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58" r:id="rId5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89F1147-4DB4-5014-B659-E1423B05DA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AFCEE474-AD7C-2FBF-836B-F34E6AB06D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13625B38-22C1-D84A-1EA9-A2E849ACE0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149DF-EAD1-4907-886D-6EB440229BBB}" type="datetimeFigureOut">
              <a:rPr lang="pl-PL" smtClean="0"/>
              <a:t>24.10.2023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6BB00D0E-B868-A915-F8FB-D1BB5CC5A2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FF6BCA14-6CE1-BDD4-A315-0E4CECF582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22AEE-F63C-4842-94EC-1E31D18D194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73688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5000">
        <p14:reveal/>
      </p:transition>
    </mc:Choice>
    <mc:Fallback xmlns="">
      <p:transition spd="slow" advTm="5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51FC907-2676-34C4-A60B-E5DFC82794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325FB0DF-F386-7E5A-01BD-C33599D479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19075C69-F3E6-9769-5B40-82EAF594F8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149DF-EAD1-4907-886D-6EB440229BBB}" type="datetimeFigureOut">
              <a:rPr lang="pl-PL" smtClean="0"/>
              <a:t>24.10.2023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D7C0BE38-8DE7-7CC2-53F7-54CA03BEC0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1BFBFBEE-5C20-5791-8C7C-53160B76E4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22AEE-F63C-4842-94EC-1E31D18D194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82845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5000">
        <p14:reveal/>
      </p:transition>
    </mc:Choice>
    <mc:Fallback xmlns="">
      <p:transition spd="slow" advTm="5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67116B63-F52E-7E7A-D50C-F386389A0E7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B2643F2E-E800-19C7-44D6-DF50E1990B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152D624C-4DA1-07D0-A76B-0A2E1A3D19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149DF-EAD1-4907-886D-6EB440229BBB}" type="datetimeFigureOut">
              <a:rPr lang="pl-PL" smtClean="0"/>
              <a:t>24.10.2023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B601733A-82DA-59BB-33EF-B66C583351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566A27DC-15F2-60B3-F952-C5AE8C270C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22AEE-F63C-4842-94EC-1E31D18D194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43039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5000">
        <p14:reveal/>
      </p:transition>
    </mc:Choice>
    <mc:Fallback xmlns="">
      <p:transition spd="slow" advTm="5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282EDBA-9164-5D37-0963-2BA55B2DB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23C5861-49A3-C315-57F4-84983E4E06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DE00481F-F193-A859-C462-E81D6E6558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149DF-EAD1-4907-886D-6EB440229BBB}" type="datetimeFigureOut">
              <a:rPr lang="pl-PL" smtClean="0"/>
              <a:t>24.10.2023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AC236180-B86F-BA7B-90CE-12E15CB35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2EF621E5-3453-C06C-FC7B-7BB8C1CC78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22AEE-F63C-4842-94EC-1E31D18D194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35197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5000">
        <p14:reveal/>
      </p:transition>
    </mc:Choice>
    <mc:Fallback xmlns="">
      <p:transition spd="slow" advTm="5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A05C5BD-3682-9F2E-4CA7-976D0D6FDA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8A588453-1883-7DF8-BE40-56634D5C66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3824F676-DF8F-680D-F793-440B0002F8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149DF-EAD1-4907-886D-6EB440229BBB}" type="datetimeFigureOut">
              <a:rPr lang="pl-PL" smtClean="0"/>
              <a:t>24.10.2023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9790268F-B845-24BD-7618-230FA6978E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93138D2B-8917-4F94-0802-A66F8E692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22AEE-F63C-4842-94EC-1E31D18D194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42883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5000">
        <p14:reveal/>
      </p:transition>
    </mc:Choice>
    <mc:Fallback xmlns="">
      <p:transition spd="slow" advTm="5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94CC63A-F6A8-D08D-8BF8-FB092236DE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7DB0DF6-7839-B5F6-6A06-6B352722FA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98E59E1D-2C40-845A-77E6-6F264B200C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FCE1089E-39F6-4AF6-694F-88EFA6EE7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149DF-EAD1-4907-886D-6EB440229BBB}" type="datetimeFigureOut">
              <a:rPr lang="pl-PL" smtClean="0"/>
              <a:t>24.10.2023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13BAB86F-40AB-D0F3-0070-A5BBF52C6D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539DBB03-00F3-DEA2-6FC0-49157DEAF6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22AEE-F63C-4842-94EC-1E31D18D194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72105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5000">
        <p14:reveal/>
      </p:transition>
    </mc:Choice>
    <mc:Fallback xmlns="">
      <p:transition spd="slow" advTm="5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D17383A-0929-1744-D3C5-E21C84CA94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AC2DE5B7-D87B-0BCB-50FB-A7BC26E85D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3B083DC4-377D-C82D-6ABA-B4EE4A5A30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82033DD4-655F-DD62-B789-4F5FECB86D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935323B3-E597-1D3F-B023-27E41D0E358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03C6D606-419A-D1D7-54F6-58FBCC6654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149DF-EAD1-4907-886D-6EB440229BBB}" type="datetimeFigureOut">
              <a:rPr lang="pl-PL" smtClean="0"/>
              <a:t>24.10.2023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EA2E04C7-2E0F-12BF-113E-E382D6654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7911C021-D2FE-66A0-4872-03A897BA9D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22AEE-F63C-4842-94EC-1E31D18D194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01291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5000">
        <p14:reveal/>
      </p:transition>
    </mc:Choice>
    <mc:Fallback xmlns="">
      <p:transition spd="slow" advTm="5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80D7B4D-8E82-4148-B316-75C4FA1F02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661300C6-E256-0407-65CF-89306D2826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149DF-EAD1-4907-886D-6EB440229BBB}" type="datetimeFigureOut">
              <a:rPr lang="pl-PL" smtClean="0"/>
              <a:t>24.10.2023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5CA4517D-7ADA-A4F3-497C-EB7591F721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059DA9E6-68BC-2202-96FC-31CDCFA703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22AEE-F63C-4842-94EC-1E31D18D194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78366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5000">
        <p14:reveal/>
      </p:transition>
    </mc:Choice>
    <mc:Fallback xmlns="">
      <p:transition spd="slow" advTm="5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4DA82FAB-62CF-800E-6250-B9D372CFB8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149DF-EAD1-4907-886D-6EB440229BBB}" type="datetimeFigureOut">
              <a:rPr lang="pl-PL" smtClean="0"/>
              <a:t>24.10.2023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2A90F0A7-A1AD-7C89-3FC7-0C15742A94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7874DE28-5C96-9EE3-668C-C5684452C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22AEE-F63C-4842-94EC-1E31D18D194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79367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5000">
        <p14:reveal/>
      </p:transition>
    </mc:Choice>
    <mc:Fallback xmlns="">
      <p:transition spd="slow" advTm="5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EF06042-D05A-1A98-8B05-1F0FFF9F0A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361134CC-9947-94C3-AF79-37E236CA06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F57D06BB-F4CC-1EE0-AD4C-95CDDE2199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BFCA4F40-5926-350E-35D4-19C3C5DD5A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149DF-EAD1-4907-886D-6EB440229BBB}" type="datetimeFigureOut">
              <a:rPr lang="pl-PL" smtClean="0"/>
              <a:t>24.10.2023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12D168B0-216B-F699-BE2D-D8B86E970C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7EA326D6-7D80-ED42-9CB6-7274760178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22AEE-F63C-4842-94EC-1E31D18D194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53011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5000">
        <p14:reveal/>
      </p:transition>
    </mc:Choice>
    <mc:Fallback xmlns="">
      <p:transition spd="slow" advTm="5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FF65BA8-24BE-FE96-7DB2-A3C3440A69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E1A1BD5E-0FB0-5E1B-9B05-68A4A04BA8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8690DA4E-6D38-9487-2CBD-615EEF1B7F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B038C60B-ECE4-FD58-8127-613B70D0CB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149DF-EAD1-4907-886D-6EB440229BBB}" type="datetimeFigureOut">
              <a:rPr lang="pl-PL" smtClean="0"/>
              <a:t>24.10.2023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85B6DC1C-1313-30A4-092F-A22FEBE9B4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FF07EFA0-C6E1-6DD7-204D-FDC108FA6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22AEE-F63C-4842-94EC-1E31D18D194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70272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5000">
        <p14:reveal/>
      </p:transition>
    </mc:Choice>
    <mc:Fallback xmlns="">
      <p:transition spd="slow" advTm="5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42CF519F-C5F0-B0FC-9A7D-5C5545AE21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E4B634BA-0348-A44D-A2BE-E782CF3539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D27A3F41-9BD6-F56F-F3FA-27A9E820A4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A149DF-EAD1-4907-886D-6EB440229BBB}" type="datetimeFigureOut">
              <a:rPr lang="pl-PL" smtClean="0"/>
              <a:t>24.10.2023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246568D1-AEEB-9CF9-0A0B-744618D6E5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A41B9548-7602-C601-FEA5-1F06885D48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E22AEE-F63C-4842-94EC-1E31D18D194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69106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3400" advTm="5000">
        <p14:reveal/>
      </p:transition>
    </mc:Choice>
    <mc:Fallback xmlns="">
      <p:transition spd="slow" advTm="5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Obraz 35">
            <a:extLst>
              <a:ext uri="{FF2B5EF4-FFF2-40B4-BE49-F238E27FC236}">
                <a16:creationId xmlns:a16="http://schemas.microsoft.com/office/drawing/2014/main" id="{6FAA1F6F-2545-F389-2720-5CF54E1BBB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5285" y="130236"/>
            <a:ext cx="7261430" cy="6597528"/>
          </a:xfrm>
          <a:prstGeom prst="rect">
            <a:avLst/>
          </a:prstGeom>
        </p:spPr>
      </p:pic>
      <p:grpSp>
        <p:nvGrpSpPr>
          <p:cNvPr id="40" name="Grupa 39">
            <a:extLst>
              <a:ext uri="{FF2B5EF4-FFF2-40B4-BE49-F238E27FC236}">
                <a16:creationId xmlns:a16="http://schemas.microsoft.com/office/drawing/2014/main" id="{338BD04F-FA66-07C1-8270-6E7F8E260169}"/>
              </a:ext>
            </a:extLst>
          </p:cNvPr>
          <p:cNvGrpSpPr/>
          <p:nvPr/>
        </p:nvGrpSpPr>
        <p:grpSpPr>
          <a:xfrm>
            <a:off x="4790786" y="3150927"/>
            <a:ext cx="2827313" cy="2750361"/>
            <a:chOff x="2980101" y="-215802"/>
            <a:chExt cx="2827313" cy="2750361"/>
          </a:xfrm>
        </p:grpSpPr>
        <p:sp>
          <p:nvSpPr>
            <p:cNvPr id="41" name="Owal 40">
              <a:extLst>
                <a:ext uri="{FF2B5EF4-FFF2-40B4-BE49-F238E27FC236}">
                  <a16:creationId xmlns:a16="http://schemas.microsoft.com/office/drawing/2014/main" id="{0AF607EE-8961-F03A-F963-37E216101390}"/>
                </a:ext>
              </a:extLst>
            </p:cNvPr>
            <p:cNvSpPr/>
            <p:nvPr/>
          </p:nvSpPr>
          <p:spPr>
            <a:xfrm>
              <a:off x="2980101" y="-215802"/>
              <a:ext cx="2827313" cy="2750361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endParaRPr lang="pl-PL"/>
            </a:p>
          </p:txBody>
        </p:sp>
        <p:sp>
          <p:nvSpPr>
            <p:cNvPr id="42" name="Owal 4">
              <a:extLst>
                <a:ext uri="{FF2B5EF4-FFF2-40B4-BE49-F238E27FC236}">
                  <a16:creationId xmlns:a16="http://schemas.microsoft.com/office/drawing/2014/main" id="{310DEA88-D6D6-1498-F838-E04A0347DEDE}"/>
                </a:ext>
              </a:extLst>
            </p:cNvPr>
            <p:cNvSpPr txBox="1"/>
            <p:nvPr/>
          </p:nvSpPr>
          <p:spPr>
            <a:xfrm>
              <a:off x="3443479" y="181677"/>
              <a:ext cx="1972889" cy="191919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pl-PL" sz="1600" b="1" kern="1200" dirty="0"/>
                <a:t>Cel szczegółowy: Budowanie pozytywnych relacji międzyludzkich w środowisku lokalnym</a:t>
              </a:r>
            </a:p>
          </p:txBody>
        </p:sp>
      </p:grpSp>
      <p:grpSp>
        <p:nvGrpSpPr>
          <p:cNvPr id="44" name="Grupa 43">
            <a:extLst>
              <a:ext uri="{FF2B5EF4-FFF2-40B4-BE49-F238E27FC236}">
                <a16:creationId xmlns:a16="http://schemas.microsoft.com/office/drawing/2014/main" id="{5E6F8758-DEBE-12BB-EC1A-BC292FF1D1CB}"/>
              </a:ext>
            </a:extLst>
          </p:cNvPr>
          <p:cNvGrpSpPr/>
          <p:nvPr/>
        </p:nvGrpSpPr>
        <p:grpSpPr>
          <a:xfrm>
            <a:off x="4790786" y="3139074"/>
            <a:ext cx="2838958" cy="2775281"/>
            <a:chOff x="-29907" y="2973968"/>
            <a:chExt cx="2906719" cy="2769079"/>
          </a:xfrm>
        </p:grpSpPr>
        <p:sp>
          <p:nvSpPr>
            <p:cNvPr id="45" name="Owal 44">
              <a:extLst>
                <a:ext uri="{FF2B5EF4-FFF2-40B4-BE49-F238E27FC236}">
                  <a16:creationId xmlns:a16="http://schemas.microsoft.com/office/drawing/2014/main" id="{BB4ED27F-931A-F496-1C87-25B1B6369B6D}"/>
                </a:ext>
              </a:extLst>
            </p:cNvPr>
            <p:cNvSpPr/>
            <p:nvPr/>
          </p:nvSpPr>
          <p:spPr>
            <a:xfrm>
              <a:off x="-29907" y="2973968"/>
              <a:ext cx="2906719" cy="2769079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pl-PL" dirty="0"/>
            </a:p>
          </p:txBody>
        </p:sp>
        <p:sp>
          <p:nvSpPr>
            <p:cNvPr id="46" name="Owal 4">
              <a:extLst>
                <a:ext uri="{FF2B5EF4-FFF2-40B4-BE49-F238E27FC236}">
                  <a16:creationId xmlns:a16="http://schemas.microsoft.com/office/drawing/2014/main" id="{0C9B080A-7DFC-6010-CD80-9A424FC55335}"/>
                </a:ext>
              </a:extLst>
            </p:cNvPr>
            <p:cNvSpPr txBox="1"/>
            <p:nvPr/>
          </p:nvSpPr>
          <p:spPr>
            <a:xfrm>
              <a:off x="425679" y="3378885"/>
              <a:ext cx="2055361" cy="195803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pl-PL" sz="1600" b="1" kern="1200" dirty="0"/>
                <a:t>Cel szczegółowy: Zwiększenie świadomości i poczucia odpowiedzialności prawnej, ekonomicznej i ekologicznej wszystkich uczestników procesu uczenia się przez całe życie </a:t>
              </a:r>
            </a:p>
          </p:txBody>
        </p:sp>
      </p:grpSp>
      <p:grpSp>
        <p:nvGrpSpPr>
          <p:cNvPr id="47" name="Grupa 46">
            <a:extLst>
              <a:ext uri="{FF2B5EF4-FFF2-40B4-BE49-F238E27FC236}">
                <a16:creationId xmlns:a16="http://schemas.microsoft.com/office/drawing/2014/main" id="{EA16A992-87C9-B170-47B7-215D7016E09F}"/>
              </a:ext>
            </a:extLst>
          </p:cNvPr>
          <p:cNvGrpSpPr/>
          <p:nvPr/>
        </p:nvGrpSpPr>
        <p:grpSpPr>
          <a:xfrm>
            <a:off x="4790786" y="3139074"/>
            <a:ext cx="2843096" cy="2817429"/>
            <a:chOff x="6022732" y="2949188"/>
            <a:chExt cx="2843096" cy="2817429"/>
          </a:xfrm>
        </p:grpSpPr>
        <p:sp>
          <p:nvSpPr>
            <p:cNvPr id="48" name="Owal 47">
              <a:extLst>
                <a:ext uri="{FF2B5EF4-FFF2-40B4-BE49-F238E27FC236}">
                  <a16:creationId xmlns:a16="http://schemas.microsoft.com/office/drawing/2014/main" id="{5AD22B23-39D5-493A-C3E7-3E20652CC99B}"/>
                </a:ext>
              </a:extLst>
            </p:cNvPr>
            <p:cNvSpPr/>
            <p:nvPr/>
          </p:nvSpPr>
          <p:spPr>
            <a:xfrm>
              <a:off x="6022732" y="2949188"/>
              <a:ext cx="2843096" cy="2817429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pl-PL" dirty="0"/>
            </a:p>
          </p:txBody>
        </p:sp>
        <p:sp>
          <p:nvSpPr>
            <p:cNvPr id="49" name="Owal 4">
              <a:extLst>
                <a:ext uri="{FF2B5EF4-FFF2-40B4-BE49-F238E27FC236}">
                  <a16:creationId xmlns:a16="http://schemas.microsoft.com/office/drawing/2014/main" id="{905A630B-4195-EFDD-3F03-BA3796C4E7E6}"/>
                </a:ext>
              </a:extLst>
            </p:cNvPr>
            <p:cNvSpPr txBox="1"/>
            <p:nvPr/>
          </p:nvSpPr>
          <p:spPr>
            <a:xfrm>
              <a:off x="6439094" y="3361791"/>
              <a:ext cx="2010372" cy="199222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pl-PL" sz="1600" b="1" kern="1200" dirty="0"/>
                <a:t>Cel szczegółowy: Zwiększenie partycypacji społecznej w procesie uczenia się przez całe życie</a:t>
              </a:r>
            </a:p>
          </p:txBody>
        </p:sp>
      </p:grpSp>
      <p:grpSp>
        <p:nvGrpSpPr>
          <p:cNvPr id="50" name="Grupa 49">
            <a:extLst>
              <a:ext uri="{FF2B5EF4-FFF2-40B4-BE49-F238E27FC236}">
                <a16:creationId xmlns:a16="http://schemas.microsoft.com/office/drawing/2014/main" id="{5B1F86BD-03DF-E201-96E6-DEF587912B6A}"/>
              </a:ext>
            </a:extLst>
          </p:cNvPr>
          <p:cNvGrpSpPr/>
          <p:nvPr/>
        </p:nvGrpSpPr>
        <p:grpSpPr>
          <a:xfrm>
            <a:off x="4761243" y="3150927"/>
            <a:ext cx="2902182" cy="2790969"/>
            <a:chOff x="2985795" y="2661195"/>
            <a:chExt cx="2960724" cy="2847268"/>
          </a:xfrm>
        </p:grpSpPr>
        <p:sp>
          <p:nvSpPr>
            <p:cNvPr id="51" name="Owal 50">
              <a:extLst>
                <a:ext uri="{FF2B5EF4-FFF2-40B4-BE49-F238E27FC236}">
                  <a16:creationId xmlns:a16="http://schemas.microsoft.com/office/drawing/2014/main" id="{9DFD0D5A-88CD-342C-E9E9-819C9810568A}"/>
                </a:ext>
              </a:extLst>
            </p:cNvPr>
            <p:cNvSpPr/>
            <p:nvPr/>
          </p:nvSpPr>
          <p:spPr>
            <a:xfrm>
              <a:off x="2985795" y="2661195"/>
              <a:ext cx="2960724" cy="2847268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pl-PL"/>
            </a:p>
          </p:txBody>
        </p:sp>
        <p:sp>
          <p:nvSpPr>
            <p:cNvPr id="52" name="Owal 4">
              <a:extLst>
                <a:ext uri="{FF2B5EF4-FFF2-40B4-BE49-F238E27FC236}">
                  <a16:creationId xmlns:a16="http://schemas.microsoft.com/office/drawing/2014/main" id="{6308C468-C6BD-4EBE-EE58-B4EEA8D6CD99}"/>
                </a:ext>
              </a:extLst>
            </p:cNvPr>
            <p:cNvSpPr txBox="1"/>
            <p:nvPr/>
          </p:nvSpPr>
          <p:spPr>
            <a:xfrm>
              <a:off x="3412132" y="3064672"/>
              <a:ext cx="2093548" cy="201332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pl-PL" sz="1600" b="1" kern="1200" dirty="0"/>
                <a:t>Cel główny:</a:t>
              </a:r>
              <a:br>
                <a:rPr lang="pl-PL" sz="1600" b="1" kern="1200" dirty="0"/>
              </a:br>
              <a:r>
                <a:rPr lang="pl-PL" sz="1600" b="1" kern="1200" dirty="0"/>
                <a:t>Tworzenie warunków dla edukacji wysokich kompetencji </a:t>
              </a:r>
              <a:br>
                <a:rPr lang="pl-PL" sz="1600" b="1" kern="1200" dirty="0"/>
              </a:br>
              <a:r>
                <a:rPr lang="pl-PL" sz="1600" b="1" kern="1200" dirty="0"/>
                <a:t>i możliwości osiągania sukcesów w poczuciu bezpieczeństwa</a:t>
              </a:r>
              <a:endParaRPr lang="pl-PL" sz="16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303428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33000">
        <p14:reveal/>
      </p:transition>
    </mc:Choice>
    <mc:Fallback xmlns="">
      <p:transition spd="slow" advTm="3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7" presetClass="path" presetSubtype="0" accel="50000" decel="5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3.75E-6 3.7037E-6 L -3.75E-6 -0.09584 C -3.75E-6 -0.14838 0.07162 -0.12871 0.12618 -0.12871 C 0.16641 -0.12871 0.20469 -0.12986 0.24519 -0.12986 " pathEditMode="relative" rAng="0" ptsTypes="AAAA">
                                      <p:cBhvr>
                                        <p:cTn id="10" dur="5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53" y="-66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8000"/>
                            </p:stCondLst>
                            <p:childTnLst>
                              <p:par>
                                <p:cTn id="12" presetID="43" presetClass="path" presetSubtype="0" accel="50000" decel="5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5E-6 -3.7037E-6 C -0.00273 -0.00439 0.00403 -0.09074 -0.0004 -0.11111 C -0.00495 -0.13148 -0.05639 -0.12708 -0.07149 -0.13009 C -0.08659 -0.13333 -0.07735 -0.13032 -0.09101 -0.13009 C -0.10495 -0.13009 -0.0914 -0.12777 -0.15378 -0.12963 C -0.21407 -0.11944 -0.21615 -0.12453 -0.24154 -0.12708 " pathEditMode="relative" rAng="0" ptsTypes="AAAAAA">
                                      <p:cBhvr>
                                        <p:cTn id="13" dur="5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018" y="-65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4000"/>
                            </p:stCondLst>
                            <p:childTnLst>
                              <p:par>
                                <p:cTn id="15" presetID="64" presetClass="path" presetSubtype="0" accel="50000" decel="5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4.16667E-6 -3.7037E-6 L -0.00091 -0.44467 " pathEditMode="relative" rAng="0" ptsTypes="AA">
                                      <p:cBhvr>
                                        <p:cTn id="16" dur="5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-222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ześciokąt 7">
            <a:extLst>
              <a:ext uri="{FF2B5EF4-FFF2-40B4-BE49-F238E27FC236}">
                <a16:creationId xmlns:a16="http://schemas.microsoft.com/office/drawing/2014/main" id="{F5F89B96-0300-B954-A90E-F7AE0E9773E9}"/>
              </a:ext>
            </a:extLst>
          </p:cNvPr>
          <p:cNvSpPr/>
          <p:nvPr/>
        </p:nvSpPr>
        <p:spPr>
          <a:xfrm>
            <a:off x="5057962" y="2554600"/>
            <a:ext cx="2061677" cy="1777027"/>
          </a:xfrm>
          <a:prstGeom prst="hexagon">
            <a:avLst/>
          </a:prstGeom>
          <a:solidFill>
            <a:srgbClr val="E7E6E6">
              <a:lumMod val="75000"/>
            </a:srgbClr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pl-PL" sz="1200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Utworzenie Uniwersytetu Dzieci</a:t>
            </a:r>
            <a:endParaRPr lang="pl-PL" sz="12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pl-PL" sz="1200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(2024-2025)</a:t>
            </a:r>
            <a:endParaRPr lang="pl-PL" sz="12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11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7" name="Sześciokąt 6">
            <a:extLst>
              <a:ext uri="{FF2B5EF4-FFF2-40B4-BE49-F238E27FC236}">
                <a16:creationId xmlns:a16="http://schemas.microsoft.com/office/drawing/2014/main" id="{DBFAE42D-F028-9FFB-857E-51382CA476DC}"/>
              </a:ext>
            </a:extLst>
          </p:cNvPr>
          <p:cNvSpPr/>
          <p:nvPr/>
        </p:nvSpPr>
        <p:spPr>
          <a:xfrm>
            <a:off x="5060991" y="2554671"/>
            <a:ext cx="2083625" cy="1796402"/>
          </a:xfrm>
          <a:prstGeom prst="hexagon">
            <a:avLst/>
          </a:prstGeom>
          <a:solidFill>
            <a:srgbClr val="E7E6E6">
              <a:lumMod val="75000"/>
            </a:srgbClr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200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Rozwój infrastruktury służącej aktywnemu procesowi uczenia się  i partycypacji społecznej</a:t>
            </a:r>
            <a:endParaRPr lang="pl-PL" sz="12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pl-PL" sz="1200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(2023 – 2030)</a:t>
            </a:r>
            <a:endParaRPr lang="pl-PL" sz="12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1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6" name="Sześciokąt 5">
            <a:extLst>
              <a:ext uri="{FF2B5EF4-FFF2-40B4-BE49-F238E27FC236}">
                <a16:creationId xmlns:a16="http://schemas.microsoft.com/office/drawing/2014/main" id="{D1D1C151-6E7A-7348-642E-554AF56D6D04}"/>
              </a:ext>
            </a:extLst>
          </p:cNvPr>
          <p:cNvSpPr/>
          <p:nvPr/>
        </p:nvSpPr>
        <p:spPr>
          <a:xfrm>
            <a:off x="5064092" y="2549268"/>
            <a:ext cx="2083625" cy="1796473"/>
          </a:xfrm>
          <a:prstGeom prst="hexagon">
            <a:avLst/>
          </a:prstGeom>
          <a:solidFill>
            <a:srgbClr val="E7E6E6">
              <a:lumMod val="75000"/>
            </a:srgbClr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pl-PL" sz="1200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Gminne Debaty Oświatowe</a:t>
            </a:r>
            <a:endParaRPr lang="pl-PL" sz="12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pl-PL" sz="1200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(2023-2030)</a:t>
            </a:r>
            <a:endParaRPr lang="pl-PL" sz="12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5" name="Sześciokąt 4">
            <a:extLst>
              <a:ext uri="{FF2B5EF4-FFF2-40B4-BE49-F238E27FC236}">
                <a16:creationId xmlns:a16="http://schemas.microsoft.com/office/drawing/2014/main" id="{BCA4A1A4-EC38-715E-A26F-223D11C7029D}"/>
              </a:ext>
            </a:extLst>
          </p:cNvPr>
          <p:cNvSpPr/>
          <p:nvPr/>
        </p:nvSpPr>
        <p:spPr>
          <a:xfrm>
            <a:off x="5064092" y="2557266"/>
            <a:ext cx="2060660" cy="1777027"/>
          </a:xfrm>
          <a:prstGeom prst="hexagon">
            <a:avLst/>
          </a:prstGeom>
          <a:solidFill>
            <a:srgbClr val="E7E6E6">
              <a:lumMod val="75000"/>
            </a:srgbClr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pl-PL" sz="1200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Powołanie Akademii Aktywnego Rodzica</a:t>
            </a:r>
            <a:endParaRPr lang="pl-PL" sz="12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pl-PL" sz="1200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(2023-2024)</a:t>
            </a:r>
            <a:endParaRPr lang="pl-PL" sz="12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4" name="Sześciokąt 3">
            <a:extLst>
              <a:ext uri="{FF2B5EF4-FFF2-40B4-BE49-F238E27FC236}">
                <a16:creationId xmlns:a16="http://schemas.microsoft.com/office/drawing/2014/main" id="{AA07CA99-CF58-6980-393D-CCDD04BE21A0}"/>
              </a:ext>
            </a:extLst>
          </p:cNvPr>
          <p:cNvSpPr/>
          <p:nvPr/>
        </p:nvSpPr>
        <p:spPr>
          <a:xfrm>
            <a:off x="5072616" y="2567774"/>
            <a:ext cx="2060374" cy="1787690"/>
          </a:xfrm>
          <a:prstGeom prst="hexagon">
            <a:avLst/>
          </a:prstGeom>
          <a:solidFill>
            <a:srgbClr val="E7E6E6">
              <a:lumMod val="75000"/>
            </a:srgbClr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pl-PL" sz="1200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Powołanie Młodzieżowej Rady Gminy </a:t>
            </a:r>
            <a:endParaRPr lang="pl-PL" sz="12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pl-PL" sz="1200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(2023-2024)</a:t>
            </a:r>
            <a:endParaRPr lang="pl-PL" sz="12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3" name="Sześciokąt 2">
            <a:extLst>
              <a:ext uri="{FF2B5EF4-FFF2-40B4-BE49-F238E27FC236}">
                <a16:creationId xmlns:a16="http://schemas.microsoft.com/office/drawing/2014/main" id="{95794251-F7D0-7B5A-689D-7BF063B0352B}"/>
              </a:ext>
            </a:extLst>
          </p:cNvPr>
          <p:cNvSpPr/>
          <p:nvPr/>
        </p:nvSpPr>
        <p:spPr>
          <a:xfrm>
            <a:off x="5093156" y="2543152"/>
            <a:ext cx="2060374" cy="1777027"/>
          </a:xfrm>
          <a:prstGeom prst="hexagon">
            <a:avLst/>
          </a:prstGeom>
          <a:solidFill>
            <a:srgbClr val="E7E6E6">
              <a:lumMod val="75000"/>
            </a:srgbClr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200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Utworzenie "klastra edukacyjnego" </a:t>
            </a:r>
            <a:br>
              <a:rPr lang="pl-PL" sz="1200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pl-PL" sz="1200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(2023-2025)</a:t>
            </a:r>
            <a:endParaRPr lang="pl-PL" sz="12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2" name="Sześciokąt 1">
            <a:extLst>
              <a:ext uri="{FF2B5EF4-FFF2-40B4-BE49-F238E27FC236}">
                <a16:creationId xmlns:a16="http://schemas.microsoft.com/office/drawing/2014/main" id="{A736CC44-1935-FE19-E8E0-BD1D259302F8}"/>
              </a:ext>
            </a:extLst>
          </p:cNvPr>
          <p:cNvSpPr/>
          <p:nvPr/>
        </p:nvSpPr>
        <p:spPr>
          <a:xfrm>
            <a:off x="4866819" y="2359437"/>
            <a:ext cx="2513047" cy="2167351"/>
          </a:xfrm>
          <a:prstGeom prst="hexagon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600" b="1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Zwiększenie partycypacji</a:t>
            </a:r>
            <a:endParaRPr lang="pl-PL" sz="16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pl-PL" sz="1600" b="1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społecznej w procesie uczenia się przez całe życie</a:t>
            </a:r>
            <a:endParaRPr lang="pl-PL" sz="16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pl-PL" sz="1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pl-PL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7825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Tm="40000">
        <p14:reveal/>
      </p:transition>
    </mc:Choice>
    <mc:Fallback xmlns="">
      <p:transition spd="slow" advTm="4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0091 0.00023 L -0.00078 -0.34514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2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6000"/>
                            </p:stCondLst>
                            <p:childTnLst>
                              <p:par>
                                <p:cTn id="8" presetID="44" presetClass="path" presetSubtype="0" accel="50000" decel="5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0026 3.7037E-7 C 0.02109 -0.0162 0.04935 -0.04375 0.0707 -0.06551 C 0.08503 -0.07454 0.09193 -0.08588 0.10352 -0.09491 C 0.11524 -0.10486 0.11419 -0.11482 0.13164 -0.12824 C 0.14766 -0.14468 0.14388 -0.14907 0.16511 -0.1625 " pathEditMode="relative" rAng="0" ptsTypes="AAAAA">
                                      <p:cBhvr>
                                        <p:cTn id="9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68" y="-81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" presetID="50" presetClass="path" presetSubtype="0" accel="50000" decel="5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08333E-7 -4.81481E-6 C 0.00404 0.00093 0.0069 0.00348 0.0207 0.01551 C 0.03437 0.02732 0.04596 0.03913 0.06341 0.05556 C 0.0806 0.07176 0.05195 0.05463 0.12396 0.1132 C 0.13958 0.13079 0.14401 0.12963 0.16901 0.16112 " pathEditMode="relative" rAng="0" ptsTypes="AAAAA">
                                      <p:cBhvr>
                                        <p:cTn id="12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451" y="80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21 -0.00324 L 0.0069 0.34652 " pathEditMode="relative" rAng="0" ptsTypes="AA">
                                      <p:cBhvr>
                                        <p:cTn id="15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174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3000"/>
                            </p:stCondLst>
                            <p:childTnLst>
                              <p:par>
                                <p:cTn id="17" presetID="51" presetClass="path" presetSubtype="0" accel="50000" decel="5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8.33333E-7 -2.22222E-6 C -0.01445 0.01806 -0.03893 0.03357 -0.05443 0.04977 C -0.06901 0.06158 -0.05846 0.05255 -0.07344 0.06968 C -0.10026 0.09468 -0.11445 0.10324 -0.11549 0.10509 C -0.14036 0.12963 -0.11875 0.10509 -0.16914 0.15787 " pathEditMode="relative" rAng="0" ptsTypes="AAAAA">
                                      <p:cBhvr>
                                        <p:cTn id="18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464" y="78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9000"/>
                            </p:stCondLst>
                            <p:childTnLst>
                              <p:par>
                                <p:cTn id="20" presetID="43" presetClass="path" presetSubtype="0" accel="50000" decel="5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0065 -3.33333E-6 C -0.03997 -0.04328 -0.05482 -0.06458 -0.07591 -0.08634 C -0.09583 -0.10625 -0.08529 -0.09699 -0.1138 -0.11967 C -0.13581 -0.14259 -0.1319 -0.13935 -0.16068 -0.16134 " pathEditMode="relative" rAng="0" ptsTypes="AAAA">
                                      <p:cBhvr>
                                        <p:cTn id="21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08" y="-80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  <p:bldP spid="6" grpId="0" animBg="1"/>
      <p:bldP spid="5" grpId="0" animBg="1"/>
      <p:bldP spid="4" grpId="0" animBg="1"/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ześciokąt 4">
            <a:extLst>
              <a:ext uri="{FF2B5EF4-FFF2-40B4-BE49-F238E27FC236}">
                <a16:creationId xmlns:a16="http://schemas.microsoft.com/office/drawing/2014/main" id="{6762E701-58BD-2887-5E95-3DAA34124937}"/>
              </a:ext>
            </a:extLst>
          </p:cNvPr>
          <p:cNvSpPr/>
          <p:nvPr/>
        </p:nvSpPr>
        <p:spPr>
          <a:xfrm>
            <a:off x="4712333" y="2249805"/>
            <a:ext cx="2767965" cy="2371090"/>
          </a:xfrm>
          <a:prstGeom prst="hexagon">
            <a:avLst/>
          </a:prstGeom>
          <a:solidFill>
            <a:srgbClr val="FFC000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pl-PL" sz="1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Upowszechnienie zielonych kompetencji w środowisku oświatowym i założeń polityki klimatycznej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pl-PL" sz="11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6" name="Sześciokąt 5">
            <a:extLst>
              <a:ext uri="{FF2B5EF4-FFF2-40B4-BE49-F238E27FC236}">
                <a16:creationId xmlns:a16="http://schemas.microsoft.com/office/drawing/2014/main" id="{6F53D6BB-8179-38D0-E5CA-30503974CE1A}"/>
              </a:ext>
            </a:extLst>
          </p:cNvPr>
          <p:cNvSpPr/>
          <p:nvPr/>
        </p:nvSpPr>
        <p:spPr>
          <a:xfrm>
            <a:off x="4721542" y="2249805"/>
            <a:ext cx="2769235" cy="2371090"/>
          </a:xfrm>
          <a:prstGeom prst="hexagon">
            <a:avLst/>
          </a:prstGeom>
          <a:solidFill>
            <a:srgbClr val="FFC000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pl-PL" sz="1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Rozwój doradztwa edukacyjno- zawodowego i wzmacnianie kompetencji kluczowych niezbędnych na rynku pracy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pl-PL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7" name="Sześciokąt 6">
            <a:extLst>
              <a:ext uri="{FF2B5EF4-FFF2-40B4-BE49-F238E27FC236}">
                <a16:creationId xmlns:a16="http://schemas.microsoft.com/office/drawing/2014/main" id="{BBA61D3D-EC54-6137-8B33-CDF9877FE722}"/>
              </a:ext>
            </a:extLst>
          </p:cNvPr>
          <p:cNvSpPr/>
          <p:nvPr/>
        </p:nvSpPr>
        <p:spPr>
          <a:xfrm>
            <a:off x="4933222" y="2457997"/>
            <a:ext cx="2383790" cy="2041525"/>
          </a:xfrm>
          <a:prstGeom prst="hexagon">
            <a:avLst/>
          </a:prstGeom>
          <a:solidFill>
            <a:srgbClr val="FFC000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pl-PL" sz="1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Wprowadzenie Edukacyjnego Budżetu Obywatelskiego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pl-PL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8" name="Sześciokąt 7">
            <a:extLst>
              <a:ext uri="{FF2B5EF4-FFF2-40B4-BE49-F238E27FC236}">
                <a16:creationId xmlns:a16="http://schemas.microsoft.com/office/drawing/2014/main" id="{702D0E8B-415E-3776-D29F-F4C6CFDF2BAA}"/>
              </a:ext>
            </a:extLst>
          </p:cNvPr>
          <p:cNvSpPr/>
          <p:nvPr/>
        </p:nvSpPr>
        <p:spPr>
          <a:xfrm>
            <a:off x="4721542" y="2249805"/>
            <a:ext cx="2768600" cy="2371090"/>
          </a:xfrm>
          <a:prstGeom prst="hexagon">
            <a:avLst/>
          </a:prstGeom>
          <a:solidFill>
            <a:srgbClr val="FFC000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pl-PL" sz="1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Sprawne zarządzanie oświatą na poziomie gminy i placówek oświatowych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pl-PL" sz="11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4" name="Sześciokąt 3">
            <a:extLst>
              <a:ext uri="{FF2B5EF4-FFF2-40B4-BE49-F238E27FC236}">
                <a16:creationId xmlns:a16="http://schemas.microsoft.com/office/drawing/2014/main" id="{30033836-23FE-B7B5-A956-FC28D3A2C034}"/>
              </a:ext>
            </a:extLst>
          </p:cNvPr>
          <p:cNvSpPr/>
          <p:nvPr/>
        </p:nvSpPr>
        <p:spPr>
          <a:xfrm>
            <a:off x="4709161" y="2249805"/>
            <a:ext cx="2790825" cy="2390140"/>
          </a:xfrm>
          <a:prstGeom prst="hexagon">
            <a:avLst/>
          </a:prstGeom>
          <a:solidFill>
            <a:srgbClr val="FFC000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pl-PL" sz="1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Filozofia wokół nas - projekt edukacyjny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pl-PL" sz="11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3" name="Sześciokąt 2">
            <a:extLst>
              <a:ext uri="{FF2B5EF4-FFF2-40B4-BE49-F238E27FC236}">
                <a16:creationId xmlns:a16="http://schemas.microsoft.com/office/drawing/2014/main" id="{44F75DB1-63FC-EF9B-B3EE-DFF98AE7A780}"/>
              </a:ext>
            </a:extLst>
          </p:cNvPr>
          <p:cNvSpPr/>
          <p:nvPr/>
        </p:nvSpPr>
        <p:spPr>
          <a:xfrm>
            <a:off x="4942431" y="2467522"/>
            <a:ext cx="2383790" cy="2041525"/>
          </a:xfrm>
          <a:prstGeom prst="hexagon">
            <a:avLst/>
          </a:prstGeom>
          <a:solidFill>
            <a:srgbClr val="FFC000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pl-PL" sz="1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Upowszechnienie wiedzy na temat praw </a:t>
            </a:r>
            <a:r>
              <a:rPr lang="pl-PL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człowieka                 w tym </a:t>
            </a:r>
            <a:r>
              <a:rPr lang="pl-PL" sz="1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praw dziecka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pl-PL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2" name="Sześciokąt 1">
            <a:extLst>
              <a:ext uri="{FF2B5EF4-FFF2-40B4-BE49-F238E27FC236}">
                <a16:creationId xmlns:a16="http://schemas.microsoft.com/office/drawing/2014/main" id="{3169F9E6-303D-84C7-792B-E454A86579D7}"/>
              </a:ext>
            </a:extLst>
          </p:cNvPr>
          <p:cNvSpPr/>
          <p:nvPr/>
        </p:nvSpPr>
        <p:spPr>
          <a:xfrm>
            <a:off x="4686431" y="2216785"/>
            <a:ext cx="2828925" cy="2456180"/>
          </a:xfrm>
          <a:prstGeom prst="hexagon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4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Zwiększenie świadomości i poczucia odpowiedzialności prawnej, ekonomicznej </a:t>
            </a:r>
          </a:p>
          <a:p>
            <a:pPr algn="ctr"/>
            <a:r>
              <a:rPr lang="pl-PL" sz="14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i ekologicznej wszystkich uczestników procesu uczenia się przez całe życie</a:t>
            </a:r>
            <a:endParaRPr lang="pl-PL" sz="1200" b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pl-PL" sz="16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pl-PL" sz="1100" b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1918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Tm="40000">
        <p14:reveal/>
      </p:transition>
    </mc:Choice>
    <mc:Fallback xmlns="">
      <p:transition spd="slow" advTm="4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0183 0.00301 L -0.00364 -0.34282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" y="-172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6000"/>
                            </p:stCondLst>
                            <p:childTnLst>
                              <p:par>
                                <p:cTn id="8" presetID="64" presetClass="path" presetSubtype="0" accel="50000" decel="5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1.04167E-6 -0.00115 L 0.19557 -0.18888 " pathEditMode="relative" rAng="0" ptsTypes="AA">
                                      <p:cBhvr>
                                        <p:cTn id="9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779" y="-93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" presetID="42" presetClass="path" presetSubtype="0" accel="50000" decel="5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1.25E-6 4.07407E-6 L 0.19557 0.18495 " pathEditMode="relative" rAng="0" ptsTypes="AA">
                                      <p:cBhvr>
                                        <p:cTn id="12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779" y="92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" presetID="42" presetClass="path" presetSubtype="0" accel="50000" decel="5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3.75E-6 4.07407E-6 L -3.75E-6 0.34583 " pathEditMode="relative" rAng="0" ptsTypes="AA">
                                      <p:cBhvr>
                                        <p:cTn id="15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2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1.25E-6 4.07407E-6 L -0.19557 0.18518 " pathEditMode="relative" rAng="0" ptsTypes="AA">
                                      <p:cBhvr>
                                        <p:cTn id="1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79" y="92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0"/>
                            </p:stCondLst>
                            <p:childTnLst>
                              <p:par>
                                <p:cTn id="20" presetID="64" presetClass="path" presetSubtype="0" accel="50000" decel="5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 4.07407E-6 L -0.19557 -0.1801 " pathEditMode="relative" rAng="0" ptsTypes="AA">
                                      <p:cBhvr>
                                        <p:cTn id="21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79" y="-90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4" grpId="0" animBg="1"/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ześciokąt 7">
            <a:extLst>
              <a:ext uri="{FF2B5EF4-FFF2-40B4-BE49-F238E27FC236}">
                <a16:creationId xmlns:a16="http://schemas.microsoft.com/office/drawing/2014/main" id="{4324CA22-E83F-4D66-EA46-B2DB2D5522A7}"/>
              </a:ext>
            </a:extLst>
          </p:cNvPr>
          <p:cNvSpPr/>
          <p:nvPr/>
        </p:nvSpPr>
        <p:spPr>
          <a:xfrm>
            <a:off x="4844303" y="2329504"/>
            <a:ext cx="2564113" cy="2184519"/>
          </a:xfrm>
          <a:prstGeom prst="hexagon">
            <a:avLst/>
          </a:prstGeom>
          <a:solidFill>
            <a:srgbClr val="ED7D31">
              <a:lumMod val="75000"/>
            </a:srgbClr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pl-PL" sz="1200" dirty="0">
              <a:solidFill>
                <a:srgbClr val="FFFFFF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pl-PL" sz="1200" b="1" dirty="0">
                <a:solidFill>
                  <a:srgbClr val="FFFFFF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Realizacja zajęć edukacyjnych różnych przestrzeniach ułatwiających poznanie świata, w tym                               z uwzględnieniem ograniczenia hałasu </a:t>
            </a:r>
            <a:br>
              <a:rPr lang="pl-PL" sz="1200" b="1" dirty="0">
                <a:solidFill>
                  <a:srgbClr val="FFFFFF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200" b="1" dirty="0">
                <a:solidFill>
                  <a:srgbClr val="FFFFFF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jako bariery komunikacyjnej </a:t>
            </a:r>
            <a:br>
              <a:rPr lang="pl-PL" sz="1200" b="1" dirty="0">
                <a:solidFill>
                  <a:srgbClr val="FFFFFF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200" b="1" dirty="0">
                <a:solidFill>
                  <a:srgbClr val="FFFFFF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(2023-2030)</a:t>
            </a:r>
            <a:endParaRPr lang="pl-PL" sz="1100" b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pl-PL" sz="13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pl-PL" sz="11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Sześciokąt 6">
            <a:extLst>
              <a:ext uri="{FF2B5EF4-FFF2-40B4-BE49-F238E27FC236}">
                <a16:creationId xmlns:a16="http://schemas.microsoft.com/office/drawing/2014/main" id="{E285A2BD-0D7A-2536-890B-89E66B051A9E}"/>
              </a:ext>
            </a:extLst>
          </p:cNvPr>
          <p:cNvSpPr/>
          <p:nvPr/>
        </p:nvSpPr>
        <p:spPr>
          <a:xfrm>
            <a:off x="4798881" y="2338876"/>
            <a:ext cx="2592004" cy="2233774"/>
          </a:xfrm>
          <a:prstGeom prst="hexagon">
            <a:avLst/>
          </a:prstGeom>
          <a:solidFill>
            <a:srgbClr val="ED7D31">
              <a:lumMod val="75000"/>
            </a:srgbClr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pl-PL" sz="1200" b="1" dirty="0">
                <a:solidFill>
                  <a:srgbClr val="FFFFFF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Opracowanie </a:t>
            </a:r>
            <a:br>
              <a:rPr lang="pl-PL" sz="1200" b="1" dirty="0">
                <a:solidFill>
                  <a:srgbClr val="FFFFFF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200" b="1" dirty="0">
                <a:solidFill>
                  <a:srgbClr val="FFFFFF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 wprowadzenie systemowego wsparcia pedagogiczno-  psychologicznego  </a:t>
            </a:r>
            <a:br>
              <a:rPr lang="pl-PL" sz="1200" b="1" dirty="0">
                <a:solidFill>
                  <a:srgbClr val="FFFFFF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200" b="1" dirty="0">
                <a:solidFill>
                  <a:srgbClr val="FFFFFF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z uwzględnieniem interwencji kryzysowych</a:t>
            </a:r>
            <a:br>
              <a:rPr lang="pl-PL" sz="1200" b="1" dirty="0">
                <a:solidFill>
                  <a:srgbClr val="FFFFFF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200" b="1" dirty="0">
                <a:solidFill>
                  <a:srgbClr val="FFFFFF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(2023-2025)</a:t>
            </a:r>
            <a:endParaRPr lang="pl-PL" sz="1100" b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pl-PL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pl-PL" sz="11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Sześciokąt 5">
            <a:extLst>
              <a:ext uri="{FF2B5EF4-FFF2-40B4-BE49-F238E27FC236}">
                <a16:creationId xmlns:a16="http://schemas.microsoft.com/office/drawing/2014/main" id="{310A8009-E7BB-929E-7112-3A01CBD4A04A}"/>
              </a:ext>
            </a:extLst>
          </p:cNvPr>
          <p:cNvSpPr/>
          <p:nvPr/>
        </p:nvSpPr>
        <p:spPr>
          <a:xfrm>
            <a:off x="4827094" y="2293252"/>
            <a:ext cx="2592004" cy="2272112"/>
          </a:xfrm>
          <a:prstGeom prst="hexagon">
            <a:avLst/>
          </a:prstGeom>
          <a:solidFill>
            <a:srgbClr val="ED7D31">
              <a:lumMod val="75000"/>
            </a:srgbClr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pl-PL" sz="1200" b="1" dirty="0">
                <a:solidFill>
                  <a:srgbClr val="FFFFFF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Realizacja  projektów prozdrowotnych ,                            w tym promujących aktywność fizyczną  </a:t>
            </a:r>
            <a:br>
              <a:rPr lang="pl-PL" sz="1200" b="1" dirty="0">
                <a:solidFill>
                  <a:srgbClr val="FFFFFF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200" b="1" dirty="0">
                <a:solidFill>
                  <a:srgbClr val="FFFFFF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 zdrowe odżywianie (2023-2030)</a:t>
            </a:r>
            <a:endParaRPr lang="pl-PL" sz="1100" b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pl-PL" sz="11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5" name="Sześciokąt 4">
            <a:extLst>
              <a:ext uri="{FF2B5EF4-FFF2-40B4-BE49-F238E27FC236}">
                <a16:creationId xmlns:a16="http://schemas.microsoft.com/office/drawing/2014/main" id="{EB50B7EA-96E8-6775-79C8-663CC5AC2C59}"/>
              </a:ext>
            </a:extLst>
          </p:cNvPr>
          <p:cNvSpPr/>
          <p:nvPr/>
        </p:nvSpPr>
        <p:spPr>
          <a:xfrm>
            <a:off x="4855002" y="2388131"/>
            <a:ext cx="2536187" cy="2185570"/>
          </a:xfrm>
          <a:prstGeom prst="hexagon">
            <a:avLst/>
          </a:prstGeom>
          <a:solidFill>
            <a:srgbClr val="ED7D31">
              <a:lumMod val="75000"/>
            </a:srgbClr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pl-PL" sz="1200" b="1" dirty="0">
              <a:solidFill>
                <a:srgbClr val="FFFFFF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pl-PL" sz="1200" b="1" dirty="0">
                <a:solidFill>
                  <a:srgbClr val="FFFFFF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Edukacja antydyskryminacyjna </a:t>
            </a:r>
            <a:br>
              <a:rPr lang="pl-PL" sz="1200" b="1" dirty="0">
                <a:solidFill>
                  <a:srgbClr val="FFFFFF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200" b="1" dirty="0">
                <a:solidFill>
                  <a:srgbClr val="FFFFFF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 edukacja włączająca (2023-2030)</a:t>
            </a:r>
            <a:endParaRPr lang="pl-PL" sz="1100" b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pl-PL" sz="11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pl-PL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4" name="Sześciokąt 3">
            <a:extLst>
              <a:ext uri="{FF2B5EF4-FFF2-40B4-BE49-F238E27FC236}">
                <a16:creationId xmlns:a16="http://schemas.microsoft.com/office/drawing/2014/main" id="{E9A790EB-047C-0E0F-EDC5-36C79388DA0B}"/>
              </a:ext>
            </a:extLst>
          </p:cNvPr>
          <p:cNvSpPr/>
          <p:nvPr/>
        </p:nvSpPr>
        <p:spPr>
          <a:xfrm>
            <a:off x="4842547" y="2328978"/>
            <a:ext cx="2535578" cy="2185570"/>
          </a:xfrm>
          <a:prstGeom prst="hexagon">
            <a:avLst/>
          </a:prstGeom>
          <a:solidFill>
            <a:srgbClr val="ED7D31">
              <a:lumMod val="75000"/>
            </a:srgbClr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pl-PL" sz="1200" dirty="0">
              <a:solidFill>
                <a:srgbClr val="FFFFFF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pl-PL" sz="1200" b="1" dirty="0">
                <a:solidFill>
                  <a:srgbClr val="FFFFFF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Wzmocnienie uważności u wszystkich uczestników procesu uczenia si</a:t>
            </a:r>
            <a:r>
              <a:rPr lang="pl-PL" sz="1200" b="1" dirty="0">
                <a:solidFill>
                  <a:srgbClr val="FFFFFF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ę</a:t>
            </a:r>
            <a:r>
              <a:rPr lang="pl-PL" sz="11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200" b="1" dirty="0">
                <a:solidFill>
                  <a:srgbClr val="FFFFFF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 realizacja programów profilaktycznych w tym                    z uwzględnieniem zagrożeń internetowych  </a:t>
            </a:r>
            <a:br>
              <a:rPr lang="pl-PL" sz="1200" b="1" dirty="0">
                <a:solidFill>
                  <a:srgbClr val="FFFFFF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200" b="1" dirty="0">
                <a:solidFill>
                  <a:srgbClr val="FFFFFF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(2023-2030)</a:t>
            </a:r>
            <a:endParaRPr lang="pl-PL" sz="1100" b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pl-PL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3" name="Sześciokąt 2">
            <a:extLst>
              <a:ext uri="{FF2B5EF4-FFF2-40B4-BE49-F238E27FC236}">
                <a16:creationId xmlns:a16="http://schemas.microsoft.com/office/drawing/2014/main" id="{6BFDFE88-CFB8-7128-7E27-A618BAE58DCD}"/>
              </a:ext>
            </a:extLst>
          </p:cNvPr>
          <p:cNvSpPr/>
          <p:nvPr/>
        </p:nvSpPr>
        <p:spPr>
          <a:xfrm>
            <a:off x="4858151" y="2337825"/>
            <a:ext cx="2520126" cy="2192281"/>
          </a:xfrm>
          <a:prstGeom prst="hexagon">
            <a:avLst/>
          </a:prstGeom>
          <a:solidFill>
            <a:srgbClr val="ED7D31">
              <a:lumMod val="75000"/>
            </a:srgbClr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pl-PL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2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ea typeface="Times New Roman" panose="02020603050405020304" pitchFamily="18" charset="0"/>
                <a:cs typeface="Times New Roman" panose="02020603050405020304" pitchFamily="18" charset="0"/>
              </a:rPr>
              <a:t>Aktywny udział w kulturze </a:t>
            </a:r>
            <a:br>
              <a:rPr kumimoji="0" lang="pl-PL" sz="12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pl-PL" sz="12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ea typeface="Times New Roman" panose="02020603050405020304" pitchFamily="18" charset="0"/>
                <a:cs typeface="Times New Roman" panose="02020603050405020304" pitchFamily="18" charset="0"/>
              </a:rPr>
              <a:t>i dostosowanie oferty zajęć pozalekcyjnych </a:t>
            </a:r>
            <a:br>
              <a:rPr kumimoji="0" lang="pl-PL" sz="12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pl-PL" sz="12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ea typeface="Times New Roman" panose="02020603050405020304" pitchFamily="18" charset="0"/>
                <a:cs typeface="Times New Roman" panose="02020603050405020304" pitchFamily="18" charset="0"/>
              </a:rPr>
              <a:t>i pozaszkolnych </a:t>
            </a:r>
            <a:br>
              <a:rPr kumimoji="0" lang="pl-PL" sz="12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pl-PL" sz="12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ea typeface="Times New Roman" panose="02020603050405020304" pitchFamily="18" charset="0"/>
                <a:cs typeface="Times New Roman" panose="02020603050405020304" pitchFamily="18" charset="0"/>
              </a:rPr>
              <a:t>do bieżących potrzeb rozwoju młodego człowieka</a:t>
            </a:r>
            <a:endParaRPr kumimoji="0" lang="pl-PL" sz="11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2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ea typeface="Times New Roman" panose="02020603050405020304" pitchFamily="18" charset="0"/>
                <a:cs typeface="Times New Roman" panose="02020603050405020304" pitchFamily="18" charset="0"/>
              </a:rPr>
              <a:t>(2023-2030)</a:t>
            </a:r>
            <a:endParaRPr kumimoji="0" lang="pl-PL" sz="11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1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2" name="Sześciokąt 1">
            <a:extLst>
              <a:ext uri="{FF2B5EF4-FFF2-40B4-BE49-F238E27FC236}">
                <a16:creationId xmlns:a16="http://schemas.microsoft.com/office/drawing/2014/main" id="{FC2B39EB-6315-B9F1-389C-B06056B0677E}"/>
              </a:ext>
            </a:extLst>
          </p:cNvPr>
          <p:cNvSpPr/>
          <p:nvPr/>
        </p:nvSpPr>
        <p:spPr>
          <a:xfrm>
            <a:off x="4792675" y="2306750"/>
            <a:ext cx="2626423" cy="2265900"/>
          </a:xfrm>
          <a:prstGeom prst="hexago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pl-PL" sz="12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Budowanie pozytywnych relacji międzyludzkich w środowisku lokalnym</a:t>
            </a:r>
            <a:endParaRPr lang="pl-PL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pl-PL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491397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Tm="40000">
        <p14:reveal/>
      </p:transition>
    </mc:Choice>
    <mc:Fallback xmlns="">
      <p:transition spd="slow" advTm="4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0234 -4.44444E-6 L -0.00195 -0.33657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-168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6000"/>
                            </p:stCondLst>
                            <p:childTnLst>
                              <p:par>
                                <p:cTn id="8" presetID="64" presetClass="path" presetSubtype="0" accel="50000" decel="5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1.875E-6 -2.59259E-6 L 0.17656 -0.16759 " pathEditMode="relative" rAng="0" ptsTypes="AA">
                                      <p:cBhvr>
                                        <p:cTn id="9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28" y="-83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" presetID="42" presetClass="path" presetSubtype="0" accel="50000" decel="5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3.54167E-6 2.59259E-6 L 0.17943 0.16782 " pathEditMode="relative" rAng="0" ptsTypes="AA">
                                      <p:cBhvr>
                                        <p:cTn id="12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971" y="83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" presetID="42" presetClass="path" presetSubtype="0" accel="50000" decel="5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0156 0.00255 L -0.00026 0.33935 " pathEditMode="relative" rAng="0" ptsTypes="AA">
                                      <p:cBhvr>
                                        <p:cTn id="15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" y="168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08333E-7 -3.7037E-6 L -0.17995 0.16852 " pathEditMode="relative" rAng="0" ptsTypes="AA">
                                      <p:cBhvr>
                                        <p:cTn id="18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997" y="84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0"/>
                            </p:stCondLst>
                            <p:childTnLst>
                              <p:par>
                                <p:cTn id="20" presetID="64" presetClass="path" presetSubtype="0" accel="50000" decel="5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0157 -2.59259E-6 L -0.17942 -0.16759 " pathEditMode="relative" rAng="0" ptsTypes="AA">
                                      <p:cBhvr>
                                        <p:cTn id="21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049" y="-83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  <p:bldP spid="6" grpId="0" animBg="1"/>
      <p:bldP spid="5" grpId="0" animBg="1"/>
      <p:bldP spid="4" grpId="0" animBg="1"/>
      <p:bldP spid="3" grpId="0" animBg="1"/>
    </p:bld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495</TotalTime>
  <Words>330</Words>
  <Application>Microsoft Office PowerPoint</Application>
  <PresentationFormat>Panoramiczny</PresentationFormat>
  <Paragraphs>59</Paragraphs>
  <Slides>4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Motyw pakietu Office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Paulina Putynkowska</dc:creator>
  <cp:lastModifiedBy>Anna Szafrańska</cp:lastModifiedBy>
  <cp:revision>9</cp:revision>
  <dcterms:created xsi:type="dcterms:W3CDTF">2023-07-18T06:20:54Z</dcterms:created>
  <dcterms:modified xsi:type="dcterms:W3CDTF">2023-10-24T07:07:12Z</dcterms:modified>
</cp:coreProperties>
</file>