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91" r:id="rId4"/>
    <p:sldId id="290" r:id="rId5"/>
    <p:sldId id="310" r:id="rId6"/>
    <p:sldId id="302" r:id="rId7"/>
    <p:sldId id="288" r:id="rId8"/>
    <p:sldId id="295" r:id="rId9"/>
    <p:sldId id="303" r:id="rId10"/>
    <p:sldId id="292" r:id="rId11"/>
    <p:sldId id="304" r:id="rId12"/>
    <p:sldId id="297" r:id="rId13"/>
    <p:sldId id="296" r:id="rId14"/>
    <p:sldId id="293" r:id="rId15"/>
    <p:sldId id="300" r:id="rId16"/>
    <p:sldId id="294" r:id="rId17"/>
    <p:sldId id="298" r:id="rId18"/>
    <p:sldId id="299" r:id="rId19"/>
    <p:sldId id="305" r:id="rId20"/>
    <p:sldId id="257" r:id="rId21"/>
    <p:sldId id="258" r:id="rId22"/>
    <p:sldId id="273" r:id="rId23"/>
    <p:sldId id="274" r:id="rId24"/>
    <p:sldId id="275" r:id="rId25"/>
    <p:sldId id="261" r:id="rId26"/>
    <p:sldId id="272" r:id="rId27"/>
    <p:sldId id="286" r:id="rId28"/>
    <p:sldId id="276" r:id="rId29"/>
    <p:sldId id="282" r:id="rId30"/>
    <p:sldId id="283" r:id="rId31"/>
    <p:sldId id="277" r:id="rId32"/>
    <p:sldId id="278" r:id="rId33"/>
    <p:sldId id="279" r:id="rId34"/>
    <p:sldId id="281" r:id="rId35"/>
    <p:sldId id="280" r:id="rId36"/>
    <p:sldId id="309" r:id="rId3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D9156-1A81-9427-AEC4-BBBC97B51AD8}" v="168" dt="2021-09-24T13:55:32.162"/>
    <p1510:client id="{183912A9-850A-3E14-F4A5-FF4083330CFB}" v="1905" dt="2021-09-24T13:22:56.416"/>
    <p1510:client id="{6DE04798-92E2-4D5F-9F90-0ABC361FC0D0}" v="6" dt="2021-09-14T07:22:02.637"/>
    <p1510:client id="{8EA412BE-ED5E-1568-6AD3-ACD9AED2ADFF}" v="26" dt="2021-09-27T21:17:44.266"/>
    <p1510:client id="{D0CBFC9D-51BD-4C21-92EE-217672C8E763}" v="125" dt="2021-09-14T09:03:14.940"/>
    <p1510:client id="{E5384116-DC59-48BB-9CDB-098BB6B7F165}" v="47" dt="2021-09-28T11:23:25.324"/>
    <p1510:client id="{EC438E60-42AB-41C1-A61F-4EB4387A71ED}" v="8" dt="2021-09-28T09:32:57.90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276"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C6D80-68CC-4F7E-9CE5-DE5EBED044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FF57381-882F-4D8A-9CD8-2EBCFF52953B}">
      <dgm:prSet/>
      <dgm:spPr/>
      <dgm:t>
        <a:bodyPr/>
        <a:lstStyle/>
        <a:p>
          <a:pPr>
            <a:lnSpc>
              <a:spcPct val="100000"/>
            </a:lnSpc>
          </a:pPr>
          <a:r>
            <a:rPr lang="pl-PL" noProof="0" dirty="0" smtClean="0"/>
            <a:t>Wojewoda, jako Szef Obrony Cywilnej Województwa  jest odpowiedzialny za organizację I funkcjonowania Systemu Wczesnego Ostrzegania oraz Systemu Wykrywania i Alarmowania na terenie województwa mazowieckiego. W ramach projektu „ Regionalny Program Operacyjny Województwa Mazowieckiego na lata 2014-2020 ” Wojewoda Mazowiecki  w 2017 roku rekomendował budowę nowoczesnego systemu ostrzegania i alarmowania ludności o zagrożeniach dla powiatu piaseczyńskiego. </a:t>
          </a:r>
          <a:endParaRPr lang="pl-PL" noProof="0" dirty="0"/>
        </a:p>
      </dgm:t>
    </dgm:pt>
    <dgm:pt modelId="{88CE4E5F-53B5-4F4A-BC45-70A0695901F5}" type="parTrans" cxnId="{58675343-0FA5-4B7C-BD57-D9F442505560}">
      <dgm:prSet/>
      <dgm:spPr/>
      <dgm:t>
        <a:bodyPr/>
        <a:lstStyle/>
        <a:p>
          <a:endParaRPr lang="en-US"/>
        </a:p>
      </dgm:t>
    </dgm:pt>
    <dgm:pt modelId="{34B61096-B0F3-4234-928B-4312DB31FBF0}" type="sibTrans" cxnId="{58675343-0FA5-4B7C-BD57-D9F442505560}">
      <dgm:prSet/>
      <dgm:spPr/>
      <dgm:t>
        <a:bodyPr/>
        <a:lstStyle/>
        <a:p>
          <a:endParaRPr lang="en-US"/>
        </a:p>
      </dgm:t>
    </dgm:pt>
    <dgm:pt modelId="{0DD3F71B-5AD2-4C3D-A6CC-C26B69AB930A}">
      <dgm:prSet/>
      <dgm:spPr/>
      <dgm:t>
        <a:bodyPr/>
        <a:lstStyle/>
        <a:p>
          <a:pPr>
            <a:lnSpc>
              <a:spcPct val="100000"/>
            </a:lnSpc>
          </a:pPr>
          <a:r>
            <a:rPr lang="pl-PL" noProof="0" dirty="0" smtClean="0"/>
            <a:t>Budowę zintegrowanego systemu ostrzegania i alarmowania ludności o zagrożeniach dla powiatu piaseczyńskiego rozpoczęto po podpisaniu umów z partnerami : </a:t>
          </a:r>
          <a:endParaRPr lang="pl-PL" noProof="0" dirty="0"/>
        </a:p>
      </dgm:t>
    </dgm:pt>
    <dgm:pt modelId="{C4A86AE7-3D50-4D07-94A0-3251AEACAF20}" type="parTrans" cxnId="{7E913240-F423-4217-B740-03CFA9C98D2F}">
      <dgm:prSet/>
      <dgm:spPr/>
      <dgm:t>
        <a:bodyPr/>
        <a:lstStyle/>
        <a:p>
          <a:endParaRPr lang="en-US"/>
        </a:p>
      </dgm:t>
    </dgm:pt>
    <dgm:pt modelId="{CF6906F3-83CF-4714-904A-07D1699227C6}" type="sibTrans" cxnId="{7E913240-F423-4217-B740-03CFA9C98D2F}">
      <dgm:prSet/>
      <dgm:spPr/>
      <dgm:t>
        <a:bodyPr/>
        <a:lstStyle/>
        <a:p>
          <a:endParaRPr lang="en-US"/>
        </a:p>
      </dgm:t>
    </dgm:pt>
    <dgm:pt modelId="{3349A67D-3F3A-4E79-AA2D-598543EE6139}" type="pres">
      <dgm:prSet presAssocID="{578C6D80-68CC-4F7E-9CE5-DE5EBED0440A}" presName="root" presStyleCnt="0">
        <dgm:presLayoutVars>
          <dgm:dir/>
          <dgm:resizeHandles val="exact"/>
        </dgm:presLayoutVars>
      </dgm:prSet>
      <dgm:spPr/>
      <dgm:t>
        <a:bodyPr/>
        <a:lstStyle/>
        <a:p>
          <a:endParaRPr lang="pl-PL"/>
        </a:p>
      </dgm:t>
    </dgm:pt>
    <dgm:pt modelId="{F767B9D8-D8C6-4FCA-8049-A1106FC18B9B}" type="pres">
      <dgm:prSet presAssocID="{9FF57381-882F-4D8A-9CD8-2EBCFF52953B}" presName="compNode" presStyleCnt="0"/>
      <dgm:spPr/>
    </dgm:pt>
    <dgm:pt modelId="{0FB2C371-30BF-469A-AE34-57FD8185398D}" type="pres">
      <dgm:prSet presAssocID="{9FF57381-882F-4D8A-9CD8-2EBCFF52953B}" presName="bgRect" presStyleLbl="bgShp" presStyleIdx="0" presStyleCnt="2"/>
      <dgm:spPr/>
    </dgm:pt>
    <dgm:pt modelId="{F8BC48B6-C043-420A-8CA1-F1439138ECE7}" type="pres">
      <dgm:prSet presAssocID="{9FF57381-882F-4D8A-9CD8-2EBCFF52953B}" presName="iconRect" presStyleLbl="node1" presStyleIdx="0" presStyleCnt="2"/>
      <dgm:spPr>
        <a:blipFill rotWithShape="1">
          <a:blip xmlns:r="http://schemas.openxmlformats.org/officeDocument/2006/relationships" r:embed="rId1"/>
          <a:stretch>
            <a:fillRect/>
          </a:stretch>
        </a:blipFill>
      </dgm:spPr>
      <dgm:t>
        <a:bodyPr/>
        <a:lstStyle/>
        <a:p>
          <a:endParaRPr lang="pl-PL"/>
        </a:p>
      </dgm:t>
      <dgm:extLst>
        <a:ext uri="{E40237B7-FDA0-4F09-8148-C483321AD2D9}">
          <dgm14:cNvPr xmlns:dgm14="http://schemas.microsoft.com/office/drawing/2010/diagram" id="0" name="" descr="Kapitan"/>
        </a:ext>
      </dgm:extLst>
    </dgm:pt>
    <dgm:pt modelId="{05012683-5051-4337-8D8E-DD8C8762E624}" type="pres">
      <dgm:prSet presAssocID="{9FF57381-882F-4D8A-9CD8-2EBCFF52953B}" presName="spaceRect" presStyleCnt="0"/>
      <dgm:spPr/>
    </dgm:pt>
    <dgm:pt modelId="{F532CD0E-424D-49D8-929A-E9F2A8B4DFBB}" type="pres">
      <dgm:prSet presAssocID="{9FF57381-882F-4D8A-9CD8-2EBCFF52953B}" presName="parTx" presStyleLbl="revTx" presStyleIdx="0" presStyleCnt="2">
        <dgm:presLayoutVars>
          <dgm:chMax val="0"/>
          <dgm:chPref val="0"/>
        </dgm:presLayoutVars>
      </dgm:prSet>
      <dgm:spPr/>
      <dgm:t>
        <a:bodyPr/>
        <a:lstStyle/>
        <a:p>
          <a:endParaRPr lang="pl-PL"/>
        </a:p>
      </dgm:t>
    </dgm:pt>
    <dgm:pt modelId="{2C346003-D6B6-445A-B4EB-FF6270A79C2C}" type="pres">
      <dgm:prSet presAssocID="{34B61096-B0F3-4234-928B-4312DB31FBF0}" presName="sibTrans" presStyleCnt="0"/>
      <dgm:spPr/>
    </dgm:pt>
    <dgm:pt modelId="{989650CC-589D-4BD7-9183-D6DE17A172B9}" type="pres">
      <dgm:prSet presAssocID="{0DD3F71B-5AD2-4C3D-A6CC-C26B69AB930A}" presName="compNode" presStyleCnt="0"/>
      <dgm:spPr/>
    </dgm:pt>
    <dgm:pt modelId="{0289B1FE-B854-4AEE-B348-5AABAF9125A1}" type="pres">
      <dgm:prSet presAssocID="{0DD3F71B-5AD2-4C3D-A6CC-C26B69AB930A}" presName="bgRect" presStyleLbl="bgShp" presStyleIdx="1" presStyleCnt="2"/>
      <dgm:spPr/>
    </dgm:pt>
    <dgm:pt modelId="{A10EC3D7-37AE-4DD6-A064-B8A74F040B8B}" type="pres">
      <dgm:prSet presAssocID="{0DD3F71B-5AD2-4C3D-A6CC-C26B69AB930A}" presName="iconRect" presStyleLbl="node1" presStyleIdx="1" presStyleCnt="2"/>
      <dgm:spPr>
        <a:blipFill rotWithShape="1">
          <a:blip xmlns:r="http://schemas.openxmlformats.org/officeDocument/2006/relationships" r:embed="rId2"/>
          <a:stretch>
            <a:fillRect/>
          </a:stretch>
        </a:blipFill>
      </dgm:spPr>
      <dgm:t>
        <a:bodyPr/>
        <a:lstStyle/>
        <a:p>
          <a:endParaRPr lang="pl-PL"/>
        </a:p>
      </dgm:t>
      <dgm:extLst>
        <a:ext uri="{E40237B7-FDA0-4F09-8148-C483321AD2D9}">
          <dgm14:cNvPr xmlns:dgm14="http://schemas.microsoft.com/office/drawing/2010/diagram" id="0" name="" descr="Contract"/>
        </a:ext>
      </dgm:extLst>
    </dgm:pt>
    <dgm:pt modelId="{EE131D97-0C10-434C-8831-1BC0EC83002B}" type="pres">
      <dgm:prSet presAssocID="{0DD3F71B-5AD2-4C3D-A6CC-C26B69AB930A}" presName="spaceRect" presStyleCnt="0"/>
      <dgm:spPr/>
    </dgm:pt>
    <dgm:pt modelId="{7CA747DE-803F-46B6-8230-604EEC1767EC}" type="pres">
      <dgm:prSet presAssocID="{0DD3F71B-5AD2-4C3D-A6CC-C26B69AB930A}" presName="parTx" presStyleLbl="revTx" presStyleIdx="1" presStyleCnt="2">
        <dgm:presLayoutVars>
          <dgm:chMax val="0"/>
          <dgm:chPref val="0"/>
        </dgm:presLayoutVars>
      </dgm:prSet>
      <dgm:spPr/>
      <dgm:t>
        <a:bodyPr/>
        <a:lstStyle/>
        <a:p>
          <a:endParaRPr lang="pl-PL"/>
        </a:p>
      </dgm:t>
    </dgm:pt>
  </dgm:ptLst>
  <dgm:cxnLst>
    <dgm:cxn modelId="{B5346B57-2CB6-424D-8B71-7D2DD51C55AF}" type="presOf" srcId="{0DD3F71B-5AD2-4C3D-A6CC-C26B69AB930A}" destId="{7CA747DE-803F-46B6-8230-604EEC1767EC}" srcOrd="0" destOrd="0" presId="urn:microsoft.com/office/officeart/2018/2/layout/IconVerticalSolidList"/>
    <dgm:cxn modelId="{06BE91B7-C123-429A-BBFE-167FF3892536}" type="presOf" srcId="{9FF57381-882F-4D8A-9CD8-2EBCFF52953B}" destId="{F532CD0E-424D-49D8-929A-E9F2A8B4DFBB}" srcOrd="0" destOrd="0" presId="urn:microsoft.com/office/officeart/2018/2/layout/IconVerticalSolidList"/>
    <dgm:cxn modelId="{58675343-0FA5-4B7C-BD57-D9F442505560}" srcId="{578C6D80-68CC-4F7E-9CE5-DE5EBED0440A}" destId="{9FF57381-882F-4D8A-9CD8-2EBCFF52953B}" srcOrd="0" destOrd="0" parTransId="{88CE4E5F-53B5-4F4A-BC45-70A0695901F5}" sibTransId="{34B61096-B0F3-4234-928B-4312DB31FBF0}"/>
    <dgm:cxn modelId="{7E913240-F423-4217-B740-03CFA9C98D2F}" srcId="{578C6D80-68CC-4F7E-9CE5-DE5EBED0440A}" destId="{0DD3F71B-5AD2-4C3D-A6CC-C26B69AB930A}" srcOrd="1" destOrd="0" parTransId="{C4A86AE7-3D50-4D07-94A0-3251AEACAF20}" sibTransId="{CF6906F3-83CF-4714-904A-07D1699227C6}"/>
    <dgm:cxn modelId="{22B951A9-C229-4D14-A2E5-8888212EB4DE}" type="presOf" srcId="{578C6D80-68CC-4F7E-9CE5-DE5EBED0440A}" destId="{3349A67D-3F3A-4E79-AA2D-598543EE6139}" srcOrd="0" destOrd="0" presId="urn:microsoft.com/office/officeart/2018/2/layout/IconVerticalSolidList"/>
    <dgm:cxn modelId="{57977132-B086-4EDF-90DF-2C817F86DA39}" type="presParOf" srcId="{3349A67D-3F3A-4E79-AA2D-598543EE6139}" destId="{F767B9D8-D8C6-4FCA-8049-A1106FC18B9B}" srcOrd="0" destOrd="0" presId="urn:microsoft.com/office/officeart/2018/2/layout/IconVerticalSolidList"/>
    <dgm:cxn modelId="{A49AD8F2-FCC9-401B-BB57-C21F549382D7}" type="presParOf" srcId="{F767B9D8-D8C6-4FCA-8049-A1106FC18B9B}" destId="{0FB2C371-30BF-469A-AE34-57FD8185398D}" srcOrd="0" destOrd="0" presId="urn:microsoft.com/office/officeart/2018/2/layout/IconVerticalSolidList"/>
    <dgm:cxn modelId="{FE886278-E04C-4AA6-A35E-E19C7BCD005C}" type="presParOf" srcId="{F767B9D8-D8C6-4FCA-8049-A1106FC18B9B}" destId="{F8BC48B6-C043-420A-8CA1-F1439138ECE7}" srcOrd="1" destOrd="0" presId="urn:microsoft.com/office/officeart/2018/2/layout/IconVerticalSolidList"/>
    <dgm:cxn modelId="{21EB914A-1DEE-4164-9F27-416299CDA325}" type="presParOf" srcId="{F767B9D8-D8C6-4FCA-8049-A1106FC18B9B}" destId="{05012683-5051-4337-8D8E-DD8C8762E624}" srcOrd="2" destOrd="0" presId="urn:microsoft.com/office/officeart/2018/2/layout/IconVerticalSolidList"/>
    <dgm:cxn modelId="{B78748F9-61BB-4756-9CC9-B4B49A54D9E2}" type="presParOf" srcId="{F767B9D8-D8C6-4FCA-8049-A1106FC18B9B}" destId="{F532CD0E-424D-49D8-929A-E9F2A8B4DFBB}" srcOrd="3" destOrd="0" presId="urn:microsoft.com/office/officeart/2018/2/layout/IconVerticalSolidList"/>
    <dgm:cxn modelId="{439F6928-6FD8-4417-9480-188DEEAB65EC}" type="presParOf" srcId="{3349A67D-3F3A-4E79-AA2D-598543EE6139}" destId="{2C346003-D6B6-445A-B4EB-FF6270A79C2C}" srcOrd="1" destOrd="0" presId="urn:microsoft.com/office/officeart/2018/2/layout/IconVerticalSolidList"/>
    <dgm:cxn modelId="{5C9CC935-FF11-494C-93B6-DD872C01DCD8}" type="presParOf" srcId="{3349A67D-3F3A-4E79-AA2D-598543EE6139}" destId="{989650CC-589D-4BD7-9183-D6DE17A172B9}" srcOrd="2" destOrd="0" presId="urn:microsoft.com/office/officeart/2018/2/layout/IconVerticalSolidList"/>
    <dgm:cxn modelId="{818A930A-1F7A-454C-8B68-929123A2EB0E}" type="presParOf" srcId="{989650CC-589D-4BD7-9183-D6DE17A172B9}" destId="{0289B1FE-B854-4AEE-B348-5AABAF9125A1}" srcOrd="0" destOrd="0" presId="urn:microsoft.com/office/officeart/2018/2/layout/IconVerticalSolidList"/>
    <dgm:cxn modelId="{E491EA2F-E915-415F-8335-5996799DA467}" type="presParOf" srcId="{989650CC-589D-4BD7-9183-D6DE17A172B9}" destId="{A10EC3D7-37AE-4DD6-A064-B8A74F040B8B}" srcOrd="1" destOrd="0" presId="urn:microsoft.com/office/officeart/2018/2/layout/IconVerticalSolidList"/>
    <dgm:cxn modelId="{9887EBB8-4688-4EC1-B4D9-0772846E92AA}" type="presParOf" srcId="{989650CC-589D-4BD7-9183-D6DE17A172B9}" destId="{EE131D97-0C10-434C-8831-1BC0EC83002B}" srcOrd="2" destOrd="0" presId="urn:microsoft.com/office/officeart/2018/2/layout/IconVerticalSolidList"/>
    <dgm:cxn modelId="{2C861B47-E45F-4B96-92FE-60EF92E0CE9F}" type="presParOf" srcId="{989650CC-589D-4BD7-9183-D6DE17A172B9}" destId="{7CA747DE-803F-46B6-8230-604EEC1767E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B0BED-BE07-4144-BD35-A6E67AFE340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3894FB8-F996-46CD-A0C2-78888109DAEC}">
      <dgm:prSet/>
      <dgm:spPr/>
      <dgm:t>
        <a:bodyPr/>
        <a:lstStyle/>
        <a:p>
          <a:r>
            <a:rPr lang="en-US"/>
            <a:t>Punkty Alarmowe zbudowane w oparciu o elektroniczne wielofunkcyjne syreny alarmowe o mocy 600W i 900W. Punkty alarmowe zainstalowane zostały w poszczególnych gminach w ustalonych lokalizacjach. Każdy punkt alarmowy wyposażony jest w sterowanie radiowe  w oparciu o radiotelefon cyfrowo analogowy i sterowanie poprzez Internet za pomocą modułu z bezpieczną transmisją w punktach z dostępem do Internetu. </a:t>
          </a:r>
        </a:p>
      </dgm:t>
    </dgm:pt>
    <dgm:pt modelId="{1E81C664-5523-4181-BD17-74E31F76C057}" type="parTrans" cxnId="{BC1E0E68-6FA0-4841-ADF0-68DD01F2505D}">
      <dgm:prSet/>
      <dgm:spPr/>
      <dgm:t>
        <a:bodyPr/>
        <a:lstStyle/>
        <a:p>
          <a:endParaRPr lang="en-US"/>
        </a:p>
      </dgm:t>
    </dgm:pt>
    <dgm:pt modelId="{14387EC1-4AD6-4CBB-9412-BD43F2C9044C}" type="sibTrans" cxnId="{BC1E0E68-6FA0-4841-ADF0-68DD01F2505D}">
      <dgm:prSet/>
      <dgm:spPr/>
      <dgm:t>
        <a:bodyPr/>
        <a:lstStyle/>
        <a:p>
          <a:endParaRPr lang="en-US"/>
        </a:p>
      </dgm:t>
    </dgm:pt>
    <dgm:pt modelId="{F3AF393C-CF28-435A-BA29-70C8A6E52C48}">
      <dgm:prSet/>
      <dgm:spPr/>
      <dgm:t>
        <a:bodyPr/>
        <a:lstStyle/>
        <a:p>
          <a:r>
            <a:rPr lang="en-US"/>
            <a:t>Sygnały alarmowe kompatybilne są z dźwiękiem syren motorowych. Komunikaty głosowe odtwarzane będą z pamięci syreny oraz ,,na żywo" poprzez radiotelefon. Zmiana komunikatów ogłaszanych z modułów pamięci syreny odbywać się będzie poprzez skopiowanie pliku  w formacie mp3 z komputera na przenośną kartę pamięci(bez udziału serwisu). System umożliwia emisje alarmów wg. obowiązujących przepisów na dzień instalacji oraz alarmu 1 minutowego. Syrena wyposażona jest w wejścia do opcjonalnych lokalnych sterowników, interfejsów umożliwiających sterowanie zewnętrzne, oraz przesyłanie danych do centrali alarmowej z podłączonych lokalnych przetworników, sond, detektorów skażeń, stacji meteorologicznej, modułów l/O. </a:t>
          </a:r>
        </a:p>
      </dgm:t>
    </dgm:pt>
    <dgm:pt modelId="{82C97F07-F449-4E42-9FE5-5A98F9B0B45D}" type="parTrans" cxnId="{A36DA8B4-ED46-47B6-8295-B53C288F6108}">
      <dgm:prSet/>
      <dgm:spPr/>
      <dgm:t>
        <a:bodyPr/>
        <a:lstStyle/>
        <a:p>
          <a:endParaRPr lang="en-US"/>
        </a:p>
      </dgm:t>
    </dgm:pt>
    <dgm:pt modelId="{8B9567A2-EA19-483B-9383-8DAFAD633DBF}" type="sibTrans" cxnId="{A36DA8B4-ED46-47B6-8295-B53C288F6108}">
      <dgm:prSet/>
      <dgm:spPr/>
      <dgm:t>
        <a:bodyPr/>
        <a:lstStyle/>
        <a:p>
          <a:endParaRPr lang="en-US"/>
        </a:p>
      </dgm:t>
    </dgm:pt>
    <dgm:pt modelId="{D6C754CE-6EED-462C-A492-3B5FEF7EC022}">
      <dgm:prSet/>
      <dgm:spPr/>
      <dgm:t>
        <a:bodyPr/>
        <a:lstStyle/>
        <a:p>
          <a:r>
            <a:rPr lang="en-US"/>
            <a:t>Każda syrena włączona do systemu posiada możliwość uruchamiania przez Centrale Powiatową, Centrale Wojewódzką oraz poziomu gminy jeżeli taką centralę ma zainstalowaną. Istniej możliwość rozbudowy systemu o dalsze punkty alarmowe, czujniki skażeń, stacje meteorologiczne a także o lokale sterowniki sytemu w poszczególnych gminach. </a:t>
          </a:r>
        </a:p>
      </dgm:t>
    </dgm:pt>
    <dgm:pt modelId="{4F1F6149-651D-49B3-A648-22E0ED3F3095}" type="parTrans" cxnId="{4E530FC3-B6B1-4D7C-BBBF-78860CC49E6F}">
      <dgm:prSet/>
      <dgm:spPr/>
      <dgm:t>
        <a:bodyPr/>
        <a:lstStyle/>
        <a:p>
          <a:endParaRPr lang="en-US"/>
        </a:p>
      </dgm:t>
    </dgm:pt>
    <dgm:pt modelId="{1AF1A7CB-A117-4CDE-A319-1E683B9112C0}" type="sibTrans" cxnId="{4E530FC3-B6B1-4D7C-BBBF-78860CC49E6F}">
      <dgm:prSet/>
      <dgm:spPr/>
      <dgm:t>
        <a:bodyPr/>
        <a:lstStyle/>
        <a:p>
          <a:endParaRPr lang="en-US"/>
        </a:p>
      </dgm:t>
    </dgm:pt>
    <dgm:pt modelId="{5426DA25-39C8-452E-B520-E4732030D60A}" type="pres">
      <dgm:prSet presAssocID="{38EB0BED-BE07-4144-BD35-A6E67AFE340C}" presName="linear" presStyleCnt="0">
        <dgm:presLayoutVars>
          <dgm:animLvl val="lvl"/>
          <dgm:resizeHandles val="exact"/>
        </dgm:presLayoutVars>
      </dgm:prSet>
      <dgm:spPr/>
      <dgm:t>
        <a:bodyPr/>
        <a:lstStyle/>
        <a:p>
          <a:endParaRPr lang="pl-PL"/>
        </a:p>
      </dgm:t>
    </dgm:pt>
    <dgm:pt modelId="{31C2F2E3-EF9A-43F8-A0FB-9E0B32541200}" type="pres">
      <dgm:prSet presAssocID="{53894FB8-F996-46CD-A0C2-78888109DAEC}" presName="parentText" presStyleLbl="node1" presStyleIdx="0" presStyleCnt="3">
        <dgm:presLayoutVars>
          <dgm:chMax val="0"/>
          <dgm:bulletEnabled val="1"/>
        </dgm:presLayoutVars>
      </dgm:prSet>
      <dgm:spPr/>
      <dgm:t>
        <a:bodyPr/>
        <a:lstStyle/>
        <a:p>
          <a:endParaRPr lang="pl-PL"/>
        </a:p>
      </dgm:t>
    </dgm:pt>
    <dgm:pt modelId="{A7A33DDF-6167-4052-9E37-D90FADDC05CA}" type="pres">
      <dgm:prSet presAssocID="{14387EC1-4AD6-4CBB-9412-BD43F2C9044C}" presName="spacer" presStyleCnt="0"/>
      <dgm:spPr/>
    </dgm:pt>
    <dgm:pt modelId="{690158BC-6C17-4274-BA5A-D89B2332B8C2}" type="pres">
      <dgm:prSet presAssocID="{F3AF393C-CF28-435A-BA29-70C8A6E52C48}" presName="parentText" presStyleLbl="node1" presStyleIdx="1" presStyleCnt="3">
        <dgm:presLayoutVars>
          <dgm:chMax val="0"/>
          <dgm:bulletEnabled val="1"/>
        </dgm:presLayoutVars>
      </dgm:prSet>
      <dgm:spPr/>
      <dgm:t>
        <a:bodyPr/>
        <a:lstStyle/>
        <a:p>
          <a:endParaRPr lang="pl-PL"/>
        </a:p>
      </dgm:t>
    </dgm:pt>
    <dgm:pt modelId="{1249AEBB-BE55-4811-9B18-9D0D353C1848}" type="pres">
      <dgm:prSet presAssocID="{8B9567A2-EA19-483B-9383-8DAFAD633DBF}" presName="spacer" presStyleCnt="0"/>
      <dgm:spPr/>
    </dgm:pt>
    <dgm:pt modelId="{291DA8B2-F74D-441A-BA80-880DDD50A50A}" type="pres">
      <dgm:prSet presAssocID="{D6C754CE-6EED-462C-A492-3B5FEF7EC022}" presName="parentText" presStyleLbl="node1" presStyleIdx="2" presStyleCnt="3">
        <dgm:presLayoutVars>
          <dgm:chMax val="0"/>
          <dgm:bulletEnabled val="1"/>
        </dgm:presLayoutVars>
      </dgm:prSet>
      <dgm:spPr/>
      <dgm:t>
        <a:bodyPr/>
        <a:lstStyle/>
        <a:p>
          <a:endParaRPr lang="pl-PL"/>
        </a:p>
      </dgm:t>
    </dgm:pt>
  </dgm:ptLst>
  <dgm:cxnLst>
    <dgm:cxn modelId="{DDF30B07-7EFB-4ED4-9398-73B1396434DE}" type="presOf" srcId="{38EB0BED-BE07-4144-BD35-A6E67AFE340C}" destId="{5426DA25-39C8-452E-B520-E4732030D60A}" srcOrd="0" destOrd="0" presId="urn:microsoft.com/office/officeart/2005/8/layout/vList2"/>
    <dgm:cxn modelId="{32E0F82A-2F6D-4F1A-8B94-764AD543DCE4}" type="presOf" srcId="{53894FB8-F996-46CD-A0C2-78888109DAEC}" destId="{31C2F2E3-EF9A-43F8-A0FB-9E0B32541200}" srcOrd="0" destOrd="0" presId="urn:microsoft.com/office/officeart/2005/8/layout/vList2"/>
    <dgm:cxn modelId="{4E530FC3-B6B1-4D7C-BBBF-78860CC49E6F}" srcId="{38EB0BED-BE07-4144-BD35-A6E67AFE340C}" destId="{D6C754CE-6EED-462C-A492-3B5FEF7EC022}" srcOrd="2" destOrd="0" parTransId="{4F1F6149-651D-49B3-A648-22E0ED3F3095}" sibTransId="{1AF1A7CB-A117-4CDE-A319-1E683B9112C0}"/>
    <dgm:cxn modelId="{A36DA8B4-ED46-47B6-8295-B53C288F6108}" srcId="{38EB0BED-BE07-4144-BD35-A6E67AFE340C}" destId="{F3AF393C-CF28-435A-BA29-70C8A6E52C48}" srcOrd="1" destOrd="0" parTransId="{82C97F07-F449-4E42-9FE5-5A98F9B0B45D}" sibTransId="{8B9567A2-EA19-483B-9383-8DAFAD633DBF}"/>
    <dgm:cxn modelId="{BC1E0E68-6FA0-4841-ADF0-68DD01F2505D}" srcId="{38EB0BED-BE07-4144-BD35-A6E67AFE340C}" destId="{53894FB8-F996-46CD-A0C2-78888109DAEC}" srcOrd="0" destOrd="0" parTransId="{1E81C664-5523-4181-BD17-74E31F76C057}" sibTransId="{14387EC1-4AD6-4CBB-9412-BD43F2C9044C}"/>
    <dgm:cxn modelId="{EB577E0B-0093-4D35-933F-251663A5CB15}" type="presOf" srcId="{D6C754CE-6EED-462C-A492-3B5FEF7EC022}" destId="{291DA8B2-F74D-441A-BA80-880DDD50A50A}" srcOrd="0" destOrd="0" presId="urn:microsoft.com/office/officeart/2005/8/layout/vList2"/>
    <dgm:cxn modelId="{7B26CBD0-FEC0-4623-A272-D269F3DB479D}" type="presOf" srcId="{F3AF393C-CF28-435A-BA29-70C8A6E52C48}" destId="{690158BC-6C17-4274-BA5A-D89B2332B8C2}" srcOrd="0" destOrd="0" presId="urn:microsoft.com/office/officeart/2005/8/layout/vList2"/>
    <dgm:cxn modelId="{962E9702-DE20-4754-8E30-C007C9F0C1B3}" type="presParOf" srcId="{5426DA25-39C8-452E-B520-E4732030D60A}" destId="{31C2F2E3-EF9A-43F8-A0FB-9E0B32541200}" srcOrd="0" destOrd="0" presId="urn:microsoft.com/office/officeart/2005/8/layout/vList2"/>
    <dgm:cxn modelId="{77CFFEB2-FFFB-4A8D-A6F6-9F918635D0A7}" type="presParOf" srcId="{5426DA25-39C8-452E-B520-E4732030D60A}" destId="{A7A33DDF-6167-4052-9E37-D90FADDC05CA}" srcOrd="1" destOrd="0" presId="urn:microsoft.com/office/officeart/2005/8/layout/vList2"/>
    <dgm:cxn modelId="{28C4E135-1503-4A4F-A82A-0D3E5349F526}" type="presParOf" srcId="{5426DA25-39C8-452E-B520-E4732030D60A}" destId="{690158BC-6C17-4274-BA5A-D89B2332B8C2}" srcOrd="2" destOrd="0" presId="urn:microsoft.com/office/officeart/2005/8/layout/vList2"/>
    <dgm:cxn modelId="{3A597763-B3FB-4D87-9BD1-B3A86BF78E9F}" type="presParOf" srcId="{5426DA25-39C8-452E-B520-E4732030D60A}" destId="{1249AEBB-BE55-4811-9B18-9D0D353C1848}" srcOrd="3" destOrd="0" presId="urn:microsoft.com/office/officeart/2005/8/layout/vList2"/>
    <dgm:cxn modelId="{E8ADFF39-D145-405B-BF92-0069B83CDDAC}" type="presParOf" srcId="{5426DA25-39C8-452E-B520-E4732030D60A}" destId="{291DA8B2-F74D-441A-BA80-880DDD50A5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A97C48-619E-4C19-8FDF-37D1AE128AE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FBFEFA9-EEF6-4C71-BB24-81E26FB16089}">
      <dgm:prSet/>
      <dgm:spPr/>
      <dgm:t>
        <a:bodyPr/>
        <a:lstStyle/>
        <a:p>
          <a:r>
            <a:rPr lang="en-US"/>
            <a:t>Modułowa centrala alarmowa w kompletacji dla powiatu piaseczyńskiego zainstalowana została w budynku Powiatowej Państwowej Straży Pożarnej w Piasecznie ul. Stanisława Staszica 19. </a:t>
          </a:r>
        </a:p>
      </dgm:t>
    </dgm:pt>
    <dgm:pt modelId="{3E6B27CD-76BD-417F-A93E-A861B2C56274}" type="parTrans" cxnId="{D4877A3C-5630-434D-988F-FF58948DD5CC}">
      <dgm:prSet/>
      <dgm:spPr/>
      <dgm:t>
        <a:bodyPr/>
        <a:lstStyle/>
        <a:p>
          <a:endParaRPr lang="en-US"/>
        </a:p>
      </dgm:t>
    </dgm:pt>
    <dgm:pt modelId="{287546E7-A8B8-4F59-869C-DD5E0382967A}" type="sibTrans" cxnId="{D4877A3C-5630-434D-988F-FF58948DD5CC}">
      <dgm:prSet/>
      <dgm:spPr/>
      <dgm:t>
        <a:bodyPr/>
        <a:lstStyle/>
        <a:p>
          <a:endParaRPr lang="en-US"/>
        </a:p>
      </dgm:t>
    </dgm:pt>
    <dgm:pt modelId="{29920DA3-44AE-4C13-9264-59C8FA0C5842}">
      <dgm:prSet/>
      <dgm:spPr/>
      <dgm:t>
        <a:bodyPr/>
        <a:lstStyle/>
        <a:p>
          <a:r>
            <a:rPr lang="en-US"/>
            <a:t>Centrala wraz z pulpitem sterowania działa autonomicznie, zapewniając otwartość systemu, niezależną obsługę wszystkich elementów systemu z poziomu centrali, konfiguracje systemu (dodawanie , usuwanie, modyfikacja urządzeń i sygnałów alarmowych). Centrala rejestruje zdarzenia występujące w systemie, testy urządzeń z możliwością bezpośredniego wydruku z systemu oraz eksportu do pliku pdf. Centrala wraz z punktami alarmowymi zastały zintegrowane z centralą wojewódzką MUW. </a:t>
          </a:r>
        </a:p>
      </dgm:t>
    </dgm:pt>
    <dgm:pt modelId="{D055E78C-B045-4737-8B86-42686E368948}" type="parTrans" cxnId="{66630506-46CB-42E1-A7B5-C6312B08AA04}">
      <dgm:prSet/>
      <dgm:spPr/>
      <dgm:t>
        <a:bodyPr/>
        <a:lstStyle/>
        <a:p>
          <a:endParaRPr lang="en-US"/>
        </a:p>
      </dgm:t>
    </dgm:pt>
    <dgm:pt modelId="{CA66073C-B06E-4B53-8C96-A25AF84D5896}" type="sibTrans" cxnId="{66630506-46CB-42E1-A7B5-C6312B08AA04}">
      <dgm:prSet/>
      <dgm:spPr/>
      <dgm:t>
        <a:bodyPr/>
        <a:lstStyle/>
        <a:p>
          <a:endParaRPr lang="en-US"/>
        </a:p>
      </dgm:t>
    </dgm:pt>
    <dgm:pt modelId="{70896D72-28EC-4193-8358-713D14B8D287}">
      <dgm:prSet/>
      <dgm:spPr/>
      <dgm:t>
        <a:bodyPr/>
        <a:lstStyle/>
        <a:p>
          <a:r>
            <a:rPr lang="en-US"/>
            <a:t>Kontrola systemu działa w sposób ciągły - monitorowanie zdarzeń w Systemie. Sterowanie alarmów i komunikatów głosowych możliwe jest we wszystkich lub pojedynczych syrenach, w syrenach przypisanych do sektorów, w wyznaczonych grupach. Włączanie kanału Audio do ogłaszania komunikatu ,,na żywo" przez mikrofon z poziomu Wojewódzkiego, Powiatowego, Gminnego. W pamięci centrali rejestrowane są załączenia alarmów i komunikatów oraz wyniki testów syren oraz statystyka pobierane z systemów gminnych. Centrala umożliwia obsługę zdalnych stacji meteorologicznych i detektorów skażeń i innych urządzeń. Centrala posiada własne zasilanie z akumulatorem wraz z kontrolą zasilania sieciowego i otwarcia drzwi szafy sterowniczej Punktu Alarmowego. </a:t>
          </a:r>
        </a:p>
      </dgm:t>
    </dgm:pt>
    <dgm:pt modelId="{F6064596-2082-42FC-A316-DA400B48B453}" type="parTrans" cxnId="{8D3B72D2-8D9C-4C09-AE21-6DE24182CC75}">
      <dgm:prSet/>
      <dgm:spPr/>
      <dgm:t>
        <a:bodyPr/>
        <a:lstStyle/>
        <a:p>
          <a:endParaRPr lang="en-US"/>
        </a:p>
      </dgm:t>
    </dgm:pt>
    <dgm:pt modelId="{38CB905B-E537-4740-9F28-62CC21CE1844}" type="sibTrans" cxnId="{8D3B72D2-8D9C-4C09-AE21-6DE24182CC75}">
      <dgm:prSet/>
      <dgm:spPr/>
      <dgm:t>
        <a:bodyPr/>
        <a:lstStyle/>
        <a:p>
          <a:endParaRPr lang="en-US"/>
        </a:p>
      </dgm:t>
    </dgm:pt>
    <dgm:pt modelId="{3B7334FF-C06B-49D8-BC83-BD86BBF646B7}">
      <dgm:prSet/>
      <dgm:spPr/>
      <dgm:t>
        <a:bodyPr/>
        <a:lstStyle/>
        <a:p>
          <a:r>
            <a:rPr lang="en-US"/>
            <a:t>Wywoływanie i zapis testów sprawności głośników i wzmacniaczy syren bez włączania głośnych sygnałów oraz testy akumulatorów syren pod obciążeniem odbywa się raz na tydzień. Testy i odczyt danych odbywają się automatycznie raz na dobę dla wszystkich urządzeń w systemie. Wyjście sygnalizacji zdarzeń zewnętrznych sygnalizowane będzie sygnałem akustycznym i optycznym w pulpicie sterowniczym. </a:t>
          </a:r>
        </a:p>
      </dgm:t>
    </dgm:pt>
    <dgm:pt modelId="{18B10C43-C351-4021-B129-28AD98C5E410}" type="parTrans" cxnId="{BD1AD398-2B4F-427A-8805-69503E6C44C9}">
      <dgm:prSet/>
      <dgm:spPr/>
      <dgm:t>
        <a:bodyPr/>
        <a:lstStyle/>
        <a:p>
          <a:endParaRPr lang="en-US"/>
        </a:p>
      </dgm:t>
    </dgm:pt>
    <dgm:pt modelId="{A5C8893A-7FF0-413E-80DC-D22B4243D918}" type="sibTrans" cxnId="{BD1AD398-2B4F-427A-8805-69503E6C44C9}">
      <dgm:prSet/>
      <dgm:spPr/>
      <dgm:t>
        <a:bodyPr/>
        <a:lstStyle/>
        <a:p>
          <a:endParaRPr lang="en-US"/>
        </a:p>
      </dgm:t>
    </dgm:pt>
    <dgm:pt modelId="{5627FC5D-CD24-4C92-9789-F2E6C2FB9BDF}" type="pres">
      <dgm:prSet presAssocID="{26A97C48-619E-4C19-8FDF-37D1AE128AEF}" presName="linear" presStyleCnt="0">
        <dgm:presLayoutVars>
          <dgm:animLvl val="lvl"/>
          <dgm:resizeHandles val="exact"/>
        </dgm:presLayoutVars>
      </dgm:prSet>
      <dgm:spPr/>
      <dgm:t>
        <a:bodyPr/>
        <a:lstStyle/>
        <a:p>
          <a:endParaRPr lang="pl-PL"/>
        </a:p>
      </dgm:t>
    </dgm:pt>
    <dgm:pt modelId="{654E29AD-9C2E-425E-A221-398BF1769907}" type="pres">
      <dgm:prSet presAssocID="{6FBFEFA9-EEF6-4C71-BB24-81E26FB16089}" presName="parentText" presStyleLbl="node1" presStyleIdx="0" presStyleCnt="4">
        <dgm:presLayoutVars>
          <dgm:chMax val="0"/>
          <dgm:bulletEnabled val="1"/>
        </dgm:presLayoutVars>
      </dgm:prSet>
      <dgm:spPr/>
      <dgm:t>
        <a:bodyPr/>
        <a:lstStyle/>
        <a:p>
          <a:endParaRPr lang="pl-PL"/>
        </a:p>
      </dgm:t>
    </dgm:pt>
    <dgm:pt modelId="{67CBF24E-3FAC-4801-9A73-7FC35745454D}" type="pres">
      <dgm:prSet presAssocID="{287546E7-A8B8-4F59-869C-DD5E0382967A}" presName="spacer" presStyleCnt="0"/>
      <dgm:spPr/>
    </dgm:pt>
    <dgm:pt modelId="{3B3E56B4-2C2F-46A5-81CC-3D9BBBD3803F}" type="pres">
      <dgm:prSet presAssocID="{29920DA3-44AE-4C13-9264-59C8FA0C5842}" presName="parentText" presStyleLbl="node1" presStyleIdx="1" presStyleCnt="4">
        <dgm:presLayoutVars>
          <dgm:chMax val="0"/>
          <dgm:bulletEnabled val="1"/>
        </dgm:presLayoutVars>
      </dgm:prSet>
      <dgm:spPr/>
      <dgm:t>
        <a:bodyPr/>
        <a:lstStyle/>
        <a:p>
          <a:endParaRPr lang="pl-PL"/>
        </a:p>
      </dgm:t>
    </dgm:pt>
    <dgm:pt modelId="{D9C38775-453B-4A5F-A0F0-E0A14AE0AD9E}" type="pres">
      <dgm:prSet presAssocID="{CA66073C-B06E-4B53-8C96-A25AF84D5896}" presName="spacer" presStyleCnt="0"/>
      <dgm:spPr/>
    </dgm:pt>
    <dgm:pt modelId="{3803CB2F-612C-4950-A197-1F2E09C27F18}" type="pres">
      <dgm:prSet presAssocID="{70896D72-28EC-4193-8358-713D14B8D287}" presName="parentText" presStyleLbl="node1" presStyleIdx="2" presStyleCnt="4">
        <dgm:presLayoutVars>
          <dgm:chMax val="0"/>
          <dgm:bulletEnabled val="1"/>
        </dgm:presLayoutVars>
      </dgm:prSet>
      <dgm:spPr/>
      <dgm:t>
        <a:bodyPr/>
        <a:lstStyle/>
        <a:p>
          <a:endParaRPr lang="pl-PL"/>
        </a:p>
      </dgm:t>
    </dgm:pt>
    <dgm:pt modelId="{CB0D8273-44C1-4C0A-B3BF-76BC1D04F0AE}" type="pres">
      <dgm:prSet presAssocID="{38CB905B-E537-4740-9F28-62CC21CE1844}" presName="spacer" presStyleCnt="0"/>
      <dgm:spPr/>
    </dgm:pt>
    <dgm:pt modelId="{0F38FA38-5437-4B8E-A021-7C04AD3603D8}" type="pres">
      <dgm:prSet presAssocID="{3B7334FF-C06B-49D8-BC83-BD86BBF646B7}" presName="parentText" presStyleLbl="node1" presStyleIdx="3" presStyleCnt="4">
        <dgm:presLayoutVars>
          <dgm:chMax val="0"/>
          <dgm:bulletEnabled val="1"/>
        </dgm:presLayoutVars>
      </dgm:prSet>
      <dgm:spPr/>
      <dgm:t>
        <a:bodyPr/>
        <a:lstStyle/>
        <a:p>
          <a:endParaRPr lang="pl-PL"/>
        </a:p>
      </dgm:t>
    </dgm:pt>
  </dgm:ptLst>
  <dgm:cxnLst>
    <dgm:cxn modelId="{66630506-46CB-42E1-A7B5-C6312B08AA04}" srcId="{26A97C48-619E-4C19-8FDF-37D1AE128AEF}" destId="{29920DA3-44AE-4C13-9264-59C8FA0C5842}" srcOrd="1" destOrd="0" parTransId="{D055E78C-B045-4737-8B86-42686E368948}" sibTransId="{CA66073C-B06E-4B53-8C96-A25AF84D5896}"/>
    <dgm:cxn modelId="{C9BC8677-AC93-49F6-BC9C-7A0DA2531B2E}" type="presOf" srcId="{70896D72-28EC-4193-8358-713D14B8D287}" destId="{3803CB2F-612C-4950-A197-1F2E09C27F18}" srcOrd="0" destOrd="0" presId="urn:microsoft.com/office/officeart/2005/8/layout/vList2"/>
    <dgm:cxn modelId="{77BF8BEC-F503-4AFF-B0AF-88E0976ED921}" type="presOf" srcId="{3B7334FF-C06B-49D8-BC83-BD86BBF646B7}" destId="{0F38FA38-5437-4B8E-A021-7C04AD3603D8}" srcOrd="0" destOrd="0" presId="urn:microsoft.com/office/officeart/2005/8/layout/vList2"/>
    <dgm:cxn modelId="{D4877A3C-5630-434D-988F-FF58948DD5CC}" srcId="{26A97C48-619E-4C19-8FDF-37D1AE128AEF}" destId="{6FBFEFA9-EEF6-4C71-BB24-81E26FB16089}" srcOrd="0" destOrd="0" parTransId="{3E6B27CD-76BD-417F-A93E-A861B2C56274}" sibTransId="{287546E7-A8B8-4F59-869C-DD5E0382967A}"/>
    <dgm:cxn modelId="{8D3B72D2-8D9C-4C09-AE21-6DE24182CC75}" srcId="{26A97C48-619E-4C19-8FDF-37D1AE128AEF}" destId="{70896D72-28EC-4193-8358-713D14B8D287}" srcOrd="2" destOrd="0" parTransId="{F6064596-2082-42FC-A316-DA400B48B453}" sibTransId="{38CB905B-E537-4740-9F28-62CC21CE1844}"/>
    <dgm:cxn modelId="{C1FA3908-9D51-4073-B1A0-55646107626E}" type="presOf" srcId="{26A97C48-619E-4C19-8FDF-37D1AE128AEF}" destId="{5627FC5D-CD24-4C92-9789-F2E6C2FB9BDF}" srcOrd="0" destOrd="0" presId="urn:microsoft.com/office/officeart/2005/8/layout/vList2"/>
    <dgm:cxn modelId="{193BB310-CDCF-4B9A-B517-86D74FDC149A}" type="presOf" srcId="{29920DA3-44AE-4C13-9264-59C8FA0C5842}" destId="{3B3E56B4-2C2F-46A5-81CC-3D9BBBD3803F}" srcOrd="0" destOrd="0" presId="urn:microsoft.com/office/officeart/2005/8/layout/vList2"/>
    <dgm:cxn modelId="{1836905A-D28C-43B8-8BA7-9B4D494917DE}" type="presOf" srcId="{6FBFEFA9-EEF6-4C71-BB24-81E26FB16089}" destId="{654E29AD-9C2E-425E-A221-398BF1769907}" srcOrd="0" destOrd="0" presId="urn:microsoft.com/office/officeart/2005/8/layout/vList2"/>
    <dgm:cxn modelId="{BD1AD398-2B4F-427A-8805-69503E6C44C9}" srcId="{26A97C48-619E-4C19-8FDF-37D1AE128AEF}" destId="{3B7334FF-C06B-49D8-BC83-BD86BBF646B7}" srcOrd="3" destOrd="0" parTransId="{18B10C43-C351-4021-B129-28AD98C5E410}" sibTransId="{A5C8893A-7FF0-413E-80DC-D22B4243D918}"/>
    <dgm:cxn modelId="{80342123-1A6F-4E4A-8449-3F6EDD870540}" type="presParOf" srcId="{5627FC5D-CD24-4C92-9789-F2E6C2FB9BDF}" destId="{654E29AD-9C2E-425E-A221-398BF1769907}" srcOrd="0" destOrd="0" presId="urn:microsoft.com/office/officeart/2005/8/layout/vList2"/>
    <dgm:cxn modelId="{630F1396-BC16-4197-B044-559CCBECA5A3}" type="presParOf" srcId="{5627FC5D-CD24-4C92-9789-F2E6C2FB9BDF}" destId="{67CBF24E-3FAC-4801-9A73-7FC35745454D}" srcOrd="1" destOrd="0" presId="urn:microsoft.com/office/officeart/2005/8/layout/vList2"/>
    <dgm:cxn modelId="{5009AB0A-57B2-46D5-BD2B-D027EFD82422}" type="presParOf" srcId="{5627FC5D-CD24-4C92-9789-F2E6C2FB9BDF}" destId="{3B3E56B4-2C2F-46A5-81CC-3D9BBBD3803F}" srcOrd="2" destOrd="0" presId="urn:microsoft.com/office/officeart/2005/8/layout/vList2"/>
    <dgm:cxn modelId="{82A1D280-1A04-4A02-A623-2AAC677E9F7F}" type="presParOf" srcId="{5627FC5D-CD24-4C92-9789-F2E6C2FB9BDF}" destId="{D9C38775-453B-4A5F-A0F0-E0A14AE0AD9E}" srcOrd="3" destOrd="0" presId="urn:microsoft.com/office/officeart/2005/8/layout/vList2"/>
    <dgm:cxn modelId="{D7CD8194-DF20-4003-827F-7D528872C97C}" type="presParOf" srcId="{5627FC5D-CD24-4C92-9789-F2E6C2FB9BDF}" destId="{3803CB2F-612C-4950-A197-1F2E09C27F18}" srcOrd="4" destOrd="0" presId="urn:microsoft.com/office/officeart/2005/8/layout/vList2"/>
    <dgm:cxn modelId="{7C2DEBC9-CC4D-4107-9901-5DFA277055B0}" type="presParOf" srcId="{5627FC5D-CD24-4C92-9789-F2E6C2FB9BDF}" destId="{CB0D8273-44C1-4C0A-B3BF-76BC1D04F0AE}" srcOrd="5" destOrd="0" presId="urn:microsoft.com/office/officeart/2005/8/layout/vList2"/>
    <dgm:cxn modelId="{9CDE71ED-B306-46D3-893C-D51ED9FFCB75}" type="presParOf" srcId="{5627FC5D-CD24-4C92-9789-F2E6C2FB9BDF}" destId="{0F38FA38-5437-4B8E-A021-7C04AD3603D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2C371-30BF-469A-AE34-57FD8185398D}">
      <dsp:nvSpPr>
        <dsp:cNvPr id="0" name=""/>
        <dsp:cNvSpPr/>
      </dsp:nvSpPr>
      <dsp:spPr>
        <a:xfrm>
          <a:off x="0" y="680119"/>
          <a:ext cx="11760993" cy="1255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C48B6-C043-420A-8CA1-F1439138ECE7}">
      <dsp:nvSpPr>
        <dsp:cNvPr id="0" name=""/>
        <dsp:cNvSpPr/>
      </dsp:nvSpPr>
      <dsp:spPr>
        <a:xfrm>
          <a:off x="379820" y="962631"/>
          <a:ext cx="690583" cy="69058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2CD0E-424D-49D8-929A-E9F2A8B4DFBB}">
      <dsp:nvSpPr>
        <dsp:cNvPr id="0" name=""/>
        <dsp:cNvSpPr/>
      </dsp:nvSpPr>
      <dsp:spPr>
        <a:xfrm>
          <a:off x="1450224" y="680119"/>
          <a:ext cx="10310768" cy="125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85" tIns="132885" rIns="132885" bIns="132885" numCol="1" spcCol="1270" anchor="ctr" anchorCtr="0">
          <a:noAutofit/>
        </a:bodyPr>
        <a:lstStyle/>
        <a:p>
          <a:pPr lvl="0" algn="l" defTabSz="666750">
            <a:lnSpc>
              <a:spcPct val="100000"/>
            </a:lnSpc>
            <a:spcBef>
              <a:spcPct val="0"/>
            </a:spcBef>
            <a:spcAft>
              <a:spcPct val="35000"/>
            </a:spcAft>
          </a:pPr>
          <a:r>
            <a:rPr lang="pl-PL" sz="1500" kern="1200" noProof="0" dirty="0" smtClean="0"/>
            <a:t>Wojewoda, jako Szef Obrony Cywilnej Województwa  jest odpowiedzialny za organizację I funkcjonowania Systemu Wczesnego Ostrzegania oraz Systemu Wykrywania i Alarmowania na terenie województwa mazowieckiego. W ramach projektu „ Regionalny Program Operacyjny Województwa Mazowieckiego na lata 2014-2020 ” Wojewoda Mazowiecki  w 2017 roku rekomendował budowę nowoczesnego systemu ostrzegania i alarmowania ludności o zagrożeniach dla powiatu piaseczyńskiego. </a:t>
          </a:r>
          <a:endParaRPr lang="pl-PL" sz="1500" kern="1200" noProof="0" dirty="0"/>
        </a:p>
      </dsp:txBody>
      <dsp:txXfrm>
        <a:off x="1450224" y="680119"/>
        <a:ext cx="10310768" cy="1255605"/>
      </dsp:txXfrm>
    </dsp:sp>
    <dsp:sp modelId="{0289B1FE-B854-4AEE-B348-5AABAF9125A1}">
      <dsp:nvSpPr>
        <dsp:cNvPr id="0" name=""/>
        <dsp:cNvSpPr/>
      </dsp:nvSpPr>
      <dsp:spPr>
        <a:xfrm>
          <a:off x="0" y="2249627"/>
          <a:ext cx="11760993" cy="1255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EC3D7-37AE-4DD6-A064-B8A74F040B8B}">
      <dsp:nvSpPr>
        <dsp:cNvPr id="0" name=""/>
        <dsp:cNvSpPr/>
      </dsp:nvSpPr>
      <dsp:spPr>
        <a:xfrm>
          <a:off x="379820" y="2532138"/>
          <a:ext cx="690583" cy="690583"/>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A747DE-803F-46B6-8230-604EEC1767EC}">
      <dsp:nvSpPr>
        <dsp:cNvPr id="0" name=""/>
        <dsp:cNvSpPr/>
      </dsp:nvSpPr>
      <dsp:spPr>
        <a:xfrm>
          <a:off x="1450224" y="2249627"/>
          <a:ext cx="10310768" cy="125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85" tIns="132885" rIns="132885" bIns="132885" numCol="1" spcCol="1270" anchor="ctr" anchorCtr="0">
          <a:noAutofit/>
        </a:bodyPr>
        <a:lstStyle/>
        <a:p>
          <a:pPr lvl="0" algn="l" defTabSz="666750">
            <a:lnSpc>
              <a:spcPct val="100000"/>
            </a:lnSpc>
            <a:spcBef>
              <a:spcPct val="0"/>
            </a:spcBef>
            <a:spcAft>
              <a:spcPct val="35000"/>
            </a:spcAft>
          </a:pPr>
          <a:r>
            <a:rPr lang="pl-PL" sz="1500" kern="1200" noProof="0" dirty="0" smtClean="0"/>
            <a:t>Budowę zintegrowanego systemu ostrzegania i alarmowania ludności o zagrożeniach dla powiatu piaseczyńskiego rozpoczęto po podpisaniu umów z partnerami : </a:t>
          </a:r>
          <a:endParaRPr lang="pl-PL" sz="1500" kern="1200" noProof="0" dirty="0"/>
        </a:p>
      </dsp:txBody>
      <dsp:txXfrm>
        <a:off x="1450224" y="2249627"/>
        <a:ext cx="10310768" cy="1255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2F2E3-EF9A-43F8-A0FB-9E0B32541200}">
      <dsp:nvSpPr>
        <dsp:cNvPr id="0" name=""/>
        <dsp:cNvSpPr/>
      </dsp:nvSpPr>
      <dsp:spPr>
        <a:xfrm>
          <a:off x="0" y="319269"/>
          <a:ext cx="7678863" cy="185605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Punkty Alarmowe zbudowane w oparciu o elektroniczne wielofunkcyjne syreny alarmowe o mocy 600W i 900W. Punkty alarmowe zainstalowane zostały w poszczególnych gminach w ustalonych lokalizacjach. Każdy punkt alarmowy wyposażony jest w sterowanie radiowe  w oparciu o radiotelefon cyfrowo analogowy i sterowanie poprzez Internet za pomocą modułu z bezpieczną transmisją w punktach z dostępem do Internetu. </a:t>
          </a:r>
        </a:p>
      </dsp:txBody>
      <dsp:txXfrm>
        <a:off x="90605" y="409874"/>
        <a:ext cx="7497653" cy="1674848"/>
      </dsp:txXfrm>
    </dsp:sp>
    <dsp:sp modelId="{690158BC-6C17-4274-BA5A-D89B2332B8C2}">
      <dsp:nvSpPr>
        <dsp:cNvPr id="0" name=""/>
        <dsp:cNvSpPr/>
      </dsp:nvSpPr>
      <dsp:spPr>
        <a:xfrm>
          <a:off x="0" y="2215648"/>
          <a:ext cx="7678863" cy="1856058"/>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Sygnały alarmowe kompatybilne są z dźwiękiem syren motorowych. Komunikaty głosowe odtwarzane będą z pamięci syreny oraz ,,na żywo" poprzez radiotelefon. Zmiana komunikatów ogłaszanych z modułów pamięci syreny odbywać się będzie poprzez skopiowanie pliku  w formacie mp3 z komputera na przenośną kartę pamięci(bez udziału serwisu). System umożliwia emisje alarmów wg. obowiązujących przepisów na dzień instalacji oraz alarmu 1 minutowego. Syrena wyposażona jest w wejścia do opcjonalnych lokalnych sterowników, interfejsów umożliwiających sterowanie zewnętrzne, oraz przesyłanie danych do centrali alarmowej z podłączonych lokalnych przetworników, sond, detektorów skażeń, stacji meteorologicznej, modułów l/O. </a:t>
          </a:r>
        </a:p>
      </dsp:txBody>
      <dsp:txXfrm>
        <a:off x="90605" y="2306253"/>
        <a:ext cx="7497653" cy="1674848"/>
      </dsp:txXfrm>
    </dsp:sp>
    <dsp:sp modelId="{291DA8B2-F74D-441A-BA80-880DDD50A50A}">
      <dsp:nvSpPr>
        <dsp:cNvPr id="0" name=""/>
        <dsp:cNvSpPr/>
      </dsp:nvSpPr>
      <dsp:spPr>
        <a:xfrm>
          <a:off x="0" y="4112027"/>
          <a:ext cx="7678863" cy="185605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Każda syrena włączona do systemu posiada możliwość uruchamiania przez Centrale Powiatową, Centrale Wojewódzką oraz poziomu gminy jeżeli taką centralę ma zainstalowaną. Istniej możliwość rozbudowy systemu o dalsze punkty alarmowe, czujniki skażeń, stacje meteorologiczne a także o lokale sterowniki sytemu w poszczególnych gminach. </a:t>
          </a:r>
        </a:p>
      </dsp:txBody>
      <dsp:txXfrm>
        <a:off x="90605" y="4202632"/>
        <a:ext cx="7497653" cy="1674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E29AD-9C2E-425E-A221-398BF1769907}">
      <dsp:nvSpPr>
        <dsp:cNvPr id="0" name=""/>
        <dsp:cNvSpPr/>
      </dsp:nvSpPr>
      <dsp:spPr>
        <a:xfrm>
          <a:off x="0" y="321202"/>
          <a:ext cx="7655050" cy="14031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a:t>Modułowa centrala alarmowa w kompletacji dla powiatu piaseczyńskiego zainstalowana została w budynku Powiatowej Państwowej Straży Pożarnej w Piasecznie ul. Stanisława Staszica 19. </a:t>
          </a:r>
        </a:p>
      </dsp:txBody>
      <dsp:txXfrm>
        <a:off x="68497" y="389699"/>
        <a:ext cx="7518056" cy="1266183"/>
      </dsp:txXfrm>
    </dsp:sp>
    <dsp:sp modelId="{3B3E56B4-2C2F-46A5-81CC-3D9BBBD3803F}">
      <dsp:nvSpPr>
        <dsp:cNvPr id="0" name=""/>
        <dsp:cNvSpPr/>
      </dsp:nvSpPr>
      <dsp:spPr>
        <a:xfrm>
          <a:off x="0" y="1758939"/>
          <a:ext cx="7655050" cy="1403177"/>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a:t>Centrala wraz z pulpitem sterowania działa autonomicznie, zapewniając otwartość systemu, niezależną obsługę wszystkich elementów systemu z poziomu centrali, konfiguracje systemu (dodawanie , usuwanie, modyfikacja urządzeń i sygnałów alarmowych). Centrala rejestruje zdarzenia występujące w systemie, testy urządzeń z możliwością bezpośredniego wydruku z systemu oraz eksportu do pliku pdf. Centrala wraz z punktami alarmowymi zastały zintegrowane z centralą wojewódzką MUW. </a:t>
          </a:r>
        </a:p>
      </dsp:txBody>
      <dsp:txXfrm>
        <a:off x="68497" y="1827436"/>
        <a:ext cx="7518056" cy="1266183"/>
      </dsp:txXfrm>
    </dsp:sp>
    <dsp:sp modelId="{3803CB2F-612C-4950-A197-1F2E09C27F18}">
      <dsp:nvSpPr>
        <dsp:cNvPr id="0" name=""/>
        <dsp:cNvSpPr/>
      </dsp:nvSpPr>
      <dsp:spPr>
        <a:xfrm>
          <a:off x="0" y="3196676"/>
          <a:ext cx="7655050" cy="1403177"/>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a:t>Kontrola systemu działa w sposób ciągły - monitorowanie zdarzeń w Systemie. Sterowanie alarmów i komunikatów głosowych możliwe jest we wszystkich lub pojedynczych syrenach, w syrenach przypisanych do sektorów, w wyznaczonych grupach. Włączanie kanału Audio do ogłaszania komunikatu ,,na żywo" przez mikrofon z poziomu Wojewódzkiego, Powiatowego, Gminnego. W pamięci centrali rejestrowane są załączenia alarmów i komunikatów oraz wyniki testów syren oraz statystyka pobierane z systemów gminnych. Centrala umożliwia obsługę zdalnych stacji meteorologicznych i detektorów skażeń i innych urządzeń. Centrala posiada własne zasilanie z akumulatorem wraz z kontrolą zasilania sieciowego i otwarcia drzwi szafy sterowniczej Punktu Alarmowego. </a:t>
          </a:r>
        </a:p>
      </dsp:txBody>
      <dsp:txXfrm>
        <a:off x="68497" y="3265173"/>
        <a:ext cx="7518056" cy="1266183"/>
      </dsp:txXfrm>
    </dsp:sp>
    <dsp:sp modelId="{0F38FA38-5437-4B8E-A021-7C04AD3603D8}">
      <dsp:nvSpPr>
        <dsp:cNvPr id="0" name=""/>
        <dsp:cNvSpPr/>
      </dsp:nvSpPr>
      <dsp:spPr>
        <a:xfrm>
          <a:off x="0" y="4634414"/>
          <a:ext cx="7655050" cy="1403177"/>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a:t>Wywoływanie i zapis testów sprawności głośników i wzmacniaczy syren bez włączania głośnych sygnałów oraz testy akumulatorów syren pod obciążeniem odbywa się raz na tydzień. Testy i odczyt danych odbywają się automatycznie raz na dobę dla wszystkich urządzeń w systemie. Wyjście sygnalizacji zdarzeń zewnętrznych sygnalizowane będzie sygnałem akustycznym i optycznym w pulpicie sterowniczym. </a:t>
          </a:r>
        </a:p>
      </dsp:txBody>
      <dsp:txXfrm>
        <a:off x="68497" y="4702911"/>
        <a:ext cx="7518056" cy="12661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6339E-7377-4844-BA55-B8F45EDE8754}" type="datetimeFigureOut">
              <a:rPr lang="pl-PL" smtClean="0"/>
              <a:t>22.03.2022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44C47-A4A5-49A6-8850-169CC183D51E}" type="slidenum">
              <a:rPr lang="pl-PL" smtClean="0"/>
              <a:t>‹#›</a:t>
            </a:fld>
            <a:endParaRPr lang="pl-PL"/>
          </a:p>
        </p:txBody>
      </p:sp>
    </p:spTree>
    <p:extLst>
      <p:ext uri="{BB962C8B-B14F-4D97-AF65-F5344CB8AC3E}">
        <p14:creationId xmlns:p14="http://schemas.microsoft.com/office/powerpoint/2010/main" val="100819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E744C47-A4A5-49A6-8850-169CC183D51E}" type="slidenum">
              <a:rPr lang="pl-PL" smtClean="0"/>
              <a:t>6</a:t>
            </a:fld>
            <a:endParaRPr lang="pl-PL"/>
          </a:p>
        </p:txBody>
      </p:sp>
    </p:spTree>
    <p:extLst>
      <p:ext uri="{BB962C8B-B14F-4D97-AF65-F5344CB8AC3E}">
        <p14:creationId xmlns:p14="http://schemas.microsoft.com/office/powerpoint/2010/main" val="46025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E744C47-A4A5-49A6-8850-169CC183D51E}" type="slidenum">
              <a:rPr lang="pl-PL" smtClean="0"/>
              <a:t>8</a:t>
            </a:fld>
            <a:endParaRPr lang="pl-PL"/>
          </a:p>
        </p:txBody>
      </p:sp>
    </p:spTree>
    <p:extLst>
      <p:ext uri="{BB962C8B-B14F-4D97-AF65-F5344CB8AC3E}">
        <p14:creationId xmlns:p14="http://schemas.microsoft.com/office/powerpoint/2010/main" val="125976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DF49B32-D6F9-439F-ADF9-4D22A3A434A6}" type="datetimeFigureOut">
              <a:rPr lang="pl-PL" smtClean="0"/>
              <a:t>22.03.2022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8829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DF49B32-D6F9-439F-ADF9-4D22A3A434A6}" type="datetimeFigureOut">
              <a:rPr lang="pl-PL" smtClean="0"/>
              <a:t>22.03.2022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57596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DF49B32-D6F9-439F-ADF9-4D22A3A434A6}" type="datetimeFigureOut">
              <a:rPr lang="pl-PL" smtClean="0"/>
              <a:t>22.03.2022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34696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DF49B32-D6F9-439F-ADF9-4D22A3A434A6}" type="datetimeFigureOut">
              <a:rPr lang="pl-PL" smtClean="0"/>
              <a:t>22.03.2022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109003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DF49B32-D6F9-439F-ADF9-4D22A3A434A6}" type="datetimeFigureOut">
              <a:rPr lang="pl-PL" smtClean="0"/>
              <a:t>22.03.2022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85094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DF49B32-D6F9-439F-ADF9-4D22A3A434A6}" type="datetimeFigureOut">
              <a:rPr lang="pl-PL" smtClean="0"/>
              <a:t>22.03.2022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245435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DF49B32-D6F9-439F-ADF9-4D22A3A434A6}" type="datetimeFigureOut">
              <a:rPr lang="pl-PL" smtClean="0"/>
              <a:t>22.03.2022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405961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DF49B32-D6F9-439F-ADF9-4D22A3A434A6}" type="datetimeFigureOut">
              <a:rPr lang="pl-PL" smtClean="0"/>
              <a:t>22.03.2022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135780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DF49B32-D6F9-439F-ADF9-4D22A3A434A6}" type="datetimeFigureOut">
              <a:rPr lang="pl-PL" smtClean="0"/>
              <a:t>22.03.2022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267664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DF49B32-D6F9-439F-ADF9-4D22A3A434A6}" type="datetimeFigureOut">
              <a:rPr lang="pl-PL" smtClean="0"/>
              <a:t>22.03.2022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250304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DF49B32-D6F9-439F-ADF9-4D22A3A434A6}" type="datetimeFigureOut">
              <a:rPr lang="pl-PL" smtClean="0"/>
              <a:t>22.03.2022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0486498-9EE4-4CB0-AF13-B5751A3A40CC}" type="slidenum">
              <a:rPr lang="pl-PL" smtClean="0"/>
              <a:t>‹#›</a:t>
            </a:fld>
            <a:endParaRPr lang="pl-PL"/>
          </a:p>
        </p:txBody>
      </p:sp>
    </p:spTree>
    <p:extLst>
      <p:ext uri="{BB962C8B-B14F-4D97-AF65-F5344CB8AC3E}">
        <p14:creationId xmlns:p14="http://schemas.microsoft.com/office/powerpoint/2010/main" val="81319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49B32-D6F9-439F-ADF9-4D22A3A434A6}" type="datetimeFigureOut">
              <a:rPr lang="pl-PL" smtClean="0"/>
              <a:t>22.03.2022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86498-9EE4-4CB0-AF13-B5751A3A40CC}" type="slidenum">
              <a:rPr lang="pl-PL" smtClean="0"/>
              <a:t>‹#›</a:t>
            </a:fld>
            <a:endParaRPr lang="pl-PL"/>
          </a:p>
        </p:txBody>
      </p:sp>
    </p:spTree>
    <p:extLst>
      <p:ext uri="{BB962C8B-B14F-4D97-AF65-F5344CB8AC3E}">
        <p14:creationId xmlns:p14="http://schemas.microsoft.com/office/powerpoint/2010/main" val="141892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xmlns="" id="{1ED8053C-AF28-403A-90F2-67A100EDE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Aa</a:t>
            </a:r>
            <a:endParaRPr lang="en-US" dirty="0"/>
          </a:p>
        </p:txBody>
      </p:sp>
      <p:sp>
        <p:nvSpPr>
          <p:cNvPr id="14" name="Freeform: Shape 17">
            <a:extLst>
              <a:ext uri="{FF2B5EF4-FFF2-40B4-BE49-F238E27FC236}">
                <a16:creationId xmlns:a16="http://schemas.microsoft.com/office/drawing/2014/main" xmlns="" id="{10BCDCE7-03A4-438B-9B4A-0F5E37C4C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ctrTitle"/>
          </p:nvPr>
        </p:nvSpPr>
        <p:spPr>
          <a:xfrm>
            <a:off x="3425666" y="4591896"/>
            <a:ext cx="8721946" cy="1748006"/>
          </a:xfrm>
        </p:spPr>
        <p:txBody>
          <a:bodyPr anchor="t">
            <a:normAutofit/>
          </a:bodyPr>
          <a:lstStyle/>
          <a:p>
            <a:pPr algn="r"/>
            <a:r>
              <a:rPr lang="pl-PL" sz="4800" b="1" dirty="0">
                <a:cs typeface="Calibri Light"/>
              </a:rPr>
              <a:t>Alarmowanie o </a:t>
            </a:r>
            <a:r>
              <a:rPr lang="pl-PL" sz="4800" b="1" dirty="0" smtClean="0">
                <a:cs typeface="Calibri Light"/>
              </a:rPr>
              <a:t>zagrożeniach</a:t>
            </a:r>
            <a:br>
              <a:rPr lang="pl-PL" sz="4800" b="1" dirty="0" smtClean="0">
                <a:cs typeface="Calibri Light"/>
              </a:rPr>
            </a:br>
            <a:r>
              <a:rPr lang="pl-PL" sz="1800" b="1" i="1" dirty="0" smtClean="0">
                <a:latin typeface="Calisto MT" panose="02040603050505030304" pitchFamily="18" charset="0"/>
                <a:cs typeface="Calibri Light"/>
              </a:rPr>
              <a:t>A</a:t>
            </a:r>
            <a:r>
              <a:rPr lang="pl-PL" sz="2000" b="1" i="1" dirty="0" smtClean="0">
                <a:latin typeface="Calisto MT" panose="02040603050505030304" pitchFamily="18" charset="0"/>
                <a:cs typeface="Calibri Light"/>
              </a:rPr>
              <a:t>utor : Wiesław </a:t>
            </a:r>
            <a:r>
              <a:rPr lang="pl-PL" sz="2000" b="1" i="1" dirty="0" err="1" smtClean="0">
                <a:latin typeface="Calisto MT" panose="02040603050505030304" pitchFamily="18" charset="0"/>
                <a:cs typeface="Calibri Light"/>
              </a:rPr>
              <a:t>Białasz</a:t>
            </a:r>
            <a:r>
              <a:rPr lang="pl-PL" sz="4800" b="1" dirty="0">
                <a:cs typeface="Calibri Light"/>
              </a:rPr>
              <a:t> </a:t>
            </a:r>
            <a:endParaRPr lang="pl-PL" sz="4800" b="1" dirty="0"/>
          </a:p>
        </p:txBody>
      </p:sp>
      <p:pic>
        <p:nvPicPr>
          <p:cNvPr id="4" name="Picture 4">
            <a:extLst>
              <a:ext uri="{FF2B5EF4-FFF2-40B4-BE49-F238E27FC236}">
                <a16:creationId xmlns:a16="http://schemas.microsoft.com/office/drawing/2014/main" xmlns="" id="{95EAE21A-0A1C-4654-BBCD-E543C2096EF5}"/>
              </a:ext>
            </a:extLst>
          </p:cNvPr>
          <p:cNvPicPr>
            <a:picLocks noChangeAspect="1"/>
          </p:cNvPicPr>
          <p:nvPr/>
        </p:nvPicPr>
        <p:blipFill rotWithShape="1">
          <a:blip r:embed="rId2"/>
          <a:srcRect l="12778" r="36527"/>
          <a:stretch/>
        </p:blipFill>
        <p:spPr>
          <a:xfrm>
            <a:off x="1686221" y="2719719"/>
            <a:ext cx="2001799" cy="2968880"/>
          </a:xfrm>
          <a:prstGeom prst="rect">
            <a:avLst/>
          </a:prstGeom>
        </p:spPr>
      </p:pic>
      <p:pic>
        <p:nvPicPr>
          <p:cNvPr id="3" name="Obraz 4">
            <a:extLst>
              <a:ext uri="{FF2B5EF4-FFF2-40B4-BE49-F238E27FC236}">
                <a16:creationId xmlns:a16="http://schemas.microsoft.com/office/drawing/2014/main" xmlns="" id="{EF3B9AD8-DF48-4576-BDEB-A28554045554}"/>
              </a:ext>
            </a:extLst>
          </p:cNvPr>
          <p:cNvPicPr>
            <a:picLocks noChangeAspect="1"/>
          </p:cNvPicPr>
          <p:nvPr/>
        </p:nvPicPr>
        <p:blipFill>
          <a:blip r:embed="rId3"/>
          <a:stretch>
            <a:fillRect/>
          </a:stretch>
        </p:blipFill>
        <p:spPr>
          <a:xfrm>
            <a:off x="4494134" y="1345530"/>
            <a:ext cx="2313676" cy="1732280"/>
          </a:xfrm>
          <a:prstGeom prst="rect">
            <a:avLst/>
          </a:prstGeom>
        </p:spPr>
      </p:pic>
    </p:spTree>
    <p:extLst>
      <p:ext uri="{BB962C8B-B14F-4D97-AF65-F5344CB8AC3E}">
        <p14:creationId xmlns:p14="http://schemas.microsoft.com/office/powerpoint/2010/main" val="3085333589"/>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770AE191-D2EA-45C9-A44D-830C188F74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021" y="518649"/>
            <a:ext cx="1128382" cy="847206"/>
            <a:chOff x="8183879" y="1000124"/>
            <a:chExt cx="1562267" cy="1172973"/>
          </a:xfrm>
        </p:grpSpPr>
        <p:sp>
          <p:nvSpPr>
            <p:cNvPr id="14" name="Freeform 5">
              <a:extLst>
                <a:ext uri="{FF2B5EF4-FFF2-40B4-BE49-F238E27FC236}">
                  <a16:creationId xmlns:a16="http://schemas.microsoft.com/office/drawing/2014/main" xmlns="" id="{23A0E4C1-B7A6-4637-AC51-4A5AE3841F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xmlns="" id="{F4E8C039-CC58-44F3-8A7B-E0A934C1D0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4">
            <a:extLst>
              <a:ext uri="{FF2B5EF4-FFF2-40B4-BE49-F238E27FC236}">
                <a16:creationId xmlns:a16="http://schemas.microsoft.com/office/drawing/2014/main" xmlns="" id="{25839544-0256-4A48-80EF-7EA3E5DF4032}"/>
              </a:ext>
            </a:extLst>
          </p:cNvPr>
          <p:cNvPicPr>
            <a:picLocks noChangeAspect="1"/>
          </p:cNvPicPr>
          <p:nvPr/>
        </p:nvPicPr>
        <p:blipFill rotWithShape="1">
          <a:blip r:embed="rId2"/>
          <a:srcRect r="1128"/>
          <a:stretch/>
        </p:blipFill>
        <p:spPr>
          <a:xfrm>
            <a:off x="2410495" y="10"/>
            <a:ext cx="7555037" cy="6857990"/>
          </a:xfrm>
          <a:prstGeom prst="rect">
            <a:avLst/>
          </a:prstGeom>
        </p:spPr>
      </p:pic>
    </p:spTree>
    <p:extLst>
      <p:ext uri="{BB962C8B-B14F-4D97-AF65-F5344CB8AC3E}">
        <p14:creationId xmlns:p14="http://schemas.microsoft.com/office/powerpoint/2010/main" val="39667269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D03E12D-0FBA-4306-8445-B4C7F7258D82}"/>
              </a:ext>
            </a:extLst>
          </p:cNvPr>
          <p:cNvSpPr>
            <a:spLocks noGrp="1"/>
          </p:cNvSpPr>
          <p:nvPr>
            <p:ph idx="1"/>
          </p:nvPr>
        </p:nvSpPr>
        <p:spPr>
          <a:xfrm>
            <a:off x="97174" y="417551"/>
            <a:ext cx="7077312" cy="5571051"/>
          </a:xfrm>
        </p:spPr>
        <p:txBody>
          <a:bodyPr vert="horz" lIns="91440" tIns="45720" rIns="91440" bIns="45720" rtlCol="0" anchor="t">
            <a:normAutofit/>
          </a:bodyPr>
          <a:lstStyle/>
          <a:p>
            <a:pPr marL="0" indent="0">
              <a:buNone/>
            </a:pPr>
            <a:r>
              <a:rPr lang="en-US" sz="1800" dirty="0" err="1">
                <a:cs typeface="Calibri" panose="020F0502020204030204"/>
              </a:rPr>
              <a:t>Syreny</a:t>
            </a:r>
            <a:r>
              <a:rPr lang="en-US" sz="1800" dirty="0">
                <a:cs typeface="Calibri" panose="020F0502020204030204"/>
              </a:rPr>
              <a:t> </a:t>
            </a:r>
            <a:r>
              <a:rPr lang="en-US" sz="1800" dirty="0" err="1">
                <a:cs typeface="Calibri" panose="020F0502020204030204"/>
              </a:rPr>
              <a:t>alarmowe</a:t>
            </a:r>
            <a:r>
              <a:rPr lang="en-US" sz="1800" dirty="0">
                <a:cs typeface="Calibri" panose="020F0502020204030204"/>
              </a:rPr>
              <a:t> </a:t>
            </a:r>
            <a:r>
              <a:rPr lang="pl-PL" sz="1800" dirty="0" err="1">
                <a:cs typeface="Calibri" panose="020F0502020204030204"/>
              </a:rPr>
              <a:t>zamo</a:t>
            </a:r>
            <a:r>
              <a:rPr lang="en-US" sz="1800" dirty="0" err="1">
                <a:cs typeface="Calibri" panose="020F0502020204030204"/>
              </a:rPr>
              <a:t>ntowane</a:t>
            </a:r>
            <a:r>
              <a:rPr lang="en-US" sz="1800" dirty="0">
                <a:cs typeface="Calibri" panose="020F0502020204030204"/>
              </a:rPr>
              <a:t> </a:t>
            </a:r>
            <a:r>
              <a:rPr lang="en-US" sz="1800" dirty="0" err="1">
                <a:cs typeface="Calibri" panose="020F0502020204030204"/>
              </a:rPr>
              <a:t>zostały</a:t>
            </a:r>
            <a:r>
              <a:rPr lang="en-US" sz="1800" dirty="0">
                <a:cs typeface="Calibri" panose="020F0502020204030204"/>
              </a:rPr>
              <a:t> </a:t>
            </a:r>
            <a:r>
              <a:rPr lang="en-US" sz="1800" dirty="0" err="1">
                <a:cs typeface="Calibri" panose="020F0502020204030204"/>
              </a:rPr>
              <a:t>na</a:t>
            </a:r>
            <a:r>
              <a:rPr lang="en-US" sz="1800" dirty="0">
                <a:cs typeface="Calibri" panose="020F0502020204030204"/>
              </a:rPr>
              <a:t> </a:t>
            </a:r>
            <a:r>
              <a:rPr lang="en-US" sz="1800" dirty="0" err="1">
                <a:cs typeface="Calibri" panose="020F0502020204030204"/>
              </a:rPr>
              <a:t>wskazanych</a:t>
            </a:r>
            <a:r>
              <a:rPr lang="en-US" sz="1800" dirty="0">
                <a:cs typeface="Calibri" panose="020F0502020204030204"/>
              </a:rPr>
              <a:t> </a:t>
            </a:r>
            <a:r>
              <a:rPr lang="en-US" sz="1800" dirty="0" err="1">
                <a:cs typeface="Calibri" panose="020F0502020204030204"/>
              </a:rPr>
              <a:t>budynkach</a:t>
            </a:r>
            <a:r>
              <a:rPr lang="en-US" sz="1800" dirty="0">
                <a:cs typeface="Calibri" panose="020F0502020204030204"/>
              </a:rPr>
              <a:t> </a:t>
            </a:r>
            <a:r>
              <a:rPr lang="en-US" sz="1800" dirty="0" err="1">
                <a:cs typeface="Calibri" panose="020F0502020204030204"/>
              </a:rPr>
              <a:t>na</a:t>
            </a:r>
            <a:r>
              <a:rPr lang="en-US" sz="1800" dirty="0">
                <a:cs typeface="Calibri" panose="020F0502020204030204"/>
              </a:rPr>
              <a:t> </a:t>
            </a:r>
            <a:r>
              <a:rPr lang="en-US" sz="1800" dirty="0" err="1">
                <a:cs typeface="Calibri" panose="020F0502020204030204"/>
              </a:rPr>
              <a:t>specjalnie</a:t>
            </a:r>
            <a:r>
              <a:rPr lang="en-US" sz="1800" dirty="0">
                <a:cs typeface="Calibri" panose="020F0502020204030204"/>
              </a:rPr>
              <a:t> do </a:t>
            </a:r>
            <a:r>
              <a:rPr lang="en-US" sz="1800" dirty="0" err="1">
                <a:cs typeface="Calibri" panose="020F0502020204030204"/>
              </a:rPr>
              <a:t>tego</a:t>
            </a:r>
            <a:r>
              <a:rPr lang="en-US" sz="1800" dirty="0">
                <a:cs typeface="Calibri" panose="020F0502020204030204"/>
              </a:rPr>
              <a:t> </a:t>
            </a:r>
            <a:r>
              <a:rPr lang="en-US" sz="1800" dirty="0" err="1">
                <a:cs typeface="Calibri" panose="020F0502020204030204"/>
              </a:rPr>
              <a:t>celu</a:t>
            </a:r>
            <a:r>
              <a:rPr lang="en-US" sz="1800" dirty="0">
                <a:cs typeface="Calibri" panose="020F0502020204030204"/>
              </a:rPr>
              <a:t> </a:t>
            </a:r>
            <a:r>
              <a:rPr lang="en-US" sz="1800" dirty="0" err="1">
                <a:cs typeface="Calibri" panose="020F0502020204030204"/>
              </a:rPr>
              <a:t>wykonanych</a:t>
            </a:r>
            <a:r>
              <a:rPr lang="en-US" sz="1800" dirty="0">
                <a:cs typeface="Calibri" panose="020F0502020204030204"/>
              </a:rPr>
              <a:t> </a:t>
            </a:r>
            <a:r>
              <a:rPr lang="en-US" sz="1800" dirty="0" err="1">
                <a:cs typeface="Calibri" panose="020F0502020204030204"/>
              </a:rPr>
              <a:t>masztach</a:t>
            </a:r>
            <a:r>
              <a:rPr lang="en-US" sz="1800" dirty="0">
                <a:cs typeface="Calibri" panose="020F0502020204030204"/>
              </a:rPr>
              <a:t>: </a:t>
            </a:r>
            <a:r>
              <a:rPr lang="en-US" sz="1800" dirty="0" err="1">
                <a:cs typeface="Calibri" panose="020F0502020204030204"/>
              </a:rPr>
              <a:t>przyściennych</a:t>
            </a:r>
            <a:r>
              <a:rPr lang="en-US" sz="1800" dirty="0">
                <a:cs typeface="Calibri" panose="020F0502020204030204"/>
              </a:rPr>
              <a:t>, </a:t>
            </a:r>
            <a:r>
              <a:rPr lang="en-US" sz="1800" dirty="0" err="1">
                <a:cs typeface="Calibri" panose="020F0502020204030204"/>
              </a:rPr>
              <a:t>balastowych</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a:t>
            </a:r>
            <a:r>
              <a:rPr lang="en-US" sz="1800" dirty="0" err="1">
                <a:cs typeface="Calibri" panose="020F0502020204030204"/>
              </a:rPr>
              <a:t>adaptacyjnych</a:t>
            </a:r>
            <a:r>
              <a:rPr lang="en-US" sz="1800" dirty="0">
                <a:cs typeface="Calibri" panose="020F0502020204030204"/>
              </a:rPr>
              <a:t>  w </a:t>
            </a:r>
            <a:r>
              <a:rPr lang="en-US" sz="1800" dirty="0" err="1">
                <a:cs typeface="Calibri" panose="020F0502020204030204"/>
              </a:rPr>
              <a:t>zależności</a:t>
            </a:r>
            <a:r>
              <a:rPr lang="en-US" sz="1800" dirty="0">
                <a:cs typeface="Calibri" panose="020F0502020204030204"/>
              </a:rPr>
              <a:t> od </a:t>
            </a:r>
            <a:r>
              <a:rPr lang="en-US" sz="1800" dirty="0" err="1">
                <a:cs typeface="Calibri" panose="020F0502020204030204"/>
              </a:rPr>
              <a:t>warunków</a:t>
            </a:r>
            <a:r>
              <a:rPr lang="en-US" sz="1800" dirty="0">
                <a:cs typeface="Calibri" panose="020F0502020204030204"/>
              </a:rPr>
              <a:t> </a:t>
            </a:r>
            <a:r>
              <a:rPr lang="en-US" sz="1800" dirty="0" err="1">
                <a:cs typeface="Calibri" panose="020F0502020204030204"/>
              </a:rPr>
              <a:t>obiektowych</a:t>
            </a:r>
            <a:r>
              <a:rPr lang="en-US" sz="1800" dirty="0">
                <a:cs typeface="Calibri" panose="020F0502020204030204"/>
              </a:rPr>
              <a:t>. Na </a:t>
            </a:r>
            <a:r>
              <a:rPr lang="en-US" sz="1800" dirty="0" err="1">
                <a:cs typeface="Calibri" panose="020F0502020204030204"/>
              </a:rPr>
              <a:t>maszcie</a:t>
            </a:r>
            <a:r>
              <a:rPr lang="en-US" sz="1800" dirty="0">
                <a:cs typeface="Calibri" panose="020F0502020204030204"/>
              </a:rPr>
              <a:t> </a:t>
            </a:r>
            <a:r>
              <a:rPr lang="en-US" sz="1800" dirty="0" err="1">
                <a:cs typeface="Calibri" panose="020F0502020204030204"/>
              </a:rPr>
              <a:t>oprócz</a:t>
            </a:r>
            <a:r>
              <a:rPr lang="en-US" sz="1800" dirty="0">
                <a:cs typeface="Calibri" panose="020F0502020204030204"/>
              </a:rPr>
              <a:t> tub </a:t>
            </a:r>
            <a:r>
              <a:rPr lang="en-US" sz="1800" dirty="0" err="1">
                <a:cs typeface="Calibri" panose="020F0502020204030204"/>
              </a:rPr>
              <a:t>głośnikowych</a:t>
            </a:r>
            <a:r>
              <a:rPr lang="en-US" sz="1800" dirty="0">
                <a:cs typeface="Calibri" panose="020F0502020204030204"/>
              </a:rPr>
              <a:t> (</a:t>
            </a:r>
            <a:r>
              <a:rPr lang="en-US" sz="1800" dirty="0" err="1">
                <a:cs typeface="Calibri" panose="020F0502020204030204"/>
              </a:rPr>
              <a:t>czterech</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a:t>
            </a:r>
            <a:r>
              <a:rPr lang="en-US" sz="1800" dirty="0" err="1">
                <a:cs typeface="Calibri" panose="020F0502020204030204"/>
              </a:rPr>
              <a:t>sześciu</a:t>
            </a:r>
            <a:r>
              <a:rPr lang="en-US" sz="1800" dirty="0">
                <a:cs typeface="Calibri" panose="020F0502020204030204"/>
              </a:rPr>
              <a:t>) </a:t>
            </a:r>
            <a:r>
              <a:rPr lang="en-US" sz="1800" dirty="0" err="1">
                <a:cs typeface="Calibri" panose="020F0502020204030204"/>
              </a:rPr>
              <a:t>zamontowana</a:t>
            </a:r>
            <a:r>
              <a:rPr lang="en-US" sz="1800" dirty="0">
                <a:cs typeface="Calibri" panose="020F0502020204030204"/>
              </a:rPr>
              <a:t> </a:t>
            </a:r>
            <a:r>
              <a:rPr lang="en-US" sz="1800" dirty="0" err="1">
                <a:cs typeface="Calibri" panose="020F0502020204030204"/>
              </a:rPr>
              <a:t>została</a:t>
            </a:r>
            <a:r>
              <a:rPr lang="en-US" sz="1800" dirty="0">
                <a:cs typeface="Calibri" panose="020F0502020204030204"/>
              </a:rPr>
              <a:t> </a:t>
            </a:r>
            <a:r>
              <a:rPr lang="en-US" sz="1800" dirty="0" err="1">
                <a:cs typeface="Calibri" panose="020F0502020204030204"/>
              </a:rPr>
              <a:t>antena</a:t>
            </a:r>
            <a:r>
              <a:rPr lang="en-US" sz="1800" dirty="0">
                <a:cs typeface="Calibri" panose="020F0502020204030204"/>
              </a:rPr>
              <a:t> </a:t>
            </a:r>
            <a:r>
              <a:rPr lang="en-US" sz="1800" dirty="0" err="1">
                <a:cs typeface="Calibri" panose="020F0502020204030204"/>
              </a:rPr>
              <a:t>radiowa</a:t>
            </a:r>
            <a:r>
              <a:rPr lang="en-US" sz="1800" dirty="0">
                <a:cs typeface="Calibri" panose="020F0502020204030204"/>
              </a:rPr>
              <a:t>. </a:t>
            </a:r>
            <a:r>
              <a:rPr lang="en-US" sz="1800" dirty="0" err="1">
                <a:cs typeface="Calibri" panose="020F0502020204030204"/>
              </a:rPr>
              <a:t>Zarówno</a:t>
            </a:r>
            <a:r>
              <a:rPr lang="en-US" sz="1800" dirty="0">
                <a:cs typeface="Calibri" panose="020F0502020204030204"/>
              </a:rPr>
              <a:t> </a:t>
            </a:r>
            <a:r>
              <a:rPr lang="en-US" sz="1800" dirty="0" err="1">
                <a:cs typeface="Calibri" panose="020F0502020204030204"/>
              </a:rPr>
              <a:t>antena</a:t>
            </a:r>
            <a:r>
              <a:rPr lang="en-US" sz="1800" dirty="0">
                <a:cs typeface="Calibri" panose="020F0502020204030204"/>
              </a:rPr>
              <a:t> </a:t>
            </a:r>
            <a:r>
              <a:rPr lang="en-US" sz="1800" dirty="0" err="1">
                <a:cs typeface="Calibri" panose="020F0502020204030204"/>
              </a:rPr>
              <a:t>jak</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głośniki</a:t>
            </a:r>
            <a:r>
              <a:rPr lang="en-US" sz="1800" dirty="0">
                <a:cs typeface="Calibri" panose="020F0502020204030204"/>
              </a:rPr>
              <a:t> </a:t>
            </a:r>
            <a:r>
              <a:rPr lang="en-US" sz="1800" dirty="0" err="1">
                <a:cs typeface="Calibri" panose="020F0502020204030204"/>
              </a:rPr>
              <a:t>syreny</a:t>
            </a:r>
            <a:r>
              <a:rPr lang="en-US" sz="1800" dirty="0">
                <a:cs typeface="Calibri" panose="020F0502020204030204"/>
              </a:rPr>
              <a:t> </a:t>
            </a:r>
            <a:r>
              <a:rPr lang="en-US" sz="1800" dirty="0" err="1">
                <a:cs typeface="Calibri" panose="020F0502020204030204"/>
              </a:rPr>
              <a:t>połączone</a:t>
            </a:r>
            <a:r>
              <a:rPr lang="en-US" sz="1800" dirty="0">
                <a:cs typeface="Calibri" panose="020F0502020204030204"/>
              </a:rPr>
              <a:t> </a:t>
            </a:r>
            <a:r>
              <a:rPr lang="en-US" sz="1800" dirty="0" err="1">
                <a:cs typeface="Calibri" panose="020F0502020204030204"/>
              </a:rPr>
              <a:t>zostały</a:t>
            </a:r>
            <a:r>
              <a:rPr lang="en-US" sz="1800" dirty="0">
                <a:cs typeface="Calibri" panose="020F0502020204030204"/>
              </a:rPr>
              <a:t> </a:t>
            </a:r>
            <a:r>
              <a:rPr lang="en-US" sz="1800" dirty="0" err="1">
                <a:cs typeface="Calibri" panose="020F0502020204030204"/>
              </a:rPr>
              <a:t>kablami</a:t>
            </a:r>
            <a:r>
              <a:rPr lang="en-US" sz="1800" dirty="0">
                <a:cs typeface="Calibri" panose="020F0502020204030204"/>
              </a:rPr>
              <a:t> z </a:t>
            </a:r>
            <a:r>
              <a:rPr lang="en-US" sz="1800" dirty="0" err="1">
                <a:cs typeface="Calibri" panose="020F0502020204030204"/>
              </a:rPr>
              <a:t>szafą</a:t>
            </a:r>
            <a:r>
              <a:rPr lang="en-US" sz="1800" dirty="0">
                <a:cs typeface="Calibri" panose="020F0502020204030204"/>
              </a:rPr>
              <a:t> </a:t>
            </a:r>
            <a:r>
              <a:rPr lang="en-US" sz="1800" dirty="0" err="1">
                <a:cs typeface="Calibri" panose="020F0502020204030204"/>
              </a:rPr>
              <a:t>zasilająco-sterowniczą</a:t>
            </a:r>
            <a:r>
              <a:rPr lang="en-US" sz="1800" dirty="0">
                <a:cs typeface="Calibri" panose="020F0502020204030204"/>
              </a:rPr>
              <a:t> </a:t>
            </a:r>
            <a:r>
              <a:rPr lang="en-US" sz="1800" dirty="0" err="1">
                <a:cs typeface="Calibri" panose="020F0502020204030204"/>
              </a:rPr>
              <a:t>zlokalizowaną</a:t>
            </a:r>
            <a:r>
              <a:rPr lang="en-US" sz="1800" dirty="0">
                <a:cs typeface="Calibri" panose="020F0502020204030204"/>
              </a:rPr>
              <a:t> </a:t>
            </a:r>
            <a:r>
              <a:rPr lang="en-US" sz="1800" dirty="0" err="1">
                <a:cs typeface="Calibri" panose="020F0502020204030204"/>
              </a:rPr>
              <a:t>wewnątrz</a:t>
            </a:r>
            <a:r>
              <a:rPr lang="en-US" sz="1800" dirty="0">
                <a:cs typeface="Calibri" panose="020F0502020204030204"/>
              </a:rPr>
              <a:t> </a:t>
            </a:r>
            <a:r>
              <a:rPr lang="en-US" sz="1800" dirty="0" err="1">
                <a:cs typeface="Calibri" panose="020F0502020204030204"/>
              </a:rPr>
              <a:t>budynku</a:t>
            </a:r>
            <a:r>
              <a:rPr lang="en-US" sz="1800" dirty="0">
                <a:cs typeface="Calibri" panose="020F0502020204030204"/>
              </a:rPr>
              <a:t>. Do </a:t>
            </a:r>
            <a:r>
              <a:rPr lang="en-US" sz="1800" dirty="0" err="1">
                <a:cs typeface="Calibri" panose="020F0502020204030204"/>
              </a:rPr>
              <a:t>szafy</a:t>
            </a:r>
            <a:r>
              <a:rPr lang="en-US" sz="1800" dirty="0">
                <a:cs typeface="Calibri" panose="020F0502020204030204"/>
              </a:rPr>
              <a:t> </a:t>
            </a:r>
            <a:r>
              <a:rPr lang="en-US" sz="1800" dirty="0" err="1">
                <a:cs typeface="Calibri" panose="020F0502020204030204"/>
              </a:rPr>
              <a:t>doprowadzono</a:t>
            </a:r>
            <a:r>
              <a:rPr lang="en-US" sz="1800" dirty="0">
                <a:cs typeface="Calibri" panose="020F0502020204030204"/>
              </a:rPr>
              <a:t> z </a:t>
            </a:r>
            <a:r>
              <a:rPr lang="en-US" sz="1800" dirty="0" err="1">
                <a:cs typeface="Calibri" panose="020F0502020204030204"/>
              </a:rPr>
              <a:t>punktu</a:t>
            </a:r>
            <a:r>
              <a:rPr lang="en-US" sz="1800" dirty="0">
                <a:cs typeface="Calibri" panose="020F0502020204030204"/>
              </a:rPr>
              <a:t> </a:t>
            </a:r>
            <a:r>
              <a:rPr lang="en-US" sz="1800" dirty="0" err="1">
                <a:cs typeface="Calibri" panose="020F0502020204030204"/>
              </a:rPr>
              <a:t>wskazanego</a:t>
            </a:r>
            <a:r>
              <a:rPr lang="en-US" sz="1800" dirty="0">
                <a:cs typeface="Calibri" panose="020F0502020204030204"/>
              </a:rPr>
              <a:t> </a:t>
            </a:r>
            <a:r>
              <a:rPr lang="en-US" sz="1800" dirty="0" err="1">
                <a:cs typeface="Calibri" panose="020F0502020204030204"/>
              </a:rPr>
              <a:t>przez</a:t>
            </a:r>
            <a:r>
              <a:rPr lang="en-US" sz="1800" dirty="0">
                <a:cs typeface="Calibri" panose="020F0502020204030204"/>
              </a:rPr>
              <a:t> </a:t>
            </a:r>
            <a:r>
              <a:rPr lang="en-US" sz="1800" dirty="0" err="1">
                <a:cs typeface="Calibri" panose="020F0502020204030204"/>
              </a:rPr>
              <a:t>Użytkownika</a:t>
            </a:r>
            <a:r>
              <a:rPr lang="en-US" sz="1800" dirty="0">
                <a:cs typeface="Calibri" panose="020F0502020204030204"/>
              </a:rPr>
              <a:t> </a:t>
            </a:r>
            <a:r>
              <a:rPr lang="en-US" sz="1800" dirty="0" err="1">
                <a:cs typeface="Calibri" panose="020F0502020204030204"/>
              </a:rPr>
              <a:t>przewodem</a:t>
            </a:r>
            <a:r>
              <a:rPr lang="en-US" sz="1800" dirty="0">
                <a:cs typeface="Calibri" panose="020F0502020204030204"/>
              </a:rPr>
              <a:t> </a:t>
            </a:r>
            <a:r>
              <a:rPr lang="en-US" sz="1800" dirty="0" err="1">
                <a:cs typeface="Calibri" panose="020F0502020204030204"/>
              </a:rPr>
              <a:t>zasilanie</a:t>
            </a:r>
            <a:r>
              <a:rPr lang="en-US" sz="1800" dirty="0">
                <a:cs typeface="Calibri" panose="020F0502020204030204"/>
              </a:rPr>
              <a:t> </a:t>
            </a:r>
            <a:r>
              <a:rPr lang="en-US" sz="1800" dirty="0" err="1">
                <a:cs typeface="Calibri" panose="020F0502020204030204"/>
              </a:rPr>
              <a:t>elektryczne</a:t>
            </a:r>
            <a:r>
              <a:rPr lang="en-US" sz="1800" dirty="0">
                <a:cs typeface="Calibri" panose="020F0502020204030204"/>
              </a:rPr>
              <a:t> z </a:t>
            </a:r>
            <a:r>
              <a:rPr lang="en-US" sz="1800" dirty="0" err="1">
                <a:cs typeface="Calibri" panose="020F0502020204030204"/>
              </a:rPr>
              <a:t>wydzielonego</a:t>
            </a:r>
            <a:r>
              <a:rPr lang="en-US" sz="1800" dirty="0">
                <a:cs typeface="Calibri" panose="020F0502020204030204"/>
              </a:rPr>
              <a:t> </a:t>
            </a:r>
            <a:r>
              <a:rPr lang="en-US" sz="1800" dirty="0" err="1">
                <a:cs typeface="Calibri" panose="020F0502020204030204"/>
              </a:rPr>
              <a:t>obwodu</a:t>
            </a:r>
            <a:r>
              <a:rPr lang="en-US" sz="1800" dirty="0">
                <a:cs typeface="Calibri" panose="020F0502020204030204"/>
              </a:rPr>
              <a:t> z </a:t>
            </a:r>
            <a:r>
              <a:rPr lang="en-US" sz="1800" dirty="0" err="1">
                <a:cs typeface="Calibri" panose="020F0502020204030204"/>
              </a:rPr>
              <a:t>zabezpieczeniem</a:t>
            </a:r>
            <a:r>
              <a:rPr lang="en-US" sz="1800" dirty="0">
                <a:cs typeface="Calibri" panose="020F0502020204030204"/>
              </a:rPr>
              <a:t>. </a:t>
            </a:r>
            <a:r>
              <a:rPr lang="en-US" sz="1800" dirty="0" err="1">
                <a:cs typeface="Calibri" panose="020F0502020204030204"/>
              </a:rPr>
              <a:t>Jako</a:t>
            </a:r>
            <a:r>
              <a:rPr lang="en-US" sz="1800" dirty="0">
                <a:cs typeface="Calibri" panose="020F0502020204030204"/>
              </a:rPr>
              <a:t> </a:t>
            </a:r>
            <a:r>
              <a:rPr lang="en-US" sz="1800" dirty="0" err="1">
                <a:cs typeface="Calibri" panose="020F0502020204030204"/>
              </a:rPr>
              <a:t>środek</a:t>
            </a:r>
            <a:r>
              <a:rPr lang="en-US" sz="1800" dirty="0">
                <a:cs typeface="Calibri" panose="020F0502020204030204"/>
              </a:rPr>
              <a:t> </a:t>
            </a:r>
            <a:r>
              <a:rPr lang="en-US" sz="1800" dirty="0" err="1">
                <a:cs typeface="Calibri" panose="020F0502020204030204"/>
              </a:rPr>
              <a:t>ochrony</a:t>
            </a:r>
            <a:r>
              <a:rPr lang="en-US" sz="1800" dirty="0">
                <a:cs typeface="Calibri" panose="020F0502020204030204"/>
              </a:rPr>
              <a:t> </a:t>
            </a:r>
            <a:r>
              <a:rPr lang="en-US" sz="1800" dirty="0" err="1">
                <a:cs typeface="Calibri" panose="020F0502020204030204"/>
              </a:rPr>
              <a:t>przeciwporażeniowej</a:t>
            </a:r>
            <a:r>
              <a:rPr lang="en-US" sz="1800" dirty="0">
                <a:cs typeface="Calibri" panose="020F0502020204030204"/>
              </a:rPr>
              <a:t> </a:t>
            </a:r>
            <a:r>
              <a:rPr lang="en-US" sz="1800" dirty="0" err="1">
                <a:cs typeface="Calibri" panose="020F0502020204030204"/>
              </a:rPr>
              <a:t>przyjęto</a:t>
            </a:r>
            <a:r>
              <a:rPr lang="en-US" sz="1800" dirty="0">
                <a:cs typeface="Calibri" panose="020F0502020204030204"/>
              </a:rPr>
              <a:t> </a:t>
            </a:r>
            <a:r>
              <a:rPr lang="en-US" sz="1800" dirty="0" err="1">
                <a:cs typeface="Calibri" panose="020F0502020204030204"/>
              </a:rPr>
              <a:t>dostatecznie</a:t>
            </a:r>
            <a:r>
              <a:rPr lang="en-US" sz="1800" dirty="0">
                <a:cs typeface="Calibri" panose="020F0502020204030204"/>
              </a:rPr>
              <a:t> </a:t>
            </a:r>
            <a:r>
              <a:rPr lang="en-US" sz="1800" dirty="0" err="1">
                <a:cs typeface="Calibri" panose="020F0502020204030204"/>
              </a:rPr>
              <a:t>szybkie</a:t>
            </a:r>
            <a:r>
              <a:rPr lang="en-US" sz="1800" dirty="0">
                <a:cs typeface="Calibri" panose="020F0502020204030204"/>
              </a:rPr>
              <a:t> </a:t>
            </a:r>
            <a:r>
              <a:rPr lang="en-US" sz="1800" dirty="0" err="1">
                <a:cs typeface="Calibri" panose="020F0502020204030204"/>
              </a:rPr>
              <a:t>wyłączenie</a:t>
            </a:r>
            <a:r>
              <a:rPr lang="en-US" sz="1800" dirty="0">
                <a:cs typeface="Calibri" panose="020F0502020204030204"/>
              </a:rPr>
              <a:t>. </a:t>
            </a:r>
            <a:r>
              <a:rPr lang="en-US" sz="1800" dirty="0" err="1">
                <a:cs typeface="Calibri" panose="020F0502020204030204"/>
              </a:rPr>
              <a:t>Szafę</a:t>
            </a:r>
            <a:r>
              <a:rPr lang="en-US" sz="1800" dirty="0">
                <a:cs typeface="Calibri" panose="020F0502020204030204"/>
              </a:rPr>
              <a:t> </a:t>
            </a:r>
            <a:r>
              <a:rPr lang="en-US" sz="1800" dirty="0" err="1">
                <a:cs typeface="Calibri" panose="020F0502020204030204"/>
              </a:rPr>
              <a:t>połączono</a:t>
            </a:r>
            <a:r>
              <a:rPr lang="en-US" sz="1800" dirty="0">
                <a:cs typeface="Calibri" panose="020F0502020204030204"/>
              </a:rPr>
              <a:t> </a:t>
            </a:r>
            <a:r>
              <a:rPr lang="en-US" sz="1800" dirty="0" err="1">
                <a:cs typeface="Calibri" panose="020F0502020204030204"/>
              </a:rPr>
              <a:t>również</a:t>
            </a:r>
            <a:r>
              <a:rPr lang="en-US" sz="1800" dirty="0">
                <a:cs typeface="Calibri" panose="020F0502020204030204"/>
              </a:rPr>
              <a:t> </a:t>
            </a:r>
            <a:r>
              <a:rPr lang="en-US" sz="1800" dirty="0" err="1">
                <a:cs typeface="Calibri" panose="020F0502020204030204"/>
              </a:rPr>
              <a:t>ze</a:t>
            </a:r>
            <a:r>
              <a:rPr lang="en-US" sz="1800" dirty="0">
                <a:cs typeface="Calibri" panose="020F0502020204030204"/>
              </a:rPr>
              <a:t> </a:t>
            </a:r>
            <a:r>
              <a:rPr lang="en-US" sz="1800" dirty="0" err="1">
                <a:cs typeface="Calibri" panose="020F0502020204030204"/>
              </a:rPr>
              <a:t>wskazanym</a:t>
            </a:r>
            <a:r>
              <a:rPr lang="en-US" sz="1800" dirty="0">
                <a:cs typeface="Calibri" panose="020F0502020204030204"/>
              </a:rPr>
              <a:t> </a:t>
            </a:r>
            <a:r>
              <a:rPr lang="en-US" sz="1800" dirty="0" err="1">
                <a:cs typeface="Calibri" panose="020F0502020204030204"/>
              </a:rPr>
              <a:t>punktem</a:t>
            </a:r>
            <a:r>
              <a:rPr lang="en-US" sz="1800" dirty="0">
                <a:cs typeface="Calibri" panose="020F0502020204030204"/>
              </a:rPr>
              <a:t> </a:t>
            </a:r>
            <a:r>
              <a:rPr lang="en-US" sz="1800" dirty="0" err="1">
                <a:cs typeface="Calibri" panose="020F0502020204030204"/>
              </a:rPr>
              <a:t>dostępowym</a:t>
            </a:r>
            <a:r>
              <a:rPr lang="en-US" sz="1800" dirty="0">
                <a:cs typeface="Calibri" panose="020F0502020204030204"/>
              </a:rPr>
              <a:t> do </a:t>
            </a:r>
            <a:r>
              <a:rPr lang="en-US" sz="1800" dirty="0" err="1">
                <a:cs typeface="Calibri" panose="020F0502020204030204"/>
              </a:rPr>
              <a:t>internetu</a:t>
            </a:r>
            <a:r>
              <a:rPr lang="en-US" sz="1800" dirty="0">
                <a:cs typeface="Calibri" panose="020F0502020204030204"/>
              </a:rPr>
              <a:t>. </a:t>
            </a:r>
            <a:r>
              <a:rPr lang="en-US" sz="1800" dirty="0" err="1">
                <a:cs typeface="Calibri" panose="020F0502020204030204"/>
              </a:rPr>
              <a:t>Konstrukcja</a:t>
            </a:r>
            <a:r>
              <a:rPr lang="en-US" sz="1800" dirty="0">
                <a:cs typeface="Calibri" panose="020F0502020204030204"/>
              </a:rPr>
              <a:t> </a:t>
            </a:r>
            <a:r>
              <a:rPr lang="en-US" sz="1800" dirty="0" err="1">
                <a:cs typeface="Calibri" panose="020F0502020204030204"/>
              </a:rPr>
              <a:t>masztu</a:t>
            </a:r>
            <a:r>
              <a:rPr lang="en-US" sz="1800" dirty="0">
                <a:cs typeface="Calibri" panose="020F0502020204030204"/>
              </a:rPr>
              <a:t> </a:t>
            </a:r>
            <a:r>
              <a:rPr lang="en-US" sz="1800" dirty="0" err="1">
                <a:cs typeface="Calibri" panose="020F0502020204030204"/>
              </a:rPr>
              <a:t>podłączona</a:t>
            </a:r>
            <a:r>
              <a:rPr lang="en-US" sz="1800" dirty="0">
                <a:cs typeface="Calibri" panose="020F0502020204030204"/>
              </a:rPr>
              <a:t> </a:t>
            </a:r>
            <a:r>
              <a:rPr lang="en-US" sz="1800" dirty="0" err="1">
                <a:cs typeface="Calibri" panose="020F0502020204030204"/>
              </a:rPr>
              <a:t>została</a:t>
            </a:r>
            <a:r>
              <a:rPr lang="en-US" sz="1800" dirty="0">
                <a:cs typeface="Calibri" panose="020F0502020204030204"/>
              </a:rPr>
              <a:t> do </a:t>
            </a:r>
            <a:r>
              <a:rPr lang="en-US" sz="1800" dirty="0" err="1">
                <a:cs typeface="Calibri" panose="020F0502020204030204"/>
              </a:rPr>
              <a:t>istniejącej</a:t>
            </a:r>
            <a:r>
              <a:rPr lang="en-US" sz="1800" dirty="0">
                <a:cs typeface="Calibri" panose="020F0502020204030204"/>
              </a:rPr>
              <a:t> </a:t>
            </a:r>
            <a:r>
              <a:rPr lang="en-US" sz="1800" dirty="0" err="1">
                <a:cs typeface="Calibri" panose="020F0502020204030204"/>
              </a:rPr>
              <a:t>instalacji</a:t>
            </a:r>
            <a:r>
              <a:rPr lang="en-US" sz="1800" dirty="0">
                <a:cs typeface="Calibri" panose="020F0502020204030204"/>
              </a:rPr>
              <a:t> </a:t>
            </a:r>
            <a:r>
              <a:rPr lang="en-US" sz="1800" dirty="0" err="1">
                <a:cs typeface="Calibri" panose="020F0502020204030204"/>
              </a:rPr>
              <a:t>odgromowej</a:t>
            </a:r>
            <a:r>
              <a:rPr lang="en-US" sz="1800" dirty="0">
                <a:cs typeface="Calibri" panose="020F0502020204030204"/>
              </a:rPr>
              <a:t> </a:t>
            </a:r>
            <a:r>
              <a:rPr lang="en-US" sz="1800" dirty="0" err="1">
                <a:cs typeface="Calibri" panose="020F0502020204030204"/>
              </a:rPr>
              <a:t>budynku</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w </a:t>
            </a:r>
            <a:r>
              <a:rPr lang="en-US" sz="1800" dirty="0" err="1">
                <a:cs typeface="Calibri" panose="020F0502020204030204"/>
              </a:rPr>
              <a:t>przypadku</a:t>
            </a:r>
            <a:r>
              <a:rPr lang="en-US" sz="1800" dirty="0">
                <a:cs typeface="Calibri" panose="020F0502020204030204"/>
              </a:rPr>
              <a:t> </a:t>
            </a:r>
            <a:r>
              <a:rPr lang="en-US" sz="1800" dirty="0" err="1">
                <a:cs typeface="Calibri" panose="020F0502020204030204"/>
              </a:rPr>
              <a:t>jej</a:t>
            </a:r>
            <a:r>
              <a:rPr lang="en-US" sz="1800" dirty="0">
                <a:cs typeface="Calibri" panose="020F0502020204030204"/>
              </a:rPr>
              <a:t> </a:t>
            </a:r>
            <a:r>
              <a:rPr lang="en-US" sz="1800" dirty="0" err="1">
                <a:cs typeface="Calibri" panose="020F0502020204030204"/>
              </a:rPr>
              <a:t>barku</a:t>
            </a:r>
            <a:r>
              <a:rPr lang="en-US" sz="1800" dirty="0">
                <a:cs typeface="Calibri" panose="020F0502020204030204"/>
              </a:rPr>
              <a:t> do </a:t>
            </a:r>
            <a:r>
              <a:rPr lang="en-US" sz="1800" dirty="0" err="1">
                <a:cs typeface="Calibri" panose="020F0502020204030204"/>
              </a:rPr>
              <a:t>wykonanego</a:t>
            </a:r>
            <a:r>
              <a:rPr lang="en-US" sz="1800" dirty="0">
                <a:cs typeface="Calibri" panose="020F0502020204030204"/>
              </a:rPr>
              <a:t> </a:t>
            </a:r>
            <a:r>
              <a:rPr lang="en-US" sz="1800" dirty="0" err="1">
                <a:cs typeface="Calibri" panose="020F0502020204030204"/>
              </a:rPr>
              <a:t>uziemienia</a:t>
            </a:r>
            <a:r>
              <a:rPr lang="en-US" sz="1800" dirty="0">
                <a:cs typeface="Calibri" panose="020F0502020204030204"/>
              </a:rPr>
              <a:t>. </a:t>
            </a:r>
            <a:r>
              <a:rPr lang="en-US" sz="1800" dirty="0" err="1">
                <a:cs typeface="Calibri" panose="020F0502020204030204"/>
              </a:rPr>
              <a:t>Wykonano</a:t>
            </a:r>
            <a:r>
              <a:rPr lang="en-US" sz="1800" dirty="0">
                <a:cs typeface="Calibri" panose="020F0502020204030204"/>
              </a:rPr>
              <a:t> </a:t>
            </a:r>
            <a:r>
              <a:rPr lang="en-US" sz="1800" dirty="0" err="1">
                <a:cs typeface="Calibri" panose="020F0502020204030204"/>
              </a:rPr>
              <a:t>uziemienia</a:t>
            </a:r>
            <a:r>
              <a:rPr lang="en-US" sz="1800" dirty="0">
                <a:cs typeface="Calibri" panose="020F0502020204030204"/>
              </a:rPr>
              <a:t> </a:t>
            </a:r>
            <a:r>
              <a:rPr lang="en-US" sz="1800" dirty="0" err="1">
                <a:cs typeface="Calibri" panose="020F0502020204030204"/>
              </a:rPr>
              <a:t>pionowe</a:t>
            </a:r>
            <a:r>
              <a:rPr lang="en-US" sz="1800" dirty="0">
                <a:cs typeface="Calibri" panose="020F0502020204030204"/>
              </a:rPr>
              <a:t> (</a:t>
            </a:r>
            <a:r>
              <a:rPr lang="en-US" sz="1800" dirty="0" err="1">
                <a:cs typeface="Calibri" panose="020F0502020204030204"/>
              </a:rPr>
              <a:t>sondy</a:t>
            </a:r>
            <a:r>
              <a:rPr lang="en-US" sz="1800" dirty="0">
                <a:cs typeface="Calibri" panose="020F0502020204030204"/>
              </a:rPr>
              <a:t> z </a:t>
            </a:r>
            <a:r>
              <a:rPr lang="en-US" sz="1800" dirty="0" err="1">
                <a:cs typeface="Calibri" panose="020F0502020204030204"/>
              </a:rPr>
              <a:t>prętów</a:t>
            </a:r>
            <a:r>
              <a:rPr lang="en-US" sz="1800" dirty="0">
                <a:cs typeface="Calibri" panose="020F0502020204030204"/>
              </a:rPr>
              <a:t> </a:t>
            </a:r>
            <a:r>
              <a:rPr lang="en-US" sz="1800" dirty="0" err="1">
                <a:cs typeface="Calibri" panose="020F0502020204030204"/>
              </a:rPr>
              <a:t>miedzianych</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a:t>
            </a:r>
            <a:r>
              <a:rPr lang="en-US" sz="1800" dirty="0" err="1">
                <a:cs typeface="Calibri" panose="020F0502020204030204"/>
              </a:rPr>
              <a:t>stalowych</a:t>
            </a:r>
            <a:r>
              <a:rPr lang="en-US" sz="1800" dirty="0">
                <a:cs typeface="Calibri" panose="020F0502020204030204"/>
              </a:rPr>
              <a:t> </a:t>
            </a:r>
            <a:r>
              <a:rPr lang="en-US" sz="1800" dirty="0" err="1">
                <a:cs typeface="Calibri" panose="020F0502020204030204"/>
              </a:rPr>
              <a:t>ocynkowanych</a:t>
            </a:r>
            <a:r>
              <a:rPr lang="en-US" sz="1800" dirty="0">
                <a:cs typeface="Calibri" panose="020F0502020204030204"/>
              </a:rPr>
              <a:t>). </a:t>
            </a:r>
          </a:p>
          <a:p>
            <a:pPr marL="0" indent="0">
              <a:buNone/>
            </a:pPr>
            <a:endParaRPr lang="en-US" sz="1800" dirty="0">
              <a:cs typeface="Calibri" panose="020F0502020204030204"/>
            </a:endParaRPr>
          </a:p>
          <a:p>
            <a:pPr marL="0" indent="0">
              <a:buNone/>
            </a:pPr>
            <a:endParaRPr lang="en-US" sz="1100" dirty="0">
              <a:cs typeface="Calibri" panose="020F0502020204030204"/>
            </a:endParaRPr>
          </a:p>
          <a:p>
            <a:pPr marL="0" indent="0">
              <a:buNone/>
            </a:pPr>
            <a:endParaRPr lang="en-US" sz="1100" dirty="0">
              <a:cs typeface="Calibri" panose="020F0502020204030204"/>
            </a:endParaRPr>
          </a:p>
          <a:p>
            <a:pPr marL="0" indent="0">
              <a:buNone/>
            </a:pPr>
            <a:endParaRPr lang="en-US" sz="1100" dirty="0">
              <a:cs typeface="Calibri" panose="020F0502020204030204"/>
            </a:endParaRPr>
          </a:p>
          <a:p>
            <a:pPr marL="0" indent="0">
              <a:buNone/>
            </a:pPr>
            <a:endParaRPr lang="en-US" sz="1100" dirty="0">
              <a:latin typeface="Calibri Light"/>
              <a:cs typeface="Calibri Light"/>
            </a:endParaRPr>
          </a:p>
        </p:txBody>
      </p:sp>
      <p:sp>
        <p:nvSpPr>
          <p:cNvPr id="11" name="Rectangle 10">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xmlns="" id="{3144C283-8FAE-40B5-B1B5-6169CC3FBF3F}"/>
              </a:ext>
            </a:extLst>
          </p:cNvPr>
          <p:cNvPicPr>
            <a:picLocks noChangeAspect="1"/>
          </p:cNvPicPr>
          <p:nvPr/>
        </p:nvPicPr>
        <p:blipFill>
          <a:blip r:embed="rId2"/>
          <a:stretch>
            <a:fillRect/>
          </a:stretch>
        </p:blipFill>
        <p:spPr>
          <a:xfrm>
            <a:off x="7075967" y="1880998"/>
            <a:ext cx="4170530" cy="3127897"/>
          </a:xfrm>
          <a:prstGeom prst="rect">
            <a:avLst/>
          </a:prstGeom>
        </p:spPr>
      </p:pic>
      <p:sp>
        <p:nvSpPr>
          <p:cNvPr id="2" name="TextBox 1">
            <a:extLst>
              <a:ext uri="{FF2B5EF4-FFF2-40B4-BE49-F238E27FC236}">
                <a16:creationId xmlns:a16="http://schemas.microsoft.com/office/drawing/2014/main" xmlns="" id="{0CF5946D-BBE0-476A-A7E6-D3CE6B8829E0}"/>
              </a:ext>
            </a:extLst>
          </p:cNvPr>
          <p:cNvSpPr txBox="1"/>
          <p:nvPr/>
        </p:nvSpPr>
        <p:spPr>
          <a:xfrm>
            <a:off x="8272463" y="5343524"/>
            <a:ext cx="33146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latin typeface="Calibri Light"/>
                <a:cs typeface="Calibri Light"/>
              </a:rPr>
              <a:t>Szafa zasilająco – sterująca punktu alarmowego</a:t>
            </a:r>
            <a:r>
              <a:rPr lang="en-US" dirty="0">
                <a:solidFill>
                  <a:schemeClr val="bg1"/>
                </a:solidFill>
                <a:latin typeface="Calibri Light"/>
                <a:cs typeface="Calibri Light"/>
              </a:rPr>
              <a:t> </a:t>
            </a:r>
            <a:endParaRPr lang="en-US" dirty="0">
              <a:solidFill>
                <a:schemeClr val="bg1"/>
              </a:solidFill>
              <a:cs typeface="Calibri" panose="020F0502020204030204"/>
            </a:endParaRPr>
          </a:p>
        </p:txBody>
      </p:sp>
    </p:spTree>
    <p:extLst>
      <p:ext uri="{BB962C8B-B14F-4D97-AF65-F5344CB8AC3E}">
        <p14:creationId xmlns:p14="http://schemas.microsoft.com/office/powerpoint/2010/main" val="13233074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E038B53D-342E-47E5-A202-80F1489B7EAE}"/>
              </a:ext>
            </a:extLst>
          </p:cNvPr>
          <p:cNvSpPr>
            <a:spLocks noGrp="1"/>
          </p:cNvSpPr>
          <p:nvPr>
            <p:ph type="title"/>
          </p:nvPr>
        </p:nvSpPr>
        <p:spPr>
          <a:xfrm>
            <a:off x="5198" y="2362293"/>
            <a:ext cx="3809514" cy="3071906"/>
          </a:xfrm>
        </p:spPr>
        <p:txBody>
          <a:bodyPr vert="horz" lIns="91440" tIns="45720" rIns="91440" bIns="45720" rtlCol="0" anchor="t">
            <a:normAutofit/>
          </a:bodyPr>
          <a:lstStyle/>
          <a:p>
            <a:pPr algn="ctr"/>
            <a:r>
              <a:rPr lang="en-US" sz="2800" b="1" kern="1200" err="1">
                <a:solidFill>
                  <a:srgbClr val="FFFFFF"/>
                </a:solidFill>
                <a:latin typeface="+mj-lt"/>
                <a:ea typeface="+mj-ea"/>
                <a:cs typeface="+mj-cs"/>
              </a:rPr>
              <a:t>Lokalizacje</a:t>
            </a:r>
            <a:r>
              <a:rPr lang="en-US" sz="2800" b="1" kern="1200" dirty="0">
                <a:solidFill>
                  <a:srgbClr val="FFFFFF"/>
                </a:solidFill>
                <a:latin typeface="+mj-lt"/>
                <a:ea typeface="+mj-ea"/>
                <a:cs typeface="+mj-cs"/>
              </a:rPr>
              <a:t> </a:t>
            </a:r>
            <a:r>
              <a:rPr lang="en-US" sz="2800" b="1" kern="1200" err="1">
                <a:solidFill>
                  <a:srgbClr val="FFFFFF"/>
                </a:solidFill>
                <a:latin typeface="+mj-lt"/>
                <a:ea typeface="+mj-ea"/>
                <a:cs typeface="+mj-cs"/>
              </a:rPr>
              <a:t>i</a:t>
            </a:r>
            <a:r>
              <a:rPr lang="en-US" sz="2800" b="1" kern="1200" dirty="0">
                <a:solidFill>
                  <a:srgbClr val="FFFFFF"/>
                </a:solidFill>
                <a:latin typeface="+mj-lt"/>
                <a:ea typeface="+mj-ea"/>
                <a:cs typeface="+mj-cs"/>
              </a:rPr>
              <a:t> </a:t>
            </a:r>
            <a:r>
              <a:rPr lang="en-US" sz="2800" b="1" kern="1200" err="1">
                <a:solidFill>
                  <a:srgbClr val="FFFFFF"/>
                </a:solidFill>
                <a:latin typeface="+mj-lt"/>
                <a:ea typeface="+mj-ea"/>
                <a:cs typeface="+mj-cs"/>
              </a:rPr>
              <a:t>zasięgi</a:t>
            </a:r>
            <a:r>
              <a:rPr lang="en-US" sz="2800" b="1" kern="1200" dirty="0">
                <a:solidFill>
                  <a:srgbClr val="FFFFFF"/>
                </a:solidFill>
                <a:latin typeface="+mj-lt"/>
                <a:ea typeface="+mj-ea"/>
                <a:cs typeface="+mj-cs"/>
              </a:rPr>
              <a:t> </a:t>
            </a:r>
            <a:r>
              <a:rPr lang="en-US" sz="2800" b="1" kern="1200" err="1">
                <a:solidFill>
                  <a:srgbClr val="FFFFFF"/>
                </a:solidFill>
                <a:latin typeface="+mj-lt"/>
                <a:ea typeface="+mj-ea"/>
                <a:cs typeface="+mj-cs"/>
              </a:rPr>
              <a:t>zainstalowanych</a:t>
            </a:r>
            <a:r>
              <a:rPr lang="en-US" sz="2800" b="1" kern="1200" dirty="0">
                <a:solidFill>
                  <a:srgbClr val="FFFFFF"/>
                </a:solidFill>
                <a:latin typeface="+mj-lt"/>
                <a:ea typeface="+mj-ea"/>
                <a:cs typeface="+mj-cs"/>
              </a:rPr>
              <a:t> </a:t>
            </a:r>
            <a:r>
              <a:rPr lang="en-US" sz="2800" b="1" kern="1200" err="1">
                <a:solidFill>
                  <a:srgbClr val="FFFFFF"/>
                </a:solidFill>
                <a:latin typeface="+mj-lt"/>
                <a:ea typeface="+mj-ea"/>
                <a:cs typeface="+mj-cs"/>
              </a:rPr>
              <a:t>punktów</a:t>
            </a:r>
            <a:r>
              <a:rPr lang="en-US" sz="2800" b="1" kern="1200" dirty="0">
                <a:solidFill>
                  <a:srgbClr val="FFFFFF"/>
                </a:solidFill>
                <a:latin typeface="+mj-lt"/>
                <a:ea typeface="+mj-ea"/>
                <a:cs typeface="+mj-cs"/>
              </a:rPr>
              <a:t> </a:t>
            </a:r>
            <a:r>
              <a:rPr lang="en-US" sz="2800" b="1" kern="1200" err="1">
                <a:solidFill>
                  <a:srgbClr val="FFFFFF"/>
                </a:solidFill>
                <a:latin typeface="+mj-lt"/>
                <a:ea typeface="+mj-ea"/>
                <a:cs typeface="+mj-cs"/>
              </a:rPr>
              <a:t>alarmowania</a:t>
            </a:r>
            <a:r>
              <a:rPr lang="en-US" sz="2800" b="1" kern="1200" dirty="0">
                <a:solidFill>
                  <a:srgbClr val="FFFFFF"/>
                </a:solidFill>
                <a:latin typeface="+mj-lt"/>
                <a:ea typeface="+mj-ea"/>
                <a:cs typeface="+mj-cs"/>
              </a:rPr>
              <a:t> </a:t>
            </a:r>
            <a:r>
              <a:rPr lang="en-US" sz="2800" b="1" kern="1200" err="1">
                <a:solidFill>
                  <a:srgbClr val="FFFFFF"/>
                </a:solidFill>
                <a:latin typeface="+mj-lt"/>
                <a:ea typeface="+mj-ea"/>
                <a:cs typeface="+mj-cs"/>
              </a:rPr>
              <a:t>ludności</a:t>
            </a:r>
            <a:r>
              <a:rPr lang="en-US" sz="2800" b="1" kern="1200" dirty="0">
                <a:solidFill>
                  <a:srgbClr val="FFFFFF"/>
                </a:solidFill>
                <a:latin typeface="+mj-lt"/>
                <a:ea typeface="+mj-ea"/>
                <a:cs typeface="+mj-cs"/>
              </a:rPr>
              <a:t> </a:t>
            </a:r>
            <a:r>
              <a:rPr lang="en-US" sz="2800" b="1" kern="1200">
                <a:solidFill>
                  <a:srgbClr val="FFFFFF"/>
                </a:solidFill>
                <a:latin typeface="+mj-lt"/>
                <a:ea typeface="+mj-ea"/>
                <a:cs typeface="+mj-cs"/>
              </a:rPr>
              <a:t>(PA) w </a:t>
            </a:r>
            <a:r>
              <a:rPr lang="en-US" sz="2800" b="1" kern="1200" err="1">
                <a:solidFill>
                  <a:srgbClr val="FFFFFF"/>
                </a:solidFill>
                <a:latin typeface="+mj-lt"/>
                <a:ea typeface="+mj-ea"/>
                <a:cs typeface="+mj-cs"/>
              </a:rPr>
              <a:t>Powiecie</a:t>
            </a:r>
            <a:r>
              <a:rPr lang="en-US" sz="2800" b="1" kern="1200" dirty="0">
                <a:solidFill>
                  <a:srgbClr val="FFFFFF"/>
                </a:solidFill>
                <a:latin typeface="+mj-lt"/>
                <a:ea typeface="+mj-ea"/>
                <a:cs typeface="+mj-cs"/>
              </a:rPr>
              <a:t> </a:t>
            </a:r>
            <a:r>
              <a:rPr lang="en-US" sz="2800" b="1" kern="1200" err="1">
                <a:solidFill>
                  <a:srgbClr val="FFFFFF"/>
                </a:solidFill>
                <a:latin typeface="+mj-lt"/>
                <a:ea typeface="+mj-ea"/>
                <a:cs typeface="+mj-cs"/>
              </a:rPr>
              <a:t>Piaseczyńskim</a:t>
            </a:r>
            <a:r>
              <a:rPr lang="en-US" sz="2800" b="1" kern="1200" dirty="0">
                <a:solidFill>
                  <a:srgbClr val="FFFFFF"/>
                </a:solidFill>
                <a:latin typeface="+mj-lt"/>
                <a:ea typeface="+mj-ea"/>
                <a:cs typeface="+mj-cs"/>
              </a:rPr>
              <a:t> </a:t>
            </a:r>
            <a:endParaRPr lang="en-US" b="1" dirty="0">
              <a:ea typeface="+mj-ea"/>
              <a:cs typeface="+mj-cs"/>
            </a:endParaRPr>
          </a:p>
        </p:txBody>
      </p:sp>
      <p:pic>
        <p:nvPicPr>
          <p:cNvPr id="4" name="Picture 4">
            <a:extLst>
              <a:ext uri="{FF2B5EF4-FFF2-40B4-BE49-F238E27FC236}">
                <a16:creationId xmlns:a16="http://schemas.microsoft.com/office/drawing/2014/main" xmlns="" id="{B2A67319-F62E-4AD0-8A88-37F83A21D9FE}"/>
              </a:ext>
            </a:extLst>
          </p:cNvPr>
          <p:cNvPicPr>
            <a:picLocks noGrp="1" noChangeAspect="1"/>
          </p:cNvPicPr>
          <p:nvPr>
            <p:ph idx="1"/>
          </p:nvPr>
        </p:nvPicPr>
        <p:blipFill>
          <a:blip r:embed="rId2"/>
          <a:stretch>
            <a:fillRect/>
          </a:stretch>
        </p:blipFill>
        <p:spPr>
          <a:xfrm>
            <a:off x="4145240" y="335881"/>
            <a:ext cx="7737716" cy="6186237"/>
          </a:xfrm>
          <a:prstGeom prst="rect">
            <a:avLst/>
          </a:prstGeom>
        </p:spPr>
      </p:pic>
    </p:spTree>
    <p:extLst>
      <p:ext uri="{BB962C8B-B14F-4D97-AF65-F5344CB8AC3E}">
        <p14:creationId xmlns:p14="http://schemas.microsoft.com/office/powerpoint/2010/main" val="251032421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9DBD747-2D5B-46AE-ACCE-5A9BB7EBB2A8}"/>
              </a:ext>
            </a:extLst>
          </p:cNvPr>
          <p:cNvSpPr>
            <a:spLocks noGrp="1"/>
          </p:cNvSpPr>
          <p:nvPr>
            <p:ph type="title"/>
          </p:nvPr>
        </p:nvSpPr>
        <p:spPr>
          <a:xfrm>
            <a:off x="241197" y="1528974"/>
            <a:ext cx="3555796" cy="2372547"/>
          </a:xfrm>
        </p:spPr>
        <p:txBody>
          <a:bodyPr anchor="b">
            <a:normAutofit/>
          </a:bodyPr>
          <a:lstStyle/>
          <a:p>
            <a:pPr algn="ctr"/>
            <a:r>
              <a:rPr lang="en-US" sz="4000" err="1">
                <a:solidFill>
                  <a:srgbClr val="FFFFFF"/>
                </a:solidFill>
                <a:latin typeface="Calibri"/>
                <a:cs typeface="Calibri"/>
              </a:rPr>
              <a:t>Punkty</a:t>
            </a:r>
            <a:r>
              <a:rPr lang="en-US" sz="4000">
                <a:solidFill>
                  <a:srgbClr val="FFFFFF"/>
                </a:solidFill>
                <a:latin typeface="Calibri"/>
                <a:cs typeface="Calibri"/>
              </a:rPr>
              <a:t> </a:t>
            </a:r>
            <a:r>
              <a:rPr lang="en-US" sz="4000" err="1">
                <a:solidFill>
                  <a:srgbClr val="FFFFFF"/>
                </a:solidFill>
                <a:latin typeface="Calibri"/>
                <a:cs typeface="Calibri"/>
              </a:rPr>
              <a:t>Alarmowe</a:t>
            </a:r>
            <a:r>
              <a:rPr lang="en-US" sz="4000">
                <a:solidFill>
                  <a:srgbClr val="FFFFFF"/>
                </a:solidFill>
                <a:latin typeface="Calibri"/>
                <a:cs typeface="Calibri"/>
              </a:rPr>
              <a:t> (PA) </a:t>
            </a:r>
            <a:endParaRPr lang="en-US" sz="4000">
              <a:solidFill>
                <a:srgbClr val="FFFFFF"/>
              </a:solidFill>
              <a:cs typeface="Calibri Light" panose="020F0302020204030204"/>
            </a:endParaRPr>
          </a:p>
        </p:txBody>
      </p:sp>
      <p:graphicFrame>
        <p:nvGraphicFramePr>
          <p:cNvPr id="5" name="Content Placeholder 2">
            <a:extLst>
              <a:ext uri="{FF2B5EF4-FFF2-40B4-BE49-F238E27FC236}">
                <a16:creationId xmlns:a16="http://schemas.microsoft.com/office/drawing/2014/main" xmlns="" id="{9097E875-529D-4679-A55A-0FF415B63C45}"/>
              </a:ext>
            </a:extLst>
          </p:cNvPr>
          <p:cNvGraphicFramePr>
            <a:graphicFrameLocks noGrp="1"/>
          </p:cNvGraphicFramePr>
          <p:nvPr>
            <p:ph idx="1"/>
            <p:extLst>
              <p:ext uri="{D42A27DB-BD31-4B8C-83A1-F6EECF244321}">
                <p14:modId xmlns:p14="http://schemas.microsoft.com/office/powerpoint/2010/main" val="2451032808"/>
              </p:ext>
            </p:extLst>
          </p:nvPr>
        </p:nvGraphicFramePr>
        <p:xfrm>
          <a:off x="4250209" y="274191"/>
          <a:ext cx="7678863" cy="628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3406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8212CEB-D139-4261-BE57-5379DC7B9813}"/>
              </a:ext>
            </a:extLst>
          </p:cNvPr>
          <p:cNvSpPr>
            <a:spLocks noGrp="1"/>
          </p:cNvSpPr>
          <p:nvPr>
            <p:ph type="title"/>
          </p:nvPr>
        </p:nvSpPr>
        <p:spPr>
          <a:xfrm>
            <a:off x="26885" y="1338474"/>
            <a:ext cx="4008233" cy="2372547"/>
          </a:xfrm>
        </p:spPr>
        <p:txBody>
          <a:bodyPr anchor="b">
            <a:normAutofit/>
          </a:bodyPr>
          <a:lstStyle/>
          <a:p>
            <a:pPr algn="ctr"/>
            <a:r>
              <a:rPr lang="en-US" sz="3600" err="1">
                <a:solidFill>
                  <a:srgbClr val="FFFFFF"/>
                </a:solidFill>
                <a:latin typeface="Calibri"/>
                <a:cs typeface="Calibri"/>
              </a:rPr>
              <a:t>Powiatowa</a:t>
            </a:r>
            <a:r>
              <a:rPr lang="en-US" sz="3600" dirty="0">
                <a:solidFill>
                  <a:srgbClr val="FFFFFF"/>
                </a:solidFill>
                <a:latin typeface="Calibri"/>
                <a:cs typeface="Calibri"/>
              </a:rPr>
              <a:t> </a:t>
            </a:r>
            <a:r>
              <a:rPr lang="en-US" sz="3600" err="1">
                <a:solidFill>
                  <a:srgbClr val="FFFFFF"/>
                </a:solidFill>
                <a:latin typeface="Calibri"/>
                <a:cs typeface="Calibri"/>
              </a:rPr>
              <a:t>Centrala</a:t>
            </a:r>
            <a:r>
              <a:rPr lang="en-US" sz="3600" dirty="0">
                <a:solidFill>
                  <a:srgbClr val="FFFFFF"/>
                </a:solidFill>
                <a:latin typeface="Calibri"/>
                <a:cs typeface="Calibri"/>
              </a:rPr>
              <a:t> </a:t>
            </a:r>
            <a:r>
              <a:rPr lang="en-US" sz="3600" err="1">
                <a:solidFill>
                  <a:srgbClr val="FFFFFF"/>
                </a:solidFill>
                <a:latin typeface="Calibri"/>
                <a:cs typeface="Calibri"/>
              </a:rPr>
              <a:t>Alarmowa</a:t>
            </a:r>
            <a:r>
              <a:rPr lang="en-US" sz="3600">
                <a:solidFill>
                  <a:srgbClr val="FFFFFF"/>
                </a:solidFill>
                <a:latin typeface="Calibri"/>
                <a:cs typeface="Calibri"/>
              </a:rPr>
              <a:t> (CA-1P)</a:t>
            </a:r>
            <a:r>
              <a:rPr lang="en-US" sz="4000" dirty="0">
                <a:solidFill>
                  <a:srgbClr val="FFFFFF"/>
                </a:solidFill>
                <a:latin typeface="Calibri"/>
                <a:cs typeface="Calibri"/>
              </a:rPr>
              <a:t> </a:t>
            </a:r>
            <a:endParaRPr lang="en-US" sz="4000" dirty="0">
              <a:solidFill>
                <a:srgbClr val="FFFFFF"/>
              </a:solidFill>
              <a:cs typeface="Calibri Light" panose="020F0302020204030204"/>
            </a:endParaRPr>
          </a:p>
        </p:txBody>
      </p:sp>
      <p:graphicFrame>
        <p:nvGraphicFramePr>
          <p:cNvPr id="18" name="Content Placeholder 2">
            <a:extLst>
              <a:ext uri="{FF2B5EF4-FFF2-40B4-BE49-F238E27FC236}">
                <a16:creationId xmlns:a16="http://schemas.microsoft.com/office/drawing/2014/main" xmlns="" id="{03AFE398-F7E1-4A57-9224-E7FB0480D9AC}"/>
              </a:ext>
            </a:extLst>
          </p:cNvPr>
          <p:cNvGraphicFramePr>
            <a:graphicFrameLocks noGrp="1"/>
          </p:cNvGraphicFramePr>
          <p:nvPr>
            <p:ph idx="1"/>
            <p:extLst>
              <p:ext uri="{D42A27DB-BD31-4B8C-83A1-F6EECF244321}">
                <p14:modId xmlns:p14="http://schemas.microsoft.com/office/powerpoint/2010/main" val="2371345046"/>
              </p:ext>
            </p:extLst>
          </p:nvPr>
        </p:nvGraphicFramePr>
        <p:xfrm>
          <a:off x="4190678" y="238472"/>
          <a:ext cx="7655050" cy="6358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59408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DDC9434-F730-4288-BE63-5BBB731CE9A4}"/>
              </a:ext>
            </a:extLst>
          </p:cNvPr>
          <p:cNvSpPr>
            <a:spLocks noGrp="1"/>
          </p:cNvSpPr>
          <p:nvPr>
            <p:ph type="title"/>
          </p:nvPr>
        </p:nvSpPr>
        <p:spPr>
          <a:xfrm>
            <a:off x="5303" y="73395"/>
            <a:ext cx="7181089" cy="1642970"/>
          </a:xfrm>
        </p:spPr>
        <p:txBody>
          <a:bodyPr anchor="b">
            <a:normAutofit/>
          </a:bodyPr>
          <a:lstStyle/>
          <a:p>
            <a:pPr algn="ctr"/>
            <a:r>
              <a:rPr lang="pl-PL" sz="4000" b="1" dirty="0">
                <a:ea typeface="+mj-lt"/>
                <a:cs typeface="+mj-lt"/>
              </a:rPr>
              <a:t>Opis Punktu Alarmowego</a:t>
            </a:r>
            <a:endParaRPr lang="en-US" sz="4000" b="1" dirty="0">
              <a:cs typeface="Calibri Light" panose="020F0302020204030204"/>
            </a:endParaRPr>
          </a:p>
        </p:txBody>
      </p:sp>
      <p:sp>
        <p:nvSpPr>
          <p:cNvPr id="3" name="Content Placeholder 2">
            <a:extLst>
              <a:ext uri="{FF2B5EF4-FFF2-40B4-BE49-F238E27FC236}">
                <a16:creationId xmlns:a16="http://schemas.microsoft.com/office/drawing/2014/main" xmlns="" id="{D0D7D864-D8C8-4764-9675-99EF812F73FD}"/>
              </a:ext>
            </a:extLst>
          </p:cNvPr>
          <p:cNvSpPr>
            <a:spLocks noGrp="1"/>
          </p:cNvSpPr>
          <p:nvPr>
            <p:ph idx="1"/>
          </p:nvPr>
        </p:nvSpPr>
        <p:spPr>
          <a:xfrm>
            <a:off x="180517" y="2251113"/>
            <a:ext cx="6708219" cy="5059082"/>
          </a:xfrm>
        </p:spPr>
        <p:txBody>
          <a:bodyPr vert="horz" lIns="91440" tIns="45720" rIns="91440" bIns="45720" rtlCol="0" anchor="t">
            <a:normAutofit/>
          </a:bodyPr>
          <a:lstStyle/>
          <a:p>
            <a:pPr marL="0" indent="0">
              <a:buNone/>
            </a:pPr>
            <a:r>
              <a:rPr lang="en-US" sz="1700">
                <a:ea typeface="+mn-lt"/>
                <a:cs typeface="+mn-lt"/>
              </a:rPr>
              <a:t>W </a:t>
            </a:r>
            <a:r>
              <a:rPr lang="en-US" sz="1700" err="1">
                <a:ea typeface="+mn-lt"/>
                <a:cs typeface="+mn-lt"/>
              </a:rPr>
              <a:t>załączeniu</a:t>
            </a:r>
            <a:r>
              <a:rPr lang="en-US" sz="1700" dirty="0">
                <a:ea typeface="+mn-lt"/>
                <a:cs typeface="+mn-lt"/>
              </a:rPr>
              <a:t> </a:t>
            </a:r>
            <a:r>
              <a:rPr lang="en-US" sz="1700" err="1">
                <a:ea typeface="+mn-lt"/>
                <a:cs typeface="+mn-lt"/>
              </a:rPr>
              <a:t>przedstawione</a:t>
            </a:r>
            <a:r>
              <a:rPr lang="en-US" sz="1700" dirty="0">
                <a:ea typeface="+mn-lt"/>
                <a:cs typeface="+mn-lt"/>
              </a:rPr>
              <a:t> </a:t>
            </a:r>
            <a:r>
              <a:rPr lang="en-US" sz="1700" err="1">
                <a:ea typeface="+mn-lt"/>
                <a:cs typeface="+mn-lt"/>
              </a:rPr>
              <a:t>zostały</a:t>
            </a:r>
            <a:r>
              <a:rPr lang="en-US" sz="1700" dirty="0">
                <a:ea typeface="+mn-lt"/>
                <a:cs typeface="+mn-lt"/>
              </a:rPr>
              <a:t> </a:t>
            </a:r>
            <a:r>
              <a:rPr lang="en-US" sz="1700" err="1">
                <a:ea typeface="+mn-lt"/>
                <a:cs typeface="+mn-lt"/>
              </a:rPr>
              <a:t>informację</a:t>
            </a:r>
            <a:r>
              <a:rPr lang="en-US" sz="1700" dirty="0">
                <a:ea typeface="+mn-lt"/>
                <a:cs typeface="+mn-lt"/>
              </a:rPr>
              <a:t> </a:t>
            </a:r>
            <a:r>
              <a:rPr lang="en-US" sz="1700" err="1">
                <a:ea typeface="+mn-lt"/>
                <a:cs typeface="+mn-lt"/>
              </a:rPr>
              <a:t>lokalizacyjno</a:t>
            </a:r>
            <a:r>
              <a:rPr lang="en-US" sz="1700">
                <a:ea typeface="+mn-lt"/>
                <a:cs typeface="+mn-lt"/>
              </a:rPr>
              <a:t> – </a:t>
            </a:r>
            <a:r>
              <a:rPr lang="en-US" sz="1700" err="1">
                <a:ea typeface="+mn-lt"/>
                <a:cs typeface="+mn-lt"/>
              </a:rPr>
              <a:t>techniczne</a:t>
            </a:r>
            <a:r>
              <a:rPr lang="en-US" sz="1700" dirty="0">
                <a:ea typeface="+mn-lt"/>
                <a:cs typeface="+mn-lt"/>
              </a:rPr>
              <a:t> </a:t>
            </a:r>
            <a:r>
              <a:rPr lang="en-US" sz="1700" err="1">
                <a:ea typeface="+mn-lt"/>
                <a:cs typeface="+mn-lt"/>
              </a:rPr>
              <a:t>dla</a:t>
            </a:r>
            <a:r>
              <a:rPr lang="en-US" sz="1700" dirty="0">
                <a:ea typeface="+mn-lt"/>
                <a:cs typeface="+mn-lt"/>
              </a:rPr>
              <a:t> </a:t>
            </a:r>
            <a:r>
              <a:rPr lang="en-US" sz="1700" err="1">
                <a:ea typeface="+mn-lt"/>
                <a:cs typeface="+mn-lt"/>
              </a:rPr>
              <a:t>Punktów</a:t>
            </a:r>
            <a:r>
              <a:rPr lang="en-US" sz="1700" dirty="0">
                <a:ea typeface="+mn-lt"/>
                <a:cs typeface="+mn-lt"/>
              </a:rPr>
              <a:t> </a:t>
            </a:r>
            <a:r>
              <a:rPr lang="en-US" sz="1700" err="1">
                <a:ea typeface="+mn-lt"/>
                <a:cs typeface="+mn-lt"/>
              </a:rPr>
              <a:t>Alarmowych</a:t>
            </a:r>
            <a:r>
              <a:rPr lang="en-US" sz="1700" dirty="0">
                <a:ea typeface="+mn-lt"/>
                <a:cs typeface="+mn-lt"/>
              </a:rPr>
              <a:t> </a:t>
            </a:r>
            <a:r>
              <a:rPr lang="en-US" sz="1700" err="1">
                <a:ea typeface="+mn-lt"/>
                <a:cs typeface="+mn-lt"/>
              </a:rPr>
              <a:t>Starostwa</a:t>
            </a:r>
            <a:r>
              <a:rPr lang="en-US" sz="1700" dirty="0">
                <a:ea typeface="+mn-lt"/>
                <a:cs typeface="+mn-lt"/>
              </a:rPr>
              <a:t> </a:t>
            </a:r>
            <a:r>
              <a:rPr lang="en-US" sz="1700" err="1">
                <a:ea typeface="+mn-lt"/>
                <a:cs typeface="+mn-lt"/>
              </a:rPr>
              <a:t>i</a:t>
            </a:r>
            <a:r>
              <a:rPr lang="en-US" sz="1700" dirty="0">
                <a:ea typeface="+mn-lt"/>
                <a:cs typeface="+mn-lt"/>
              </a:rPr>
              <a:t> </a:t>
            </a:r>
            <a:r>
              <a:rPr lang="en-US" sz="1700" err="1">
                <a:ea typeface="+mn-lt"/>
                <a:cs typeface="+mn-lt"/>
              </a:rPr>
              <a:t>Gmin</a:t>
            </a:r>
            <a:r>
              <a:rPr lang="en-US" sz="1700" dirty="0">
                <a:ea typeface="+mn-lt"/>
                <a:cs typeface="+mn-lt"/>
              </a:rPr>
              <a:t> </a:t>
            </a:r>
          </a:p>
          <a:p>
            <a:pPr marL="0" indent="0">
              <a:buNone/>
            </a:pPr>
            <a:endParaRPr lang="en-US" sz="1700" dirty="0">
              <a:cs typeface="Calibri"/>
            </a:endParaRPr>
          </a:p>
          <a:p>
            <a:pPr marL="0" indent="0">
              <a:buNone/>
            </a:pPr>
            <a:endParaRPr lang="en-US" sz="1700" dirty="0">
              <a:cs typeface="Calibri"/>
            </a:endParaRPr>
          </a:p>
          <a:p>
            <a:pPr marL="0" indent="0">
              <a:buNone/>
            </a:pPr>
            <a:r>
              <a:rPr lang="en-US" sz="1700" u="sng"/>
              <a:t>OPIS INSTALACJI:</a:t>
            </a:r>
            <a:r>
              <a:rPr lang="en-US" sz="1700" dirty="0"/>
              <a:t> </a:t>
            </a:r>
            <a:endParaRPr lang="en-US" sz="1700" dirty="0">
              <a:cs typeface="Calibri"/>
            </a:endParaRPr>
          </a:p>
          <a:p>
            <a:pPr marL="0">
              <a:buNone/>
            </a:pPr>
            <a:r>
              <a:rPr lang="en-US" sz="1700"/>
              <a:t>Syrenę EWSA-4; 600W [4x150W] </a:t>
            </a:r>
            <a:r>
              <a:rPr lang="en-US" sz="1700" err="1"/>
              <a:t>zamontowano</a:t>
            </a:r>
            <a:r>
              <a:rPr lang="en-US" sz="1700" dirty="0"/>
              <a:t> </a:t>
            </a:r>
            <a:r>
              <a:rPr lang="en-US" sz="1700" err="1"/>
              <a:t>na</a:t>
            </a:r>
            <a:r>
              <a:rPr lang="en-US" sz="1700" dirty="0"/>
              <a:t> </a:t>
            </a:r>
            <a:r>
              <a:rPr lang="en-US" sz="1700" err="1"/>
              <a:t>maszcie</a:t>
            </a:r>
            <a:r>
              <a:rPr lang="en-US" sz="1700" dirty="0"/>
              <a:t> </a:t>
            </a:r>
            <a:r>
              <a:rPr lang="en-US" sz="1700" err="1"/>
              <a:t>typu</a:t>
            </a:r>
            <a:r>
              <a:rPr lang="en-US" sz="1700"/>
              <a:t> MP, </a:t>
            </a:r>
            <a:r>
              <a:rPr lang="en-US" sz="1700" err="1"/>
              <a:t>posadowionym</a:t>
            </a:r>
            <a:r>
              <a:rPr lang="en-US" sz="1700" dirty="0"/>
              <a:t> </a:t>
            </a:r>
            <a:r>
              <a:rPr lang="en-US" sz="1700" err="1"/>
              <a:t>przy</a:t>
            </a:r>
            <a:r>
              <a:rPr lang="en-US" sz="1700" dirty="0"/>
              <a:t> </a:t>
            </a:r>
            <a:r>
              <a:rPr lang="en-US" sz="1700" err="1"/>
              <a:t>kominie</a:t>
            </a:r>
            <a:r>
              <a:rPr lang="en-US" sz="1700"/>
              <a:t>. </a:t>
            </a:r>
            <a:r>
              <a:rPr lang="en-US" sz="1700" err="1"/>
              <a:t>Szafa</a:t>
            </a:r>
            <a:r>
              <a:rPr lang="en-US" sz="1700" dirty="0"/>
              <a:t> </a:t>
            </a:r>
            <a:r>
              <a:rPr lang="en-US" sz="1700" err="1"/>
              <a:t>zasilająco</a:t>
            </a:r>
            <a:r>
              <a:rPr lang="en-US" sz="1700"/>
              <a:t> – </a:t>
            </a:r>
            <a:r>
              <a:rPr lang="en-US" sz="1700" err="1"/>
              <a:t>sterującą</a:t>
            </a:r>
            <a:r>
              <a:rPr lang="en-US" sz="1700"/>
              <a:t> EWSA-4 </a:t>
            </a:r>
            <a:r>
              <a:rPr lang="en-US" sz="1700" err="1"/>
              <a:t>została</a:t>
            </a:r>
            <a:r>
              <a:rPr lang="en-US" sz="1700" dirty="0"/>
              <a:t> </a:t>
            </a:r>
            <a:r>
              <a:rPr lang="en-US" sz="1700" err="1"/>
              <a:t>zamontowana</a:t>
            </a:r>
            <a:r>
              <a:rPr lang="en-US" sz="1700"/>
              <a:t> w </a:t>
            </a:r>
            <a:r>
              <a:rPr lang="en-US" sz="1700" err="1"/>
              <a:t>serwerowni</a:t>
            </a:r>
            <a:r>
              <a:rPr lang="en-US" sz="1700"/>
              <a:t>. </a:t>
            </a:r>
            <a:r>
              <a:rPr lang="en-US" sz="1700" err="1"/>
              <a:t>Antenę</a:t>
            </a:r>
            <a:r>
              <a:rPr lang="en-US" sz="1700"/>
              <a:t> VHF </a:t>
            </a:r>
            <a:r>
              <a:rPr lang="en-US" sz="1700" err="1"/>
              <a:t>zamontowano</a:t>
            </a:r>
            <a:r>
              <a:rPr lang="en-US" sz="1700" dirty="0"/>
              <a:t> </a:t>
            </a:r>
            <a:r>
              <a:rPr lang="en-US" sz="1700" err="1"/>
              <a:t>poprzez</a:t>
            </a:r>
            <a:r>
              <a:rPr lang="en-US" sz="1700" dirty="0"/>
              <a:t> </a:t>
            </a:r>
            <a:r>
              <a:rPr lang="en-US" sz="1700" err="1"/>
              <a:t>uchwyty</a:t>
            </a:r>
            <a:r>
              <a:rPr lang="en-US" sz="1700" dirty="0"/>
              <a:t> </a:t>
            </a:r>
            <a:r>
              <a:rPr lang="en-US" sz="1700" err="1"/>
              <a:t>antenowy</a:t>
            </a:r>
            <a:r>
              <a:rPr lang="en-US" sz="1700" dirty="0"/>
              <a:t> </a:t>
            </a:r>
            <a:r>
              <a:rPr lang="en-US" sz="1700" err="1"/>
              <a:t>na</a:t>
            </a:r>
            <a:r>
              <a:rPr lang="en-US" sz="1700" dirty="0"/>
              <a:t> </a:t>
            </a:r>
            <a:r>
              <a:rPr lang="en-US" sz="1700" err="1"/>
              <a:t>maszcie</a:t>
            </a:r>
            <a:r>
              <a:rPr lang="en-US" sz="1700" dirty="0"/>
              <a:t> </a:t>
            </a:r>
            <a:r>
              <a:rPr lang="en-US" sz="1700" err="1"/>
              <a:t>syren</a:t>
            </a:r>
            <a:r>
              <a:rPr lang="en-US" sz="1700"/>
              <a:t>. </a:t>
            </a:r>
            <a:endParaRPr lang="en-US" sz="1700" dirty="0">
              <a:cs typeface="Calibri"/>
            </a:endParaRPr>
          </a:p>
          <a:p>
            <a:pPr marL="0">
              <a:buNone/>
            </a:pPr>
            <a:r>
              <a:rPr lang="en-US" sz="1700" err="1"/>
              <a:t>Szafę</a:t>
            </a:r>
            <a:r>
              <a:rPr lang="en-US" sz="1700" dirty="0"/>
              <a:t> </a:t>
            </a:r>
            <a:r>
              <a:rPr lang="en-US" sz="1700" err="1"/>
              <a:t>zasilająco</a:t>
            </a:r>
            <a:r>
              <a:rPr lang="en-US" sz="1700"/>
              <a:t> – </a:t>
            </a:r>
            <a:r>
              <a:rPr lang="en-US" sz="1700" err="1"/>
              <a:t>sterującą</a:t>
            </a:r>
            <a:r>
              <a:rPr lang="en-US" sz="1700" dirty="0"/>
              <a:t> </a:t>
            </a:r>
            <a:r>
              <a:rPr lang="en-US" sz="1700" err="1"/>
              <a:t>zasilono</a:t>
            </a:r>
            <a:r>
              <a:rPr lang="en-US" sz="1700"/>
              <a:t> z </a:t>
            </a:r>
            <a:r>
              <a:rPr lang="en-US" sz="1700" err="1"/>
              <a:t>istniejącej</a:t>
            </a:r>
            <a:r>
              <a:rPr lang="en-US" sz="1700" dirty="0"/>
              <a:t> </a:t>
            </a:r>
            <a:r>
              <a:rPr lang="en-US" sz="1700" err="1"/>
              <a:t>rozdzielnicy</a:t>
            </a:r>
            <a:r>
              <a:rPr lang="en-US" sz="1700" dirty="0"/>
              <a:t> </a:t>
            </a:r>
            <a:r>
              <a:rPr lang="en-US" sz="1700" err="1"/>
              <a:t>zlokalizowanej</a:t>
            </a:r>
            <a:r>
              <a:rPr lang="en-US" sz="1700"/>
              <a:t> w </a:t>
            </a:r>
            <a:r>
              <a:rPr lang="en-US" sz="1700" err="1"/>
              <a:t>serwerowni</a:t>
            </a:r>
            <a:r>
              <a:rPr lang="en-US" sz="1700"/>
              <a:t>. </a:t>
            </a:r>
            <a:endParaRPr lang="en-US" sz="1700">
              <a:cs typeface="Calibri"/>
            </a:endParaRPr>
          </a:p>
          <a:p>
            <a:pPr marL="0" indent="0">
              <a:buNone/>
            </a:pPr>
            <a:r>
              <a:rPr lang="en-US" sz="1300" dirty="0"/>
              <a:t/>
            </a:r>
            <a:br>
              <a:rPr lang="en-US" sz="1300" dirty="0"/>
            </a:br>
            <a:endParaRPr lang="en-US" sz="1300"/>
          </a:p>
        </p:txBody>
      </p:sp>
      <p:sp>
        <p:nvSpPr>
          <p:cNvPr id="12" name="Rectangle 11">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a:extLst>
              <a:ext uri="{FF2B5EF4-FFF2-40B4-BE49-F238E27FC236}">
                <a16:creationId xmlns:a16="http://schemas.microsoft.com/office/drawing/2014/main" xmlns="" id="{CA5D04A4-6F47-4B09-8DEB-5EBE337573BB}"/>
              </a:ext>
            </a:extLst>
          </p:cNvPr>
          <p:cNvPicPr>
            <a:picLocks noChangeAspect="1"/>
          </p:cNvPicPr>
          <p:nvPr/>
        </p:nvPicPr>
        <p:blipFill rotWithShape="1">
          <a:blip r:embed="rId2"/>
          <a:srcRect l="56220" t="23693" r="18357" b="20941"/>
          <a:stretch/>
        </p:blipFill>
        <p:spPr>
          <a:xfrm>
            <a:off x="6829214" y="611425"/>
            <a:ext cx="4735472" cy="5798012"/>
          </a:xfrm>
          <a:prstGeom prst="rect">
            <a:avLst/>
          </a:prstGeom>
        </p:spPr>
      </p:pic>
    </p:spTree>
    <p:extLst>
      <p:ext uri="{BB962C8B-B14F-4D97-AF65-F5344CB8AC3E}">
        <p14:creationId xmlns:p14="http://schemas.microsoft.com/office/powerpoint/2010/main" val="421591719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912C5E87-CB8A-4EB6-9DF9-90164F54C6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A87F77E2-EFC2-444D-9780-C33778DCE603}"/>
              </a:ext>
            </a:extLst>
          </p:cNvPr>
          <p:cNvSpPr>
            <a:spLocks noGrp="1"/>
          </p:cNvSpPr>
          <p:nvPr>
            <p:ph idx="1"/>
          </p:nvPr>
        </p:nvSpPr>
        <p:spPr>
          <a:xfrm>
            <a:off x="250826" y="464632"/>
            <a:ext cx="6411832" cy="6267084"/>
          </a:xfrm>
        </p:spPr>
        <p:txBody>
          <a:bodyPr vert="horz" lIns="91440" tIns="45720" rIns="91440" bIns="45720" rtlCol="0" anchor="t">
            <a:normAutofit/>
          </a:bodyPr>
          <a:lstStyle/>
          <a:p>
            <a:pPr marL="0" indent="0">
              <a:buNone/>
            </a:pPr>
            <a:r>
              <a:rPr lang="en-US" sz="1800" u="sng" err="1">
                <a:cs typeface="Calibri"/>
              </a:rPr>
              <a:t>Funkcje</a:t>
            </a:r>
            <a:r>
              <a:rPr lang="en-US" sz="1800" u="sng" dirty="0">
                <a:cs typeface="Calibri"/>
              </a:rPr>
              <a:t> </a:t>
            </a:r>
            <a:r>
              <a:rPr lang="en-US" sz="1800" u="sng" err="1">
                <a:cs typeface="Calibri"/>
              </a:rPr>
              <a:t>i</a:t>
            </a:r>
            <a:r>
              <a:rPr lang="en-US" sz="1800" u="sng" dirty="0">
                <a:cs typeface="Calibri"/>
              </a:rPr>
              <a:t> </a:t>
            </a:r>
            <a:r>
              <a:rPr lang="en-US" sz="1800" u="sng" err="1">
                <a:cs typeface="Calibri"/>
              </a:rPr>
              <a:t>wyposażenie</a:t>
            </a:r>
            <a:r>
              <a:rPr lang="en-US" sz="1800" u="sng" dirty="0">
                <a:cs typeface="Calibri"/>
              </a:rPr>
              <a:t> </a:t>
            </a:r>
            <a:r>
              <a:rPr lang="en-US" sz="1800" u="sng" err="1">
                <a:cs typeface="Calibri"/>
              </a:rPr>
              <a:t>Centrali</a:t>
            </a:r>
            <a:r>
              <a:rPr lang="en-US" sz="1800" u="sng" dirty="0">
                <a:cs typeface="Calibri"/>
              </a:rPr>
              <a:t> </a:t>
            </a:r>
            <a:r>
              <a:rPr lang="en-US" sz="1800" u="sng" err="1">
                <a:cs typeface="Calibri"/>
              </a:rPr>
              <a:t>Alarmowej</a:t>
            </a:r>
            <a:r>
              <a:rPr lang="en-US" sz="1800" u="sng">
                <a:cs typeface="Calibri"/>
              </a:rPr>
              <a:t>: </a:t>
            </a:r>
            <a:endParaRPr lang="en-US" sz="1800" u="sng">
              <a:ea typeface="+mn-lt"/>
              <a:cs typeface="+mn-lt"/>
            </a:endParaRPr>
          </a:p>
          <a:p>
            <a:pPr>
              <a:buFont typeface="Arial"/>
            </a:pPr>
            <a:r>
              <a:rPr lang="en-US" sz="1800" err="1">
                <a:cs typeface="Calibri"/>
              </a:rPr>
              <a:t>Logowanie</a:t>
            </a:r>
            <a:r>
              <a:rPr lang="en-US" sz="1800">
                <a:cs typeface="Calibri"/>
              </a:rPr>
              <a:t> do </a:t>
            </a:r>
            <a:r>
              <a:rPr lang="en-US" sz="1800" err="1">
                <a:cs typeface="Calibri"/>
              </a:rPr>
              <a:t>centrali</a:t>
            </a:r>
            <a:r>
              <a:rPr lang="en-US" sz="1800">
                <a:cs typeface="Calibri"/>
              </a:rPr>
              <a:t> z </a:t>
            </a:r>
            <a:r>
              <a:rPr lang="en-US" sz="1800" err="1">
                <a:cs typeface="Calibri"/>
              </a:rPr>
              <a:t>dowolnego</a:t>
            </a:r>
            <a:r>
              <a:rPr lang="en-US" sz="1800" dirty="0">
                <a:cs typeface="Calibri"/>
              </a:rPr>
              <a:t> </a:t>
            </a:r>
            <a:r>
              <a:rPr lang="en-US" sz="1800" err="1">
                <a:cs typeface="Calibri"/>
              </a:rPr>
              <a:t>komputera</a:t>
            </a:r>
            <a:r>
              <a:rPr lang="en-US" sz="1800">
                <a:cs typeface="Calibri"/>
              </a:rPr>
              <a:t> z </a:t>
            </a:r>
            <a:r>
              <a:rPr lang="en-US" sz="1800" err="1">
                <a:cs typeface="Calibri"/>
              </a:rPr>
              <a:t>dostępem</a:t>
            </a:r>
            <a:r>
              <a:rPr lang="en-US" sz="1800">
                <a:cs typeface="Calibri"/>
              </a:rPr>
              <a:t> do </a:t>
            </a:r>
            <a:r>
              <a:rPr lang="en-US" sz="1800" err="1">
                <a:cs typeface="Calibri"/>
              </a:rPr>
              <a:t>internetu</a:t>
            </a:r>
            <a:r>
              <a:rPr lang="en-US" sz="1800" dirty="0">
                <a:cs typeface="Calibri"/>
              </a:rPr>
              <a:t> </a:t>
            </a:r>
            <a:r>
              <a:rPr lang="en-US" sz="1800" err="1">
                <a:cs typeface="Calibri"/>
              </a:rPr>
              <a:t>poprzez</a:t>
            </a:r>
            <a:r>
              <a:rPr lang="en-US" sz="1800" dirty="0">
                <a:cs typeface="Calibri"/>
              </a:rPr>
              <a:t> </a:t>
            </a:r>
            <a:r>
              <a:rPr lang="en-US" sz="1800" err="1">
                <a:cs typeface="Calibri"/>
              </a:rPr>
              <a:t>przeglądarkę</a:t>
            </a:r>
            <a:r>
              <a:rPr lang="en-US" sz="1800" dirty="0">
                <a:cs typeface="Calibri"/>
              </a:rPr>
              <a:t> </a:t>
            </a:r>
            <a:r>
              <a:rPr lang="en-US" sz="1800">
                <a:cs typeface="Calibri"/>
              </a:rPr>
              <a:t>www;</a:t>
            </a:r>
            <a:endParaRPr lang="en-US" sz="1800">
              <a:ea typeface="+mn-lt"/>
              <a:cs typeface="+mn-lt"/>
            </a:endParaRPr>
          </a:p>
          <a:p>
            <a:pPr>
              <a:buFont typeface="Arial"/>
            </a:pPr>
            <a:r>
              <a:rPr lang="en-US" sz="1800" err="1">
                <a:cs typeface="Calibri"/>
              </a:rPr>
              <a:t>Dostęp</a:t>
            </a:r>
            <a:r>
              <a:rPr lang="en-US" sz="1800" dirty="0">
                <a:cs typeface="Calibri"/>
              </a:rPr>
              <a:t> </a:t>
            </a:r>
            <a:r>
              <a:rPr lang="en-US" sz="1800" err="1">
                <a:cs typeface="Calibri"/>
              </a:rPr>
              <a:t>dla</a:t>
            </a:r>
            <a:r>
              <a:rPr lang="en-US" sz="1800" dirty="0">
                <a:cs typeface="Calibri"/>
              </a:rPr>
              <a:t> </a:t>
            </a:r>
            <a:r>
              <a:rPr lang="en-US" sz="1800" err="1">
                <a:cs typeface="Calibri"/>
              </a:rPr>
              <a:t>wielu</a:t>
            </a:r>
            <a:r>
              <a:rPr lang="en-US" sz="1800" dirty="0">
                <a:cs typeface="Calibri"/>
              </a:rPr>
              <a:t> </a:t>
            </a:r>
            <a:r>
              <a:rPr lang="en-US" sz="1800" err="1">
                <a:cs typeface="Calibri"/>
              </a:rPr>
              <a:t>operatorów</a:t>
            </a:r>
            <a:r>
              <a:rPr lang="en-US" sz="1800">
                <a:cs typeface="Calibri"/>
              </a:rPr>
              <a:t> w </a:t>
            </a:r>
            <a:r>
              <a:rPr lang="en-US" sz="1800" err="1">
                <a:cs typeface="Calibri"/>
              </a:rPr>
              <a:t>tym</a:t>
            </a:r>
            <a:r>
              <a:rPr lang="en-US" sz="1800" dirty="0">
                <a:cs typeface="Calibri"/>
              </a:rPr>
              <a:t> </a:t>
            </a:r>
            <a:r>
              <a:rPr lang="en-US" sz="1800" err="1">
                <a:cs typeface="Calibri"/>
              </a:rPr>
              <a:t>samym</a:t>
            </a:r>
            <a:r>
              <a:rPr lang="en-US" sz="1800" dirty="0">
                <a:cs typeface="Calibri"/>
              </a:rPr>
              <a:t> </a:t>
            </a:r>
            <a:r>
              <a:rPr lang="en-US" sz="1800" err="1">
                <a:cs typeface="Calibri"/>
              </a:rPr>
              <a:t>czasie</a:t>
            </a:r>
            <a:r>
              <a:rPr lang="en-US" sz="1800">
                <a:cs typeface="Calibri"/>
              </a:rPr>
              <a:t>;</a:t>
            </a:r>
            <a:endParaRPr lang="en-US" sz="1800">
              <a:ea typeface="+mn-lt"/>
              <a:cs typeface="+mn-lt"/>
            </a:endParaRPr>
          </a:p>
          <a:p>
            <a:pPr>
              <a:buFont typeface="Arial"/>
            </a:pPr>
            <a:r>
              <a:rPr lang="en-US" sz="1800" err="1">
                <a:cs typeface="Calibri"/>
              </a:rPr>
              <a:t>Pełna</a:t>
            </a:r>
            <a:r>
              <a:rPr lang="en-US" sz="1800" dirty="0">
                <a:cs typeface="Calibri"/>
              </a:rPr>
              <a:t> </a:t>
            </a:r>
            <a:r>
              <a:rPr lang="en-US" sz="1800" err="1">
                <a:cs typeface="Calibri"/>
              </a:rPr>
              <a:t>obsługa</a:t>
            </a:r>
            <a:r>
              <a:rPr lang="en-US" sz="1800">
                <a:cs typeface="Calibri"/>
              </a:rPr>
              <a:t> PA w </a:t>
            </a:r>
            <a:r>
              <a:rPr lang="en-US" sz="1800" err="1">
                <a:cs typeface="Calibri"/>
              </a:rPr>
              <a:t>systemie</a:t>
            </a:r>
            <a:r>
              <a:rPr lang="en-US" sz="1800" dirty="0">
                <a:cs typeface="Calibri"/>
              </a:rPr>
              <a:t> </a:t>
            </a:r>
            <a:r>
              <a:rPr lang="en-US" sz="1800" err="1">
                <a:cs typeface="Calibri"/>
              </a:rPr>
              <a:t>cyfrowej</a:t>
            </a:r>
            <a:r>
              <a:rPr lang="en-US" sz="1800" dirty="0">
                <a:cs typeface="Calibri"/>
              </a:rPr>
              <a:t> </a:t>
            </a:r>
            <a:r>
              <a:rPr lang="en-US" sz="1800" err="1">
                <a:cs typeface="Calibri"/>
              </a:rPr>
              <a:t>łączności</a:t>
            </a:r>
            <a:r>
              <a:rPr lang="en-US" sz="1800" dirty="0">
                <a:cs typeface="Calibri"/>
              </a:rPr>
              <a:t> </a:t>
            </a:r>
            <a:r>
              <a:rPr lang="en-US" sz="1800" err="1">
                <a:cs typeface="Calibri"/>
              </a:rPr>
              <a:t>radiowej</a:t>
            </a:r>
            <a:r>
              <a:rPr lang="en-US" sz="1800">
                <a:cs typeface="Calibri"/>
              </a:rPr>
              <a:t>, </a:t>
            </a:r>
            <a:r>
              <a:rPr lang="en-US" sz="1800" err="1">
                <a:cs typeface="Calibri"/>
              </a:rPr>
              <a:t>i</a:t>
            </a:r>
            <a:r>
              <a:rPr lang="en-US" sz="1800" dirty="0">
                <a:cs typeface="Calibri"/>
              </a:rPr>
              <a:t> </a:t>
            </a:r>
            <a:r>
              <a:rPr lang="en-US" sz="1800" err="1">
                <a:cs typeface="Calibri"/>
              </a:rPr>
              <a:t>Internetowej</a:t>
            </a:r>
            <a:r>
              <a:rPr lang="en-US" sz="1800">
                <a:cs typeface="Calibri"/>
              </a:rPr>
              <a:t>; </a:t>
            </a:r>
            <a:endParaRPr lang="en-US" sz="1800">
              <a:ea typeface="+mn-lt"/>
              <a:cs typeface="+mn-lt"/>
            </a:endParaRPr>
          </a:p>
          <a:p>
            <a:pPr>
              <a:buFont typeface="Arial"/>
            </a:pPr>
            <a:r>
              <a:rPr lang="en-US" sz="1800" err="1">
                <a:cs typeface="Calibri"/>
              </a:rPr>
              <a:t>Zasilanie</a:t>
            </a:r>
            <a:r>
              <a:rPr lang="en-US" sz="1800" dirty="0">
                <a:cs typeface="Calibri"/>
              </a:rPr>
              <a:t> </a:t>
            </a:r>
            <a:r>
              <a:rPr lang="en-US" sz="1800" err="1">
                <a:cs typeface="Calibri"/>
              </a:rPr>
              <a:t>sieciowe</a:t>
            </a:r>
            <a:r>
              <a:rPr lang="en-US" sz="1800">
                <a:cs typeface="Calibri"/>
              </a:rPr>
              <a:t> 230V +/- 10%;</a:t>
            </a:r>
            <a:endParaRPr lang="en-US" sz="1800">
              <a:ea typeface="+mn-lt"/>
              <a:cs typeface="+mn-lt"/>
            </a:endParaRPr>
          </a:p>
          <a:p>
            <a:pPr>
              <a:buFont typeface="Arial"/>
            </a:pPr>
            <a:r>
              <a:rPr lang="en-US" sz="1800" err="1">
                <a:cs typeface="Calibri"/>
              </a:rPr>
              <a:t>Zasilanie</a:t>
            </a:r>
            <a:r>
              <a:rPr lang="en-US" sz="1800" dirty="0">
                <a:cs typeface="Calibri"/>
              </a:rPr>
              <a:t> </a:t>
            </a:r>
            <a:r>
              <a:rPr lang="en-US" sz="1800" err="1">
                <a:cs typeface="Calibri"/>
              </a:rPr>
              <a:t>rezerwowe</a:t>
            </a:r>
            <a:r>
              <a:rPr lang="en-US" sz="1800">
                <a:cs typeface="Calibri"/>
              </a:rPr>
              <a:t>: </a:t>
            </a:r>
            <a:r>
              <a:rPr lang="en-US" sz="1800" err="1">
                <a:cs typeface="Calibri"/>
              </a:rPr>
              <a:t>akumulator</a:t>
            </a:r>
            <a:r>
              <a:rPr lang="en-US" sz="1800">
                <a:cs typeface="Calibri"/>
              </a:rPr>
              <a:t> 12V 15Ah;</a:t>
            </a:r>
            <a:endParaRPr lang="en-US" sz="1800">
              <a:ea typeface="+mn-lt"/>
              <a:cs typeface="+mn-lt"/>
            </a:endParaRPr>
          </a:p>
          <a:p>
            <a:pPr>
              <a:buFont typeface="Arial"/>
            </a:pPr>
            <a:r>
              <a:rPr lang="en-US" sz="1800" err="1">
                <a:cs typeface="Calibri"/>
              </a:rPr>
              <a:t>Ekran</a:t>
            </a:r>
            <a:r>
              <a:rPr lang="en-US" sz="1800">
                <a:cs typeface="Calibri"/>
              </a:rPr>
              <a:t> LCD w PS-1;</a:t>
            </a:r>
            <a:endParaRPr lang="en-US" sz="1800">
              <a:ea typeface="+mn-lt"/>
              <a:cs typeface="+mn-lt"/>
            </a:endParaRPr>
          </a:p>
          <a:p>
            <a:pPr>
              <a:buFont typeface="Arial"/>
            </a:pPr>
            <a:r>
              <a:rPr lang="en-US" sz="1800" err="1">
                <a:cs typeface="Calibri"/>
              </a:rPr>
              <a:t>Klawiatura</a:t>
            </a:r>
            <a:r>
              <a:rPr lang="en-US" sz="1800" dirty="0">
                <a:cs typeface="Calibri"/>
              </a:rPr>
              <a:t> </a:t>
            </a:r>
            <a:r>
              <a:rPr lang="en-US" sz="1800" err="1">
                <a:cs typeface="Calibri"/>
              </a:rPr>
              <a:t>pulpitu</a:t>
            </a:r>
            <a:r>
              <a:rPr lang="en-US" sz="1800" dirty="0">
                <a:cs typeface="Calibri"/>
              </a:rPr>
              <a:t> </a:t>
            </a:r>
            <a:r>
              <a:rPr lang="en-US" sz="1800" err="1">
                <a:cs typeface="Calibri"/>
              </a:rPr>
              <a:t>sterowniczego</a:t>
            </a:r>
            <a:r>
              <a:rPr lang="en-US" sz="1800">
                <a:cs typeface="Calibri"/>
              </a:rPr>
              <a:t> do włączania</a:t>
            </a:r>
            <a:r>
              <a:rPr lang="en-US" sz="1800" dirty="0">
                <a:cs typeface="Calibri"/>
              </a:rPr>
              <a:t> </a:t>
            </a:r>
            <a:r>
              <a:rPr lang="en-US" sz="1800" err="1">
                <a:cs typeface="Calibri"/>
              </a:rPr>
              <a:t>alarmów</a:t>
            </a:r>
            <a:r>
              <a:rPr lang="en-US" sz="1800" dirty="0">
                <a:cs typeface="Calibri"/>
              </a:rPr>
              <a:t>, </a:t>
            </a:r>
            <a:r>
              <a:rPr lang="en-US" sz="1800" err="1">
                <a:cs typeface="Calibri"/>
              </a:rPr>
              <a:t>komunikatów</a:t>
            </a:r>
            <a:r>
              <a:rPr lang="en-US" sz="1800" dirty="0">
                <a:cs typeface="Calibri"/>
              </a:rPr>
              <a:t>, </a:t>
            </a:r>
            <a:r>
              <a:rPr lang="en-US" sz="1800" err="1">
                <a:cs typeface="Calibri"/>
              </a:rPr>
              <a:t>oraz</a:t>
            </a:r>
            <a:r>
              <a:rPr lang="en-US" sz="1800" dirty="0">
                <a:cs typeface="Calibri"/>
              </a:rPr>
              <a:t> </a:t>
            </a:r>
            <a:r>
              <a:rPr lang="en-US" sz="1800" err="1">
                <a:cs typeface="Calibri"/>
              </a:rPr>
              <a:t>testowania</a:t>
            </a:r>
            <a:r>
              <a:rPr lang="en-US" sz="1800" dirty="0">
                <a:cs typeface="Calibri"/>
              </a:rPr>
              <a:t>;</a:t>
            </a:r>
            <a:endParaRPr lang="en-US" sz="1800">
              <a:ea typeface="+mn-lt"/>
              <a:cs typeface="+mn-lt"/>
            </a:endParaRPr>
          </a:p>
          <a:p>
            <a:pPr>
              <a:buFont typeface="Arial"/>
            </a:pPr>
            <a:r>
              <a:rPr lang="en-US" sz="1800" err="1">
                <a:cs typeface="Calibri"/>
              </a:rPr>
              <a:t>Radiotelefon</a:t>
            </a:r>
            <a:r>
              <a:rPr lang="en-US" sz="1800" dirty="0">
                <a:cs typeface="Calibri"/>
              </a:rPr>
              <a:t> </a:t>
            </a:r>
            <a:r>
              <a:rPr lang="en-US" sz="1800" err="1">
                <a:cs typeface="Calibri"/>
              </a:rPr>
              <a:t>analogowo-cyfrowy</a:t>
            </a:r>
            <a:r>
              <a:rPr lang="en-US" sz="1800">
                <a:cs typeface="Calibri"/>
              </a:rPr>
              <a:t> VHF 25W</a:t>
            </a:r>
            <a:endParaRPr lang="en-US" sz="1800">
              <a:ea typeface="+mn-lt"/>
              <a:cs typeface="+mn-lt"/>
            </a:endParaRPr>
          </a:p>
          <a:p>
            <a:pPr>
              <a:buFont typeface="Arial"/>
            </a:pPr>
            <a:r>
              <a:rPr lang="en-US" sz="1800" err="1">
                <a:cs typeface="Calibri"/>
              </a:rPr>
              <a:t>Mikrofon</a:t>
            </a:r>
            <a:r>
              <a:rPr lang="en-US" sz="1800" dirty="0">
                <a:cs typeface="Calibri"/>
              </a:rPr>
              <a:t> </a:t>
            </a:r>
            <a:r>
              <a:rPr lang="en-US" sz="1800" err="1">
                <a:cs typeface="Calibri"/>
              </a:rPr>
              <a:t>pulpitu</a:t>
            </a:r>
            <a:r>
              <a:rPr lang="en-US" sz="1800">
                <a:cs typeface="Calibri"/>
              </a:rPr>
              <a:t> do ogłaszania </a:t>
            </a:r>
          </a:p>
          <a:p>
            <a:pPr marL="0" indent="0">
              <a:spcBef>
                <a:spcPts val="500"/>
              </a:spcBef>
              <a:buNone/>
            </a:pPr>
            <a:r>
              <a:rPr lang="en-US" sz="1800">
                <a:cs typeface="Calibri"/>
              </a:rPr>
              <a:t>    komunikatów.</a:t>
            </a:r>
            <a:endParaRPr lang="en-US" sz="1800">
              <a:ea typeface="+mn-lt"/>
              <a:cs typeface="+mn-lt"/>
            </a:endParaRPr>
          </a:p>
          <a:p>
            <a:pPr marL="0" indent="0">
              <a:buNone/>
            </a:pPr>
            <a:endParaRPr lang="en-US" sz="800">
              <a:cs typeface="Calibri"/>
            </a:endParaRPr>
          </a:p>
        </p:txBody>
      </p:sp>
      <p:pic>
        <p:nvPicPr>
          <p:cNvPr id="4" name="Picture 4">
            <a:extLst>
              <a:ext uri="{FF2B5EF4-FFF2-40B4-BE49-F238E27FC236}">
                <a16:creationId xmlns:a16="http://schemas.microsoft.com/office/drawing/2014/main" xmlns="" id="{E49E3E00-52FE-44C0-9576-5ED23C86CA62}"/>
              </a:ext>
            </a:extLst>
          </p:cNvPr>
          <p:cNvPicPr>
            <a:picLocks noChangeAspect="1"/>
          </p:cNvPicPr>
          <p:nvPr/>
        </p:nvPicPr>
        <p:blipFill>
          <a:blip r:embed="rId2"/>
          <a:stretch>
            <a:fillRect/>
          </a:stretch>
        </p:blipFill>
        <p:spPr>
          <a:xfrm>
            <a:off x="4652143" y="4431494"/>
            <a:ext cx="2229761" cy="1047987"/>
          </a:xfrm>
          <a:prstGeom prst="rect">
            <a:avLst/>
          </a:prstGeom>
        </p:spPr>
      </p:pic>
      <p:pic>
        <p:nvPicPr>
          <p:cNvPr id="5" name="Picture 5">
            <a:extLst>
              <a:ext uri="{FF2B5EF4-FFF2-40B4-BE49-F238E27FC236}">
                <a16:creationId xmlns:a16="http://schemas.microsoft.com/office/drawing/2014/main" xmlns="" id="{C265F222-506C-467D-BA56-FAF618E38080}"/>
              </a:ext>
            </a:extLst>
          </p:cNvPr>
          <p:cNvPicPr>
            <a:picLocks noChangeAspect="1"/>
          </p:cNvPicPr>
          <p:nvPr/>
        </p:nvPicPr>
        <p:blipFill>
          <a:blip r:embed="rId3"/>
          <a:stretch>
            <a:fillRect/>
          </a:stretch>
        </p:blipFill>
        <p:spPr>
          <a:xfrm>
            <a:off x="7863000" y="2499637"/>
            <a:ext cx="3030272" cy="1666649"/>
          </a:xfrm>
          <a:prstGeom prst="rect">
            <a:avLst/>
          </a:prstGeom>
        </p:spPr>
      </p:pic>
    </p:spTree>
    <p:extLst>
      <p:ext uri="{BB962C8B-B14F-4D97-AF65-F5344CB8AC3E}">
        <p14:creationId xmlns:p14="http://schemas.microsoft.com/office/powerpoint/2010/main" val="43141119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131992-F243-47F4-8CB3-333F01D3BB5C}"/>
              </a:ext>
            </a:extLst>
          </p:cNvPr>
          <p:cNvSpPr>
            <a:spLocks noGrp="1"/>
          </p:cNvSpPr>
          <p:nvPr>
            <p:ph type="title"/>
          </p:nvPr>
        </p:nvSpPr>
        <p:spPr>
          <a:xfrm>
            <a:off x="171450" y="-218280"/>
            <a:ext cx="12015786" cy="1349375"/>
          </a:xfrm>
        </p:spPr>
        <p:txBody>
          <a:bodyPr vert="horz" lIns="91440" tIns="45720" rIns="91440" bIns="45720" rtlCol="0" anchor="ctr">
            <a:noAutofit/>
          </a:bodyPr>
          <a:lstStyle/>
          <a:p>
            <a:pPr marL="228600" indent="-228600" algn="ctr">
              <a:spcBef>
                <a:spcPts val="1000"/>
              </a:spcBef>
            </a:pPr>
            <a:r>
              <a:rPr lang="pl-PL" sz="3600" b="1" dirty="0">
                <a:cs typeface="Calibri Light"/>
              </a:rPr>
              <a:t>Wykaz Punktów Alarmowych </a:t>
            </a:r>
            <a:endParaRPr lang="en-US" sz="3600" b="1" dirty="0">
              <a:cs typeface="Calibri Light"/>
            </a:endParaRPr>
          </a:p>
        </p:txBody>
      </p:sp>
      <p:sp>
        <p:nvSpPr>
          <p:cNvPr id="4" name="Content Placeholder 3">
            <a:extLst>
              <a:ext uri="{FF2B5EF4-FFF2-40B4-BE49-F238E27FC236}">
                <a16:creationId xmlns:a16="http://schemas.microsoft.com/office/drawing/2014/main" xmlns="" id="{134600A5-8C45-4802-B256-EEB84A3BCC04}"/>
              </a:ext>
            </a:extLst>
          </p:cNvPr>
          <p:cNvSpPr>
            <a:spLocks noGrp="1"/>
          </p:cNvSpPr>
          <p:nvPr>
            <p:ph sz="half" idx="2"/>
          </p:nvPr>
        </p:nvSpPr>
        <p:spPr>
          <a:xfrm>
            <a:off x="7374731" y="1718470"/>
            <a:ext cx="5836443" cy="5018086"/>
          </a:xfrm>
        </p:spPr>
        <p:txBody>
          <a:bodyPr vert="horz" lIns="91440" tIns="45720" rIns="91440" bIns="45720" rtlCol="0" anchor="t">
            <a:normAutofit fontScale="55000" lnSpcReduction="20000"/>
          </a:bodyPr>
          <a:lstStyle/>
          <a:p>
            <a:pPr marL="0" indent="0">
              <a:buNone/>
            </a:pPr>
            <a:r>
              <a:rPr lang="en-US" b="1" dirty="0" err="1"/>
              <a:t>Gmina</a:t>
            </a:r>
            <a:r>
              <a:rPr lang="en-US" b="1" dirty="0"/>
              <a:t> Piaseczno </a:t>
            </a:r>
            <a:endParaRPr lang="en-US" dirty="0">
              <a:cs typeface="Calibri" panose="020F0502020204030204"/>
            </a:endParaRPr>
          </a:p>
          <a:p>
            <a:r>
              <a:rPr lang="en-US" dirty="0"/>
              <a:t>PA-05 </a:t>
            </a:r>
            <a:r>
              <a:rPr lang="en-US" dirty="0" err="1"/>
              <a:t>Kameralna</a:t>
            </a:r>
            <a:r>
              <a:rPr lang="en-US" dirty="0"/>
              <a:t> 11, 05-509 </a:t>
            </a:r>
            <a:r>
              <a:rPr lang="en-US" dirty="0" err="1"/>
              <a:t>Józefosław</a:t>
            </a:r>
            <a:r>
              <a:rPr lang="en-US" dirty="0"/>
              <a:t> </a:t>
            </a:r>
          </a:p>
          <a:p>
            <a:r>
              <a:rPr lang="en-US" dirty="0"/>
              <a:t>PA-06  </a:t>
            </a:r>
            <a:r>
              <a:rPr lang="en-US" dirty="0" err="1"/>
              <a:t>Urbanistów</a:t>
            </a:r>
            <a:r>
              <a:rPr lang="en-US" dirty="0"/>
              <a:t> 2, 05-500 </a:t>
            </a:r>
            <a:r>
              <a:rPr lang="en-US" dirty="0" err="1"/>
              <a:t>Julianów</a:t>
            </a:r>
            <a:r>
              <a:rPr lang="en-US" dirty="0"/>
              <a:t> </a:t>
            </a:r>
          </a:p>
          <a:p>
            <a:r>
              <a:rPr lang="en-US" dirty="0"/>
              <a:t>PA-07  Gen. </a:t>
            </a:r>
            <a:r>
              <a:rPr lang="en-US" dirty="0" err="1"/>
              <a:t>Wład</a:t>
            </a:r>
            <a:r>
              <a:rPr lang="en-US" dirty="0"/>
              <a:t>. Sikorskiego 20, 05-500 Piaseczno </a:t>
            </a:r>
          </a:p>
          <a:p>
            <a:r>
              <a:rPr lang="en-US" dirty="0"/>
              <a:t>PA-08  Adama Mickiewicza 39, 05-500 Piaseczno </a:t>
            </a:r>
            <a:endParaRPr lang="en-US" dirty="0">
              <a:cs typeface="Calibri"/>
            </a:endParaRPr>
          </a:p>
          <a:p>
            <a:r>
              <a:rPr lang="en-US" dirty="0"/>
              <a:t>PA-09 </a:t>
            </a:r>
            <a:r>
              <a:rPr lang="en-US" dirty="0" err="1"/>
              <a:t>Piłsudskiego</a:t>
            </a:r>
            <a:r>
              <a:rPr lang="en-US" dirty="0"/>
              <a:t> 9, 05-500 Piaseczno </a:t>
            </a:r>
          </a:p>
          <a:p>
            <a:r>
              <a:rPr lang="en-US" dirty="0"/>
              <a:t>PA-10 Aleja Kasztanów 12, 05-500 Piaseczno </a:t>
            </a:r>
            <a:endParaRPr lang="en-US" dirty="0">
              <a:cs typeface="Calibri"/>
            </a:endParaRPr>
          </a:p>
          <a:p>
            <a:r>
              <a:rPr lang="en-US" dirty="0"/>
              <a:t>PA-11 </a:t>
            </a:r>
            <a:r>
              <a:rPr lang="en-US" dirty="0" err="1"/>
              <a:t>Główna</a:t>
            </a:r>
            <a:r>
              <a:rPr lang="en-US" dirty="0"/>
              <a:t> 50, 05-500 Piaseczno </a:t>
            </a:r>
          </a:p>
          <a:p>
            <a:r>
              <a:rPr lang="en-US" dirty="0"/>
              <a:t>PA-12 Gołkowska 41, 05-502 Gołków </a:t>
            </a:r>
            <a:endParaRPr lang="en-US" dirty="0">
              <a:cs typeface="Calibri"/>
            </a:endParaRPr>
          </a:p>
          <a:p>
            <a:r>
              <a:rPr lang="en-US" dirty="0"/>
              <a:t>PA-13 </a:t>
            </a:r>
            <a:r>
              <a:rPr lang="en-US" dirty="0" err="1"/>
              <a:t>Szkolna</a:t>
            </a:r>
            <a:r>
              <a:rPr lang="en-US" dirty="0"/>
              <a:t> 10, 05-502 </a:t>
            </a:r>
            <a:r>
              <a:rPr lang="en-US" dirty="0" err="1"/>
              <a:t>Jazgarzew</a:t>
            </a:r>
            <a:r>
              <a:rPr lang="en-US" dirty="0"/>
              <a:t> </a:t>
            </a:r>
          </a:p>
          <a:p>
            <a:r>
              <a:rPr lang="en-US" dirty="0"/>
              <a:t>PA-14 Sarenki 20, 05-540 Zalesie Górne </a:t>
            </a:r>
          </a:p>
          <a:p>
            <a:r>
              <a:rPr lang="en-US" dirty="0"/>
              <a:t>PA-15 Millenium 76, 05-503 Głosków </a:t>
            </a:r>
          </a:p>
          <a:p>
            <a:r>
              <a:rPr lang="en-US" dirty="0"/>
              <a:t>PA-16 Dobra 63, 05-504 Runów </a:t>
            </a:r>
          </a:p>
          <a:p>
            <a:r>
              <a:rPr lang="en-US" dirty="0"/>
              <a:t>PA-17 Romualda </a:t>
            </a:r>
            <a:r>
              <a:rPr lang="en-US" dirty="0" err="1"/>
              <a:t>Traugutta</a:t>
            </a:r>
            <a:r>
              <a:rPr lang="en-US" dirty="0"/>
              <a:t> 10, 05-504 </a:t>
            </a:r>
            <a:r>
              <a:rPr lang="en-US" dirty="0" err="1"/>
              <a:t>Złotokłos</a:t>
            </a:r>
            <a:r>
              <a:rPr lang="en-US" dirty="0"/>
              <a:t> </a:t>
            </a:r>
          </a:p>
          <a:p>
            <a:r>
              <a:rPr lang="en-US" dirty="0"/>
              <a:t>PA-18 Jemioły 11, 05-503 Wola Gołkowska </a:t>
            </a:r>
          </a:p>
          <a:p>
            <a:r>
              <a:rPr lang="en-US" dirty="0"/>
              <a:t>PA-19 </a:t>
            </a:r>
            <a:r>
              <a:rPr lang="en-US" dirty="0" err="1"/>
              <a:t>Malinowa</a:t>
            </a:r>
            <a:r>
              <a:rPr lang="en-US" dirty="0"/>
              <a:t> 10, 05-502 </a:t>
            </a:r>
            <a:r>
              <a:rPr lang="en-US" dirty="0" err="1"/>
              <a:t>Mieszkowo</a:t>
            </a:r>
            <a:r>
              <a:rPr lang="en-US" dirty="0"/>
              <a:t> </a:t>
            </a:r>
          </a:p>
        </p:txBody>
      </p:sp>
      <p:sp>
        <p:nvSpPr>
          <p:cNvPr id="5" name="TextBox 4">
            <a:extLst>
              <a:ext uri="{FF2B5EF4-FFF2-40B4-BE49-F238E27FC236}">
                <a16:creationId xmlns:a16="http://schemas.microsoft.com/office/drawing/2014/main" xmlns="" id="{8664228C-A0B9-4712-B91F-DC7DB67E7DAA}"/>
              </a:ext>
            </a:extLst>
          </p:cNvPr>
          <p:cNvSpPr txBox="1"/>
          <p:nvPr/>
        </p:nvSpPr>
        <p:spPr>
          <a:xfrm>
            <a:off x="402431" y="890587"/>
            <a:ext cx="7029448" cy="33516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1000"/>
              </a:spcBef>
            </a:pPr>
            <a:r>
              <a:rPr lang="en-US" b="1" u="sng" dirty="0">
                <a:ea typeface="+mn-lt"/>
                <a:cs typeface="+mn-lt"/>
              </a:rPr>
              <a:t> </a:t>
            </a:r>
            <a:r>
              <a:rPr lang="en-US" b="1" u="sng" dirty="0" err="1">
                <a:ea typeface="+mn-lt"/>
                <a:cs typeface="+mn-lt"/>
              </a:rPr>
              <a:t>Powiatowa</a:t>
            </a:r>
            <a:r>
              <a:rPr lang="en-US" b="1" u="sng" dirty="0">
                <a:ea typeface="+mn-lt"/>
                <a:cs typeface="+mn-lt"/>
              </a:rPr>
              <a:t> </a:t>
            </a:r>
            <a:r>
              <a:rPr lang="en-US" b="1" u="sng" dirty="0" err="1">
                <a:ea typeface="+mn-lt"/>
                <a:cs typeface="+mn-lt"/>
              </a:rPr>
              <a:t>centrala</a:t>
            </a:r>
            <a:r>
              <a:rPr lang="en-US" b="1" u="sng" dirty="0">
                <a:ea typeface="+mn-lt"/>
                <a:cs typeface="+mn-lt"/>
              </a:rPr>
              <a:t> </a:t>
            </a:r>
            <a:r>
              <a:rPr lang="en-US" b="1" u="sng" dirty="0" err="1">
                <a:ea typeface="+mn-lt"/>
                <a:cs typeface="+mn-lt"/>
              </a:rPr>
              <a:t>alarmowa</a:t>
            </a:r>
            <a:r>
              <a:rPr lang="en-US" b="1" dirty="0">
                <a:ea typeface="+mn-lt"/>
                <a:cs typeface="+mn-lt"/>
              </a:rPr>
              <a:t> </a:t>
            </a:r>
            <a:endParaRPr lang="en-US" b="1"/>
          </a:p>
          <a:p>
            <a:pPr marL="228600" indent="-228600">
              <a:lnSpc>
                <a:spcPct val="90000"/>
              </a:lnSpc>
              <a:spcBef>
                <a:spcPts val="1000"/>
              </a:spcBef>
            </a:pPr>
            <a:r>
              <a:rPr lang="en-US" b="1" dirty="0">
                <a:ea typeface="+mn-lt"/>
                <a:cs typeface="+mn-lt"/>
              </a:rPr>
              <a:t>CP-46 Stanisława </a:t>
            </a:r>
            <a:r>
              <a:rPr lang="en-US" b="1" dirty="0" err="1">
                <a:ea typeface="+mn-lt"/>
                <a:cs typeface="+mn-lt"/>
              </a:rPr>
              <a:t>Staszica</a:t>
            </a:r>
            <a:r>
              <a:rPr lang="en-US" b="1" dirty="0">
                <a:ea typeface="+mn-lt"/>
                <a:cs typeface="+mn-lt"/>
              </a:rPr>
              <a:t> 19, 05-500 Piaseczno </a:t>
            </a:r>
          </a:p>
          <a:p>
            <a:pPr marL="228600" indent="-228600" algn="ctr">
              <a:lnSpc>
                <a:spcPct val="90000"/>
              </a:lnSpc>
              <a:spcBef>
                <a:spcPts val="1000"/>
              </a:spcBef>
            </a:pPr>
            <a:endParaRPr lang="en-US" b="1" dirty="0">
              <a:ea typeface="+mn-lt"/>
              <a:cs typeface="+mn-lt"/>
            </a:endParaRPr>
          </a:p>
          <a:p>
            <a:pPr marL="228600" indent="-228600">
              <a:lnSpc>
                <a:spcPct val="90000"/>
              </a:lnSpc>
              <a:spcBef>
                <a:spcPts val="1000"/>
              </a:spcBef>
            </a:pPr>
            <a:r>
              <a:rPr lang="en-US" sz="1400" b="1" u="sng" dirty="0">
                <a:cs typeface="Calibri"/>
              </a:rPr>
              <a:t> </a:t>
            </a:r>
            <a:r>
              <a:rPr lang="en-US" sz="1400" b="1" u="sng" dirty="0" err="1">
                <a:cs typeface="Calibri"/>
              </a:rPr>
              <a:t>Punkty</a:t>
            </a:r>
            <a:r>
              <a:rPr lang="en-US" sz="1400" b="1" u="sng" dirty="0">
                <a:cs typeface="Calibri"/>
              </a:rPr>
              <a:t> </a:t>
            </a:r>
            <a:r>
              <a:rPr lang="en-US" sz="1400" b="1" u="sng" dirty="0" err="1">
                <a:cs typeface="Calibri"/>
              </a:rPr>
              <a:t>alarmowania</a:t>
            </a:r>
            <a:r>
              <a:rPr lang="en-US" sz="1400" b="1" u="sng" dirty="0">
                <a:cs typeface="Calibri"/>
              </a:rPr>
              <a:t> w </a:t>
            </a:r>
            <a:r>
              <a:rPr lang="en-US" sz="1400" b="1" u="sng" dirty="0" err="1">
                <a:cs typeface="Calibri"/>
              </a:rPr>
              <a:t>starostwie</a:t>
            </a:r>
            <a:r>
              <a:rPr lang="en-US" sz="1400" b="1" u="sng" dirty="0">
                <a:cs typeface="Calibri"/>
              </a:rPr>
              <a:t> </a:t>
            </a:r>
            <a:r>
              <a:rPr lang="en-US" sz="1400" b="1" u="sng" dirty="0" err="1">
                <a:cs typeface="Calibri"/>
              </a:rPr>
              <a:t>i</a:t>
            </a:r>
            <a:r>
              <a:rPr lang="en-US" sz="1400" b="1" u="sng" dirty="0">
                <a:cs typeface="Calibri"/>
              </a:rPr>
              <a:t> </a:t>
            </a:r>
            <a:r>
              <a:rPr lang="en-US" sz="1400" b="1" u="sng" dirty="0" err="1">
                <a:cs typeface="Calibri"/>
              </a:rPr>
              <a:t>gminach</a:t>
            </a:r>
            <a:r>
              <a:rPr lang="en-US" sz="1400" b="1" u="sng" dirty="0">
                <a:cs typeface="Calibri"/>
              </a:rPr>
              <a:t>:</a:t>
            </a:r>
            <a:r>
              <a:rPr lang="en-US" sz="1400" b="1" dirty="0">
                <a:cs typeface="Calibri"/>
              </a:rPr>
              <a:t> </a:t>
            </a:r>
            <a:endParaRPr lang="en-US" sz="1400" b="1" dirty="0">
              <a:ea typeface="+mn-lt"/>
              <a:cs typeface="+mn-lt"/>
            </a:endParaRPr>
          </a:p>
          <a:p>
            <a:pPr marL="228600" indent="-228600">
              <a:lnSpc>
                <a:spcPct val="90000"/>
              </a:lnSpc>
              <a:spcBef>
                <a:spcPts val="1000"/>
              </a:spcBef>
            </a:pPr>
            <a:r>
              <a:rPr lang="en-US" sz="1400" b="1" dirty="0">
                <a:cs typeface="Calibri"/>
              </a:rPr>
              <a:t>PA-01P  Stanisława </a:t>
            </a:r>
            <a:r>
              <a:rPr lang="en-US" sz="1400" b="1" dirty="0" err="1">
                <a:cs typeface="Calibri"/>
              </a:rPr>
              <a:t>Staszica</a:t>
            </a:r>
            <a:r>
              <a:rPr lang="en-US" sz="1400" b="1" dirty="0">
                <a:cs typeface="Calibri"/>
              </a:rPr>
              <a:t> 19, 05-500 Piaseczno </a:t>
            </a:r>
            <a:endParaRPr lang="en-US" sz="1400" b="1" dirty="0">
              <a:ea typeface="+mn-lt"/>
              <a:cs typeface="+mn-lt"/>
            </a:endParaRPr>
          </a:p>
          <a:p>
            <a:pPr marL="228600" indent="-228600">
              <a:lnSpc>
                <a:spcPct val="90000"/>
              </a:lnSpc>
              <a:spcBef>
                <a:spcPts val="1000"/>
              </a:spcBef>
            </a:pPr>
            <a:r>
              <a:rPr lang="en-US" sz="1400" b="1" dirty="0">
                <a:cs typeface="Calibri"/>
              </a:rPr>
              <a:t>PA-02P </a:t>
            </a:r>
            <a:r>
              <a:rPr lang="en-US" sz="1400" b="1" dirty="0" err="1">
                <a:cs typeface="Calibri"/>
              </a:rPr>
              <a:t>Chyliczkowska</a:t>
            </a:r>
            <a:r>
              <a:rPr lang="en-US" sz="1400" b="1" dirty="0">
                <a:cs typeface="Calibri"/>
              </a:rPr>
              <a:t> 14, 05-500 Piaseczno </a:t>
            </a:r>
            <a:endParaRPr lang="en-US" sz="1400" b="1" dirty="0">
              <a:ea typeface="+mn-lt"/>
              <a:cs typeface="+mn-lt"/>
            </a:endParaRPr>
          </a:p>
          <a:p>
            <a:pPr marL="228600" indent="-228600">
              <a:lnSpc>
                <a:spcPct val="90000"/>
              </a:lnSpc>
              <a:spcBef>
                <a:spcPts val="1000"/>
              </a:spcBef>
            </a:pPr>
            <a:r>
              <a:rPr lang="en-US" sz="1400" b="1" dirty="0">
                <a:cs typeface="Calibri"/>
              </a:rPr>
              <a:t>PA-03P </a:t>
            </a:r>
            <a:r>
              <a:rPr lang="en-US" sz="1400" b="1" dirty="0" err="1">
                <a:cs typeface="Calibri"/>
              </a:rPr>
              <a:t>Mirkowska</a:t>
            </a:r>
            <a:r>
              <a:rPr lang="en-US" sz="1400" b="1" dirty="0">
                <a:cs typeface="Calibri"/>
              </a:rPr>
              <a:t> 39, 05-510 </a:t>
            </a:r>
            <a:r>
              <a:rPr lang="en-US" sz="1400" b="1" dirty="0" err="1">
                <a:cs typeface="Calibri"/>
              </a:rPr>
              <a:t>Konstancin-Jeziorna</a:t>
            </a:r>
            <a:r>
              <a:rPr lang="en-US" sz="1400" b="1" dirty="0">
                <a:cs typeface="Calibri"/>
              </a:rPr>
              <a:t> </a:t>
            </a:r>
            <a:endParaRPr lang="en-US" sz="1400" b="1" dirty="0">
              <a:ea typeface="+mn-lt"/>
              <a:cs typeface="+mn-lt"/>
            </a:endParaRPr>
          </a:p>
          <a:p>
            <a:pPr marL="228600" indent="-228600">
              <a:lnSpc>
                <a:spcPct val="90000"/>
              </a:lnSpc>
              <a:spcBef>
                <a:spcPts val="1000"/>
              </a:spcBef>
            </a:pPr>
            <a:r>
              <a:rPr lang="en-US" sz="1400" b="1" dirty="0">
                <a:cs typeface="Calibri"/>
              </a:rPr>
              <a:t>PA-04P </a:t>
            </a:r>
            <a:r>
              <a:rPr lang="en-US" sz="1400" b="1" dirty="0" err="1">
                <a:cs typeface="Calibri"/>
              </a:rPr>
              <a:t>Budowlanych</a:t>
            </a:r>
            <a:r>
              <a:rPr lang="en-US" sz="1400" b="1" dirty="0">
                <a:cs typeface="Calibri"/>
              </a:rPr>
              <a:t> 14, 05-530 Góra </a:t>
            </a:r>
            <a:r>
              <a:rPr lang="en-US" sz="1400" b="1" dirty="0" err="1">
                <a:cs typeface="Calibri"/>
              </a:rPr>
              <a:t>Kalwaria</a:t>
            </a:r>
            <a:r>
              <a:rPr lang="en-US" sz="1400" b="1" dirty="0">
                <a:cs typeface="Calibri"/>
              </a:rPr>
              <a:t> </a:t>
            </a:r>
            <a:endParaRPr lang="en-US" sz="1400" b="1" dirty="0">
              <a:ea typeface="+mn-lt"/>
              <a:cs typeface="+mn-lt"/>
            </a:endParaRPr>
          </a:p>
          <a:p>
            <a:pPr marL="228600" indent="-228600">
              <a:lnSpc>
                <a:spcPct val="90000"/>
              </a:lnSpc>
              <a:spcBef>
                <a:spcPts val="1000"/>
              </a:spcBef>
            </a:pPr>
            <a:endParaRPr lang="en-US" sz="1400" b="1" dirty="0">
              <a:ea typeface="+mn-lt"/>
              <a:cs typeface="+mn-lt"/>
            </a:endParaRPr>
          </a:p>
          <a:p>
            <a:pPr marL="228600" indent="-228600" algn="just">
              <a:lnSpc>
                <a:spcPct val="90000"/>
              </a:lnSpc>
              <a:spcBef>
                <a:spcPts val="1000"/>
              </a:spcBef>
            </a:pPr>
            <a:endParaRPr lang="en-US" sz="1400" b="1" dirty="0">
              <a:cs typeface="Calibri" panose="020F0502020204030204"/>
            </a:endParaRPr>
          </a:p>
        </p:txBody>
      </p:sp>
      <p:pic>
        <p:nvPicPr>
          <p:cNvPr id="9" name="Picture 9">
            <a:extLst>
              <a:ext uri="{FF2B5EF4-FFF2-40B4-BE49-F238E27FC236}">
                <a16:creationId xmlns:a16="http://schemas.microsoft.com/office/drawing/2014/main" xmlns="" id="{195F80D1-A753-46F6-8C41-263CEA99993B}"/>
              </a:ext>
            </a:extLst>
          </p:cNvPr>
          <p:cNvPicPr>
            <a:picLocks noChangeAspect="1"/>
          </p:cNvPicPr>
          <p:nvPr/>
        </p:nvPicPr>
        <p:blipFill>
          <a:blip r:embed="rId2"/>
          <a:stretch>
            <a:fillRect/>
          </a:stretch>
        </p:blipFill>
        <p:spPr>
          <a:xfrm>
            <a:off x="545306" y="4119563"/>
            <a:ext cx="1195387" cy="1309686"/>
          </a:xfrm>
          <a:prstGeom prst="rect">
            <a:avLst/>
          </a:prstGeom>
        </p:spPr>
      </p:pic>
      <p:pic>
        <p:nvPicPr>
          <p:cNvPr id="11" name="Picture 7">
            <a:extLst>
              <a:ext uri="{FF2B5EF4-FFF2-40B4-BE49-F238E27FC236}">
                <a16:creationId xmlns:a16="http://schemas.microsoft.com/office/drawing/2014/main" xmlns="" id="{2B915A0A-ECAF-4A03-AC4C-F6D29863DA3C}"/>
              </a:ext>
            </a:extLst>
          </p:cNvPr>
          <p:cNvPicPr>
            <a:picLocks noChangeAspect="1"/>
          </p:cNvPicPr>
          <p:nvPr/>
        </p:nvPicPr>
        <p:blipFill>
          <a:blip r:embed="rId3"/>
          <a:stretch>
            <a:fillRect/>
          </a:stretch>
        </p:blipFill>
        <p:spPr>
          <a:xfrm>
            <a:off x="6091237" y="1335881"/>
            <a:ext cx="1164430" cy="1304924"/>
          </a:xfrm>
          <a:prstGeom prst="rect">
            <a:avLst/>
          </a:prstGeom>
        </p:spPr>
      </p:pic>
      <p:sp>
        <p:nvSpPr>
          <p:cNvPr id="12" name="TextBox 11">
            <a:extLst>
              <a:ext uri="{FF2B5EF4-FFF2-40B4-BE49-F238E27FC236}">
                <a16:creationId xmlns:a16="http://schemas.microsoft.com/office/drawing/2014/main" xmlns="" id="{C2A5A42E-D32D-4959-A68D-EE955F2F4198}"/>
              </a:ext>
            </a:extLst>
          </p:cNvPr>
          <p:cNvSpPr txBox="1"/>
          <p:nvPr/>
        </p:nvSpPr>
        <p:spPr>
          <a:xfrm>
            <a:off x="1878806" y="4129086"/>
            <a:ext cx="5707855" cy="22744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lnSpc>
                <a:spcPct val="90000"/>
              </a:lnSpc>
              <a:spcBef>
                <a:spcPts val="1000"/>
              </a:spcBef>
            </a:pPr>
            <a:r>
              <a:rPr lang="en-US" b="1" dirty="0" err="1"/>
              <a:t>Gmina</a:t>
            </a:r>
            <a:r>
              <a:rPr lang="en-US" b="1" dirty="0"/>
              <a:t> </a:t>
            </a:r>
            <a:r>
              <a:rPr lang="en-US" b="1" dirty="0" err="1"/>
              <a:t>Prażmów</a:t>
            </a:r>
            <a:r>
              <a:rPr lang="en-US" b="1" dirty="0"/>
              <a:t> </a:t>
            </a:r>
            <a:endParaRPr lang="en-US" dirty="0">
              <a:ea typeface="+mn-lt"/>
              <a:cs typeface="+mn-lt"/>
            </a:endParaRPr>
          </a:p>
          <a:p>
            <a:pPr marL="285750" indent="-285750" algn="just">
              <a:lnSpc>
                <a:spcPct val="90000"/>
              </a:lnSpc>
              <a:spcBef>
                <a:spcPts val="1000"/>
              </a:spcBef>
              <a:buFont typeface="Arial,Sans-Serif"/>
              <a:buChar char="•"/>
            </a:pPr>
            <a:r>
              <a:rPr lang="en-US" sz="1400" dirty="0"/>
              <a:t>PA-66 </a:t>
            </a:r>
            <a:r>
              <a:rPr lang="en-US" sz="1400" dirty="0" err="1"/>
              <a:t>Piotra</a:t>
            </a:r>
            <a:r>
              <a:rPr lang="en-US" sz="1400" dirty="0"/>
              <a:t> </a:t>
            </a:r>
            <a:r>
              <a:rPr lang="en-US" sz="1400" dirty="0" err="1"/>
              <a:t>Czołchańskiego</a:t>
            </a:r>
            <a:r>
              <a:rPr lang="en-US" sz="1400" dirty="0"/>
              <a:t> 1, 05-505 </a:t>
            </a:r>
            <a:r>
              <a:rPr lang="en-US" sz="1400" dirty="0" err="1"/>
              <a:t>Prażmów</a:t>
            </a:r>
            <a:r>
              <a:rPr lang="en-US" sz="1400" dirty="0"/>
              <a:t> </a:t>
            </a:r>
            <a:endParaRPr lang="en-US" sz="1400">
              <a:ea typeface="+mn-lt"/>
              <a:cs typeface="+mn-lt"/>
            </a:endParaRPr>
          </a:p>
          <a:p>
            <a:pPr marL="285750" indent="-285750" algn="just">
              <a:lnSpc>
                <a:spcPct val="90000"/>
              </a:lnSpc>
              <a:spcBef>
                <a:spcPts val="1000"/>
              </a:spcBef>
              <a:buFont typeface="Arial,Sans-Serif"/>
              <a:buChar char="•"/>
            </a:pPr>
            <a:r>
              <a:rPr lang="en-US" sz="1400" dirty="0"/>
              <a:t>PA-67 </a:t>
            </a:r>
            <a:r>
              <a:rPr lang="en-US" sz="1400" dirty="0" err="1"/>
              <a:t>Kościelna</a:t>
            </a:r>
            <a:r>
              <a:rPr lang="en-US" sz="1400" dirty="0"/>
              <a:t> 3, 05-540 </a:t>
            </a:r>
            <a:r>
              <a:rPr lang="en-US" sz="1400" dirty="0" err="1"/>
              <a:t>Jeziórko</a:t>
            </a:r>
            <a:r>
              <a:rPr lang="en-US" sz="1400" dirty="0"/>
              <a:t> </a:t>
            </a:r>
            <a:endParaRPr lang="en-US" sz="1400">
              <a:ea typeface="+mn-lt"/>
              <a:cs typeface="+mn-lt"/>
            </a:endParaRPr>
          </a:p>
          <a:p>
            <a:pPr marL="285750" indent="-285750" algn="just">
              <a:lnSpc>
                <a:spcPct val="90000"/>
              </a:lnSpc>
              <a:spcBef>
                <a:spcPts val="1000"/>
              </a:spcBef>
              <a:buFont typeface="Arial,Sans-Serif"/>
              <a:buChar char="•"/>
            </a:pPr>
            <a:r>
              <a:rPr lang="en-US" sz="1400" dirty="0"/>
              <a:t>PA-68 </a:t>
            </a:r>
            <a:r>
              <a:rPr lang="en-US" sz="1400" dirty="0" err="1"/>
              <a:t>Główna</a:t>
            </a:r>
            <a:r>
              <a:rPr lang="en-US" sz="1400" dirty="0"/>
              <a:t> 49, 05-505 Nowy </a:t>
            </a:r>
            <a:r>
              <a:rPr lang="en-US" sz="1400" dirty="0" err="1"/>
              <a:t>Prażmów</a:t>
            </a:r>
            <a:r>
              <a:rPr lang="en-US" sz="1400" dirty="0"/>
              <a:t> </a:t>
            </a:r>
            <a:endParaRPr lang="en-US" sz="1400">
              <a:ea typeface="+mn-lt"/>
              <a:cs typeface="+mn-lt"/>
            </a:endParaRPr>
          </a:p>
          <a:p>
            <a:pPr marL="285750" indent="-285750" algn="just">
              <a:lnSpc>
                <a:spcPct val="90000"/>
              </a:lnSpc>
              <a:spcBef>
                <a:spcPts val="1000"/>
              </a:spcBef>
              <a:buFont typeface="Arial,Sans-Serif"/>
              <a:buChar char="•"/>
            </a:pPr>
            <a:r>
              <a:rPr lang="en-US" sz="1400" dirty="0"/>
              <a:t> PA-69 </a:t>
            </a:r>
            <a:r>
              <a:rPr lang="en-US" sz="1400" dirty="0" err="1"/>
              <a:t>Szkolna</a:t>
            </a:r>
            <a:r>
              <a:rPr lang="en-US" sz="1400" dirty="0"/>
              <a:t> 2a, 05-540 </a:t>
            </a:r>
            <a:r>
              <a:rPr lang="en-US" sz="1400" dirty="0" err="1"/>
              <a:t>Uwieliny</a:t>
            </a:r>
            <a:r>
              <a:rPr lang="en-US" sz="1400" dirty="0"/>
              <a:t> </a:t>
            </a:r>
            <a:endParaRPr lang="en-US" sz="1400">
              <a:ea typeface="+mn-lt"/>
              <a:cs typeface="+mn-lt"/>
            </a:endParaRPr>
          </a:p>
          <a:p>
            <a:pPr marL="285750" indent="-285750" algn="just">
              <a:lnSpc>
                <a:spcPct val="90000"/>
              </a:lnSpc>
              <a:spcBef>
                <a:spcPts val="1000"/>
              </a:spcBef>
              <a:buFont typeface="Arial,Sans-Serif"/>
              <a:buChar char="•"/>
            </a:pPr>
            <a:r>
              <a:rPr lang="en-US" sz="1400" dirty="0"/>
              <a:t>PA-70 </a:t>
            </a:r>
            <a:r>
              <a:rPr lang="en-US" sz="1400" dirty="0" err="1"/>
              <a:t>Dębowa</a:t>
            </a:r>
            <a:r>
              <a:rPr lang="en-US" sz="1400" dirty="0"/>
              <a:t> 18, 05-505 </a:t>
            </a:r>
            <a:r>
              <a:rPr lang="en-US" sz="1400" dirty="0" err="1"/>
              <a:t>Gabryelin</a:t>
            </a:r>
            <a:r>
              <a:rPr lang="en-US" sz="1400" dirty="0"/>
              <a:t> </a:t>
            </a:r>
            <a:endParaRPr lang="en-US" sz="1400">
              <a:ea typeface="+mn-lt"/>
              <a:cs typeface="+mn-lt"/>
            </a:endParaRPr>
          </a:p>
          <a:p>
            <a:pPr marL="285750" indent="-285750" algn="just">
              <a:lnSpc>
                <a:spcPct val="90000"/>
              </a:lnSpc>
              <a:spcBef>
                <a:spcPts val="1000"/>
              </a:spcBef>
              <a:buFont typeface="Arial,Sans-Serif"/>
              <a:buChar char="•"/>
            </a:pPr>
            <a:r>
              <a:rPr lang="en-US" sz="1400" dirty="0"/>
              <a:t>PA-71 </a:t>
            </a:r>
            <a:r>
              <a:rPr lang="en-US" sz="1400" err="1"/>
              <a:t>Główna</a:t>
            </a:r>
            <a:r>
              <a:rPr lang="en-US" sz="1400" dirty="0"/>
              <a:t> 57, 05-505 Wola </a:t>
            </a:r>
            <a:r>
              <a:rPr lang="en-US" sz="1400" err="1"/>
              <a:t>Prażmowska</a:t>
            </a:r>
            <a:r>
              <a:rPr lang="en-US" sz="1400" dirty="0"/>
              <a:t> </a:t>
            </a:r>
          </a:p>
        </p:txBody>
      </p:sp>
    </p:spTree>
    <p:extLst>
      <p:ext uri="{BB962C8B-B14F-4D97-AF65-F5344CB8AC3E}">
        <p14:creationId xmlns:p14="http://schemas.microsoft.com/office/powerpoint/2010/main" val="176143847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C6589F6-979F-4F2C-81A2-3B1784DA9D92}"/>
              </a:ext>
            </a:extLst>
          </p:cNvPr>
          <p:cNvSpPr>
            <a:spLocks noGrp="1"/>
          </p:cNvSpPr>
          <p:nvPr>
            <p:ph sz="half" idx="1"/>
          </p:nvPr>
        </p:nvSpPr>
        <p:spPr>
          <a:xfrm>
            <a:off x="1683544" y="1789907"/>
            <a:ext cx="6884192" cy="6577805"/>
          </a:xfrm>
        </p:spPr>
        <p:txBody>
          <a:bodyPr vert="horz" lIns="91440" tIns="45720" rIns="91440" bIns="45720" rtlCol="0" anchor="t">
            <a:noAutofit/>
          </a:bodyPr>
          <a:lstStyle/>
          <a:p>
            <a:pPr>
              <a:buNone/>
            </a:pPr>
            <a:r>
              <a:rPr lang="en-US" sz="1400" b="1" dirty="0" err="1">
                <a:ea typeface="+mn-lt"/>
                <a:cs typeface="+mn-lt"/>
              </a:rPr>
              <a:t>Gmina</a:t>
            </a:r>
            <a:r>
              <a:rPr lang="en-US" sz="1400" b="1" dirty="0">
                <a:ea typeface="+mn-lt"/>
                <a:cs typeface="+mn-lt"/>
              </a:rPr>
              <a:t> Góra </a:t>
            </a:r>
            <a:r>
              <a:rPr lang="en-US" sz="1400" b="1" dirty="0" err="1">
                <a:ea typeface="+mn-lt"/>
                <a:cs typeface="+mn-lt"/>
              </a:rPr>
              <a:t>Kalwaria</a:t>
            </a:r>
            <a:r>
              <a:rPr lang="en-US" sz="1400" dirty="0">
                <a:ea typeface="+mn-lt"/>
                <a:cs typeface="+mn-lt"/>
              </a:rPr>
              <a:t> </a:t>
            </a:r>
          </a:p>
          <a:p>
            <a:pPr>
              <a:buNone/>
            </a:pPr>
            <a:r>
              <a:rPr lang="en-US" sz="1400" dirty="0">
                <a:ea typeface="+mn-lt"/>
                <a:cs typeface="+mn-lt"/>
              </a:rPr>
              <a:t>PA-20 3 Maja 10, 05-530 Góra Kalwaria </a:t>
            </a:r>
            <a:endParaRPr lang="en-US" sz="1400">
              <a:cs typeface="Calibri"/>
            </a:endParaRPr>
          </a:p>
          <a:p>
            <a:pPr>
              <a:buNone/>
            </a:pPr>
            <a:r>
              <a:rPr lang="en-US" sz="1400" dirty="0">
                <a:ea typeface="+mn-lt"/>
                <a:cs typeface="+mn-lt"/>
              </a:rPr>
              <a:t>PA-21 </a:t>
            </a:r>
            <a:r>
              <a:rPr lang="en-US" sz="1400" dirty="0" err="1">
                <a:ea typeface="+mn-lt"/>
                <a:cs typeface="+mn-lt"/>
              </a:rPr>
              <a:t>Coniew</a:t>
            </a:r>
            <a:r>
              <a:rPr lang="en-US" sz="1400" dirty="0">
                <a:ea typeface="+mn-lt"/>
                <a:cs typeface="+mn-lt"/>
              </a:rPr>
              <a:t> 28, </a:t>
            </a:r>
            <a:endParaRPr lang="en-US" sz="1400">
              <a:cs typeface="Calibri"/>
            </a:endParaRPr>
          </a:p>
          <a:p>
            <a:pPr>
              <a:buNone/>
            </a:pPr>
            <a:r>
              <a:rPr lang="en-US" sz="1400" dirty="0">
                <a:ea typeface="+mn-lt"/>
                <a:cs typeface="+mn-lt"/>
              </a:rPr>
              <a:t>PA-22 </a:t>
            </a:r>
            <a:r>
              <a:rPr lang="en-US" sz="1400" dirty="0" err="1">
                <a:ea typeface="+mn-lt"/>
                <a:cs typeface="+mn-lt"/>
              </a:rPr>
              <a:t>Brzumin</a:t>
            </a:r>
            <a:r>
              <a:rPr lang="en-US" sz="1400" dirty="0">
                <a:ea typeface="+mn-lt"/>
                <a:cs typeface="+mn-lt"/>
              </a:rPr>
              <a:t>, </a:t>
            </a:r>
            <a:r>
              <a:rPr lang="en-US" sz="1400" dirty="0" err="1">
                <a:ea typeface="+mn-lt"/>
                <a:cs typeface="+mn-lt"/>
              </a:rPr>
              <a:t>Świetlica</a:t>
            </a:r>
            <a:r>
              <a:rPr lang="en-US" sz="1400" dirty="0">
                <a:ea typeface="+mn-lt"/>
                <a:cs typeface="+mn-lt"/>
              </a:rPr>
              <a:t> </a:t>
            </a:r>
            <a:endParaRPr lang="en-US" sz="1400">
              <a:cs typeface="Calibri"/>
            </a:endParaRPr>
          </a:p>
          <a:p>
            <a:pPr>
              <a:buNone/>
            </a:pPr>
            <a:r>
              <a:rPr lang="en-US" sz="1400" dirty="0">
                <a:ea typeface="+mn-lt"/>
                <a:cs typeface="+mn-lt"/>
              </a:rPr>
              <a:t>PA-23 Warszawska 17, </a:t>
            </a:r>
            <a:r>
              <a:rPr lang="en-US" sz="1400" dirty="0" err="1">
                <a:ea typeface="+mn-lt"/>
                <a:cs typeface="+mn-lt"/>
              </a:rPr>
              <a:t>Czersk</a:t>
            </a:r>
            <a:r>
              <a:rPr lang="en-US" sz="1400" dirty="0">
                <a:ea typeface="+mn-lt"/>
                <a:cs typeface="+mn-lt"/>
              </a:rPr>
              <a:t> </a:t>
            </a:r>
            <a:endParaRPr lang="en-US" sz="1400">
              <a:cs typeface="Calibri"/>
            </a:endParaRPr>
          </a:p>
          <a:p>
            <a:pPr>
              <a:buNone/>
            </a:pPr>
            <a:r>
              <a:rPr lang="en-US" sz="1400" dirty="0">
                <a:ea typeface="+mn-lt"/>
                <a:cs typeface="+mn-lt"/>
              </a:rPr>
              <a:t>PA-24 </a:t>
            </a:r>
            <a:r>
              <a:rPr lang="en-US" sz="1400" dirty="0" err="1">
                <a:ea typeface="+mn-lt"/>
                <a:cs typeface="+mn-lt"/>
              </a:rPr>
              <a:t>Pęcław</a:t>
            </a:r>
            <a:r>
              <a:rPr lang="en-US" sz="1400" dirty="0">
                <a:ea typeface="+mn-lt"/>
                <a:cs typeface="+mn-lt"/>
              </a:rPr>
              <a:t> 45 ,05-430 Góra </a:t>
            </a:r>
            <a:r>
              <a:rPr lang="en-US" sz="1400" dirty="0" err="1">
                <a:ea typeface="+mn-lt"/>
                <a:cs typeface="+mn-lt"/>
              </a:rPr>
              <a:t>Kalwaria</a:t>
            </a:r>
            <a:r>
              <a:rPr lang="en-US" sz="1400" dirty="0">
                <a:ea typeface="+mn-lt"/>
                <a:cs typeface="+mn-lt"/>
              </a:rPr>
              <a:t> </a:t>
            </a:r>
            <a:endParaRPr lang="en-US" sz="1400">
              <a:cs typeface="Calibri"/>
            </a:endParaRPr>
          </a:p>
          <a:p>
            <a:pPr>
              <a:buNone/>
            </a:pPr>
            <a:r>
              <a:rPr lang="en-US" sz="1400" dirty="0">
                <a:ea typeface="+mn-lt"/>
                <a:cs typeface="+mn-lt"/>
              </a:rPr>
              <a:t>PA-25 </a:t>
            </a:r>
            <a:r>
              <a:rPr lang="en-US" sz="1400" dirty="0" err="1">
                <a:ea typeface="+mn-lt"/>
                <a:cs typeface="+mn-lt"/>
              </a:rPr>
              <a:t>Szkolna</a:t>
            </a:r>
            <a:r>
              <a:rPr lang="en-US" sz="1400" dirty="0">
                <a:ea typeface="+mn-lt"/>
                <a:cs typeface="+mn-lt"/>
              </a:rPr>
              <a:t> 7, 05-530 </a:t>
            </a:r>
            <a:r>
              <a:rPr lang="en-US" sz="1400" dirty="0" err="1">
                <a:ea typeface="+mn-lt"/>
                <a:cs typeface="+mn-lt"/>
              </a:rPr>
              <a:t>Czaplinek</a:t>
            </a:r>
            <a:r>
              <a:rPr lang="en-US" sz="1400" dirty="0">
                <a:ea typeface="+mn-lt"/>
                <a:cs typeface="+mn-lt"/>
              </a:rPr>
              <a:t> </a:t>
            </a:r>
            <a:endParaRPr lang="en-US" sz="1400">
              <a:cs typeface="Calibri"/>
            </a:endParaRPr>
          </a:p>
          <a:p>
            <a:pPr>
              <a:buNone/>
            </a:pPr>
            <a:r>
              <a:rPr lang="en-US" sz="1400" dirty="0">
                <a:ea typeface="+mn-lt"/>
                <a:cs typeface="+mn-lt"/>
              </a:rPr>
              <a:t>PA-26 </a:t>
            </a:r>
            <a:r>
              <a:rPr lang="en-US" sz="1400" dirty="0" err="1">
                <a:ea typeface="+mn-lt"/>
                <a:cs typeface="+mn-lt"/>
              </a:rPr>
              <a:t>Szkolna</a:t>
            </a:r>
            <a:r>
              <a:rPr lang="en-US" sz="1400" dirty="0">
                <a:ea typeface="+mn-lt"/>
                <a:cs typeface="+mn-lt"/>
              </a:rPr>
              <a:t> 6, 05-530 </a:t>
            </a:r>
            <a:r>
              <a:rPr lang="en-US" sz="1400" dirty="0" err="1">
                <a:ea typeface="+mn-lt"/>
                <a:cs typeface="+mn-lt"/>
              </a:rPr>
              <a:t>Cendrowice</a:t>
            </a:r>
            <a:r>
              <a:rPr lang="en-US" sz="1400" dirty="0">
                <a:ea typeface="+mn-lt"/>
                <a:cs typeface="+mn-lt"/>
              </a:rPr>
              <a:t> </a:t>
            </a:r>
            <a:endParaRPr lang="en-US" sz="1400">
              <a:cs typeface="Calibri"/>
            </a:endParaRPr>
          </a:p>
          <a:p>
            <a:pPr>
              <a:buNone/>
            </a:pPr>
            <a:r>
              <a:rPr lang="en-US" sz="1400" dirty="0">
                <a:ea typeface="+mn-lt"/>
                <a:cs typeface="+mn-lt"/>
              </a:rPr>
              <a:t>PA-27 </a:t>
            </a:r>
            <a:r>
              <a:rPr lang="en-US" sz="1400" dirty="0" err="1">
                <a:ea typeface="+mn-lt"/>
                <a:cs typeface="+mn-lt"/>
              </a:rPr>
              <a:t>Lipowa</a:t>
            </a:r>
            <a:r>
              <a:rPr lang="en-US" sz="1400" dirty="0">
                <a:ea typeface="+mn-lt"/>
                <a:cs typeface="+mn-lt"/>
              </a:rPr>
              <a:t> 54, 05-530 </a:t>
            </a:r>
            <a:r>
              <a:rPr lang="en-US" sz="1400" dirty="0" err="1">
                <a:ea typeface="+mn-lt"/>
                <a:cs typeface="+mn-lt"/>
              </a:rPr>
              <a:t>Wojciechowice</a:t>
            </a:r>
            <a:r>
              <a:rPr lang="en-US" sz="1400" dirty="0">
                <a:ea typeface="+mn-lt"/>
                <a:cs typeface="+mn-lt"/>
              </a:rPr>
              <a:t> </a:t>
            </a:r>
            <a:endParaRPr lang="en-US" sz="1400">
              <a:cs typeface="Calibri"/>
            </a:endParaRPr>
          </a:p>
          <a:p>
            <a:pPr>
              <a:buNone/>
            </a:pPr>
            <a:r>
              <a:rPr lang="en-US" sz="1400" dirty="0">
                <a:ea typeface="+mn-lt"/>
                <a:cs typeface="+mn-lt"/>
              </a:rPr>
              <a:t>PA-28 </a:t>
            </a:r>
            <a:r>
              <a:rPr lang="en-US" sz="1400" dirty="0" err="1">
                <a:ea typeface="+mn-lt"/>
                <a:cs typeface="+mn-lt"/>
              </a:rPr>
              <a:t>Łubińska</a:t>
            </a:r>
            <a:r>
              <a:rPr lang="en-US" sz="1400" dirty="0">
                <a:ea typeface="+mn-lt"/>
                <a:cs typeface="+mn-lt"/>
              </a:rPr>
              <a:t> 3, 05-532 </a:t>
            </a:r>
            <a:r>
              <a:rPr lang="en-US" sz="1400" dirty="0" err="1">
                <a:ea typeface="+mn-lt"/>
                <a:cs typeface="+mn-lt"/>
              </a:rPr>
              <a:t>Łubna</a:t>
            </a:r>
            <a:r>
              <a:rPr lang="en-US" sz="1400" dirty="0">
                <a:ea typeface="+mn-lt"/>
                <a:cs typeface="+mn-lt"/>
              </a:rPr>
              <a:t> </a:t>
            </a:r>
            <a:endParaRPr lang="en-US" sz="1400">
              <a:cs typeface="Calibri"/>
            </a:endParaRPr>
          </a:p>
          <a:p>
            <a:pPr>
              <a:buNone/>
            </a:pPr>
            <a:r>
              <a:rPr lang="en-US" sz="1400" dirty="0">
                <a:ea typeface="+mn-lt"/>
                <a:cs typeface="+mn-lt"/>
              </a:rPr>
              <a:t>PA-29 </a:t>
            </a:r>
            <a:r>
              <a:rPr lang="en-US" sz="1400" dirty="0" err="1">
                <a:ea typeface="+mn-lt"/>
                <a:cs typeface="+mn-lt"/>
              </a:rPr>
              <a:t>Puławska</a:t>
            </a:r>
            <a:r>
              <a:rPr lang="en-US" sz="1400" dirty="0">
                <a:ea typeface="+mn-lt"/>
                <a:cs typeface="+mn-lt"/>
              </a:rPr>
              <a:t> 4, 05-532 </a:t>
            </a:r>
            <a:r>
              <a:rPr lang="en-US" sz="1400" dirty="0" err="1">
                <a:ea typeface="+mn-lt"/>
                <a:cs typeface="+mn-lt"/>
              </a:rPr>
              <a:t>Kąty</a:t>
            </a:r>
            <a:r>
              <a:rPr lang="en-US" sz="1400" dirty="0">
                <a:ea typeface="+mn-lt"/>
                <a:cs typeface="+mn-lt"/>
              </a:rPr>
              <a:t> </a:t>
            </a:r>
            <a:endParaRPr lang="en-US" sz="1400">
              <a:cs typeface="Calibri"/>
            </a:endParaRPr>
          </a:p>
          <a:p>
            <a:pPr>
              <a:buNone/>
            </a:pPr>
            <a:r>
              <a:rPr lang="en-US" sz="1400" dirty="0">
                <a:ea typeface="+mn-lt"/>
                <a:cs typeface="+mn-lt"/>
              </a:rPr>
              <a:t>PA-30 </a:t>
            </a:r>
            <a:r>
              <a:rPr lang="en-US" sz="1400" dirty="0" err="1">
                <a:ea typeface="+mn-lt"/>
                <a:cs typeface="+mn-lt"/>
              </a:rPr>
              <a:t>Wólka</a:t>
            </a:r>
            <a:r>
              <a:rPr lang="en-US" sz="1400" dirty="0">
                <a:ea typeface="+mn-lt"/>
                <a:cs typeface="+mn-lt"/>
              </a:rPr>
              <a:t> </a:t>
            </a:r>
            <a:r>
              <a:rPr lang="en-US" sz="1400" dirty="0" err="1">
                <a:ea typeface="+mn-lt"/>
                <a:cs typeface="+mn-lt"/>
              </a:rPr>
              <a:t>Dworska</a:t>
            </a:r>
            <a:r>
              <a:rPr lang="en-US" sz="1400" dirty="0">
                <a:ea typeface="+mn-lt"/>
                <a:cs typeface="+mn-lt"/>
              </a:rPr>
              <a:t> 15, 05-530 Góra </a:t>
            </a:r>
            <a:r>
              <a:rPr lang="en-US" sz="1400" dirty="0" err="1">
                <a:ea typeface="+mn-lt"/>
                <a:cs typeface="+mn-lt"/>
              </a:rPr>
              <a:t>Kalwaria</a:t>
            </a:r>
            <a:r>
              <a:rPr lang="en-US" sz="1400" dirty="0">
                <a:ea typeface="+mn-lt"/>
                <a:cs typeface="+mn-lt"/>
              </a:rPr>
              <a:t> </a:t>
            </a:r>
            <a:endParaRPr lang="en-US" sz="1400">
              <a:cs typeface="Calibri"/>
            </a:endParaRPr>
          </a:p>
          <a:p>
            <a:pPr>
              <a:buNone/>
            </a:pPr>
            <a:r>
              <a:rPr lang="en-US" sz="1400" dirty="0">
                <a:ea typeface="+mn-lt"/>
                <a:cs typeface="+mn-lt"/>
              </a:rPr>
              <a:t>PA-31 </a:t>
            </a:r>
            <a:r>
              <a:rPr lang="en-US" sz="1400" dirty="0" err="1">
                <a:ea typeface="+mn-lt"/>
                <a:cs typeface="+mn-lt"/>
              </a:rPr>
              <a:t>Wilanowska</a:t>
            </a:r>
            <a:r>
              <a:rPr lang="en-US" sz="1400" dirty="0">
                <a:ea typeface="+mn-lt"/>
                <a:cs typeface="+mn-lt"/>
              </a:rPr>
              <a:t> 55, 05-520 </a:t>
            </a:r>
            <a:r>
              <a:rPr lang="en-US" sz="1400" dirty="0" err="1">
                <a:ea typeface="+mn-lt"/>
                <a:cs typeface="+mn-lt"/>
              </a:rPr>
              <a:t>Brześce</a:t>
            </a:r>
            <a:r>
              <a:rPr lang="en-US" sz="1400" dirty="0">
                <a:ea typeface="+mn-lt"/>
                <a:cs typeface="+mn-lt"/>
              </a:rPr>
              <a:t> </a:t>
            </a:r>
            <a:endParaRPr lang="en-US" sz="1400">
              <a:cs typeface="Calibri"/>
            </a:endParaRPr>
          </a:p>
          <a:p>
            <a:pPr>
              <a:buNone/>
            </a:pPr>
            <a:r>
              <a:rPr lang="en-US" sz="1400" dirty="0">
                <a:ea typeface="+mn-lt"/>
                <a:cs typeface="+mn-lt"/>
              </a:rPr>
              <a:t>  </a:t>
            </a:r>
            <a:endParaRPr lang="en-US" sz="1400">
              <a:cs typeface="Calibri"/>
            </a:endParaRPr>
          </a:p>
        </p:txBody>
      </p:sp>
      <p:sp>
        <p:nvSpPr>
          <p:cNvPr id="4" name="Content Placeholder 3">
            <a:extLst>
              <a:ext uri="{FF2B5EF4-FFF2-40B4-BE49-F238E27FC236}">
                <a16:creationId xmlns:a16="http://schemas.microsoft.com/office/drawing/2014/main" xmlns="" id="{F6559DF7-803B-4D9E-A144-45FE44F209F5}"/>
              </a:ext>
            </a:extLst>
          </p:cNvPr>
          <p:cNvSpPr>
            <a:spLocks noGrp="1"/>
          </p:cNvSpPr>
          <p:nvPr>
            <p:ph sz="half" idx="2"/>
          </p:nvPr>
        </p:nvSpPr>
        <p:spPr>
          <a:xfrm>
            <a:off x="7386637" y="1718468"/>
            <a:ext cx="6062662" cy="6292055"/>
          </a:xfrm>
        </p:spPr>
        <p:txBody>
          <a:bodyPr vert="horz" lIns="91440" tIns="45720" rIns="91440" bIns="45720" rtlCol="0" anchor="t">
            <a:normAutofit fontScale="85000" lnSpcReduction="20000"/>
          </a:bodyPr>
          <a:lstStyle/>
          <a:p>
            <a:pPr>
              <a:buNone/>
            </a:pPr>
            <a:r>
              <a:rPr lang="en-US" sz="1600" b="1" dirty="0" err="1">
                <a:ea typeface="+mn-lt"/>
                <a:cs typeface="+mn-lt"/>
              </a:rPr>
              <a:t>Gmina</a:t>
            </a:r>
            <a:r>
              <a:rPr lang="en-US" sz="1600" b="1" dirty="0">
                <a:ea typeface="+mn-lt"/>
                <a:cs typeface="+mn-lt"/>
              </a:rPr>
              <a:t> </a:t>
            </a:r>
            <a:r>
              <a:rPr lang="en-US" sz="1600" b="1" dirty="0" err="1">
                <a:ea typeface="+mn-lt"/>
                <a:cs typeface="+mn-lt"/>
              </a:rPr>
              <a:t>Tarczyn</a:t>
            </a:r>
            <a:r>
              <a:rPr lang="en-US" sz="1600" dirty="0">
                <a:ea typeface="+mn-lt"/>
                <a:cs typeface="+mn-lt"/>
              </a:rPr>
              <a:t> </a:t>
            </a:r>
            <a:endParaRPr lang="en-US" sz="1600">
              <a:cs typeface="Calibri"/>
            </a:endParaRPr>
          </a:p>
          <a:p>
            <a:pPr>
              <a:buNone/>
            </a:pPr>
            <a:r>
              <a:rPr lang="en-US" sz="1600" dirty="0">
                <a:ea typeface="+mn-lt"/>
                <a:cs typeface="+mn-lt"/>
              </a:rPr>
              <a:t>PA-41 Juliana </a:t>
            </a:r>
            <a:r>
              <a:rPr lang="en-US" sz="1600" dirty="0" err="1">
                <a:ea typeface="+mn-lt"/>
                <a:cs typeface="+mn-lt"/>
              </a:rPr>
              <a:t>Stępkowskiego</a:t>
            </a:r>
            <a:r>
              <a:rPr lang="en-US" sz="1600" dirty="0">
                <a:ea typeface="+mn-lt"/>
                <a:cs typeface="+mn-lt"/>
              </a:rPr>
              <a:t> 17, 05-555 </a:t>
            </a:r>
            <a:r>
              <a:rPr lang="en-US" sz="1600" dirty="0" err="1">
                <a:ea typeface="+mn-lt"/>
                <a:cs typeface="+mn-lt"/>
              </a:rPr>
              <a:t>Tarczyn</a:t>
            </a:r>
            <a:r>
              <a:rPr lang="en-US" sz="1600" dirty="0">
                <a:ea typeface="+mn-lt"/>
                <a:cs typeface="+mn-lt"/>
              </a:rPr>
              <a:t> </a:t>
            </a:r>
            <a:endParaRPr lang="en-US" sz="1600" dirty="0">
              <a:cs typeface="Calibri"/>
            </a:endParaRPr>
          </a:p>
          <a:p>
            <a:pPr>
              <a:buNone/>
            </a:pPr>
            <a:r>
              <a:rPr lang="en-US" sz="1600" dirty="0">
                <a:ea typeface="+mn-lt"/>
                <a:cs typeface="+mn-lt"/>
              </a:rPr>
              <a:t>PA-42 </a:t>
            </a:r>
            <a:r>
              <a:rPr lang="en-US" sz="1600" dirty="0" err="1">
                <a:ea typeface="+mn-lt"/>
                <a:cs typeface="+mn-lt"/>
              </a:rPr>
              <a:t>Anieli</a:t>
            </a:r>
            <a:r>
              <a:rPr lang="en-US" sz="1600" dirty="0">
                <a:ea typeface="+mn-lt"/>
                <a:cs typeface="+mn-lt"/>
              </a:rPr>
              <a:t> </a:t>
            </a:r>
            <a:r>
              <a:rPr lang="en-US" sz="1600" dirty="0" err="1">
                <a:ea typeface="+mn-lt"/>
                <a:cs typeface="+mn-lt"/>
              </a:rPr>
              <a:t>i</a:t>
            </a:r>
            <a:r>
              <a:rPr lang="en-US" sz="1600" dirty="0">
                <a:ea typeface="+mn-lt"/>
                <a:cs typeface="+mn-lt"/>
              </a:rPr>
              <a:t> Wojciecha </a:t>
            </a:r>
            <a:r>
              <a:rPr lang="en-US" sz="1600" dirty="0" err="1">
                <a:ea typeface="+mn-lt"/>
                <a:cs typeface="+mn-lt"/>
              </a:rPr>
              <a:t>Górskich</a:t>
            </a:r>
            <a:r>
              <a:rPr lang="en-US" sz="1600" dirty="0">
                <a:ea typeface="+mn-lt"/>
                <a:cs typeface="+mn-lt"/>
              </a:rPr>
              <a:t> 3, 05-555 </a:t>
            </a:r>
            <a:r>
              <a:rPr lang="en-US" sz="1600" dirty="0" err="1">
                <a:ea typeface="+mn-lt"/>
                <a:cs typeface="+mn-lt"/>
              </a:rPr>
              <a:t>Kopana</a:t>
            </a:r>
            <a:r>
              <a:rPr lang="en-US" sz="1600" dirty="0">
                <a:ea typeface="+mn-lt"/>
                <a:cs typeface="+mn-lt"/>
              </a:rPr>
              <a:t> </a:t>
            </a:r>
            <a:endParaRPr lang="en-US" sz="1600">
              <a:cs typeface="Calibri"/>
            </a:endParaRPr>
          </a:p>
          <a:p>
            <a:pPr>
              <a:buNone/>
            </a:pPr>
            <a:r>
              <a:rPr lang="en-US" sz="1600" dirty="0">
                <a:ea typeface="+mn-lt"/>
                <a:cs typeface="+mn-lt"/>
              </a:rPr>
              <a:t>PA-43 </a:t>
            </a:r>
            <a:r>
              <a:rPr lang="en-US" sz="1600" dirty="0" err="1">
                <a:ea typeface="+mn-lt"/>
                <a:cs typeface="+mn-lt"/>
              </a:rPr>
              <a:t>Piaseczyńska</a:t>
            </a:r>
            <a:r>
              <a:rPr lang="en-US" sz="1600" dirty="0">
                <a:ea typeface="+mn-lt"/>
                <a:cs typeface="+mn-lt"/>
              </a:rPr>
              <a:t> 34, 05-555 </a:t>
            </a:r>
            <a:r>
              <a:rPr lang="en-US" sz="1600" dirty="0" err="1">
                <a:ea typeface="+mn-lt"/>
                <a:cs typeface="+mn-lt"/>
              </a:rPr>
              <a:t>Prace</a:t>
            </a:r>
            <a:r>
              <a:rPr lang="en-US" sz="1600" dirty="0">
                <a:ea typeface="+mn-lt"/>
                <a:cs typeface="+mn-lt"/>
              </a:rPr>
              <a:t> </a:t>
            </a:r>
            <a:r>
              <a:rPr lang="en-US" sz="1600" dirty="0" err="1">
                <a:ea typeface="+mn-lt"/>
                <a:cs typeface="+mn-lt"/>
              </a:rPr>
              <a:t>Małe</a:t>
            </a:r>
            <a:r>
              <a:rPr lang="en-US" sz="1600" dirty="0">
                <a:ea typeface="+mn-lt"/>
                <a:cs typeface="+mn-lt"/>
              </a:rPr>
              <a:t> </a:t>
            </a:r>
            <a:endParaRPr lang="en-US" sz="1600">
              <a:cs typeface="Calibri"/>
            </a:endParaRPr>
          </a:p>
          <a:p>
            <a:pPr>
              <a:buNone/>
            </a:pPr>
            <a:r>
              <a:rPr lang="en-US" sz="1600" dirty="0">
                <a:ea typeface="+mn-lt"/>
                <a:cs typeface="+mn-lt"/>
              </a:rPr>
              <a:t>PA-44 </a:t>
            </a:r>
            <a:r>
              <a:rPr lang="en-US" sz="1600" dirty="0" err="1">
                <a:ea typeface="+mn-lt"/>
                <a:cs typeface="+mn-lt"/>
              </a:rPr>
              <a:t>Szkolna</a:t>
            </a:r>
            <a:r>
              <a:rPr lang="en-US" sz="1600" dirty="0">
                <a:ea typeface="+mn-lt"/>
                <a:cs typeface="+mn-lt"/>
              </a:rPr>
              <a:t> 20 05-555 </a:t>
            </a:r>
            <a:r>
              <a:rPr lang="en-US" sz="1600" dirty="0" err="1">
                <a:ea typeface="+mn-lt"/>
                <a:cs typeface="+mn-lt"/>
              </a:rPr>
              <a:t>Suchostruga</a:t>
            </a:r>
            <a:r>
              <a:rPr lang="en-US" sz="1600" dirty="0">
                <a:ea typeface="+mn-lt"/>
                <a:cs typeface="+mn-lt"/>
              </a:rPr>
              <a:t> </a:t>
            </a:r>
            <a:endParaRPr lang="en-US" sz="1600">
              <a:cs typeface="Calibri"/>
            </a:endParaRPr>
          </a:p>
          <a:p>
            <a:pPr>
              <a:buNone/>
            </a:pPr>
            <a:r>
              <a:rPr lang="en-US" sz="1600" dirty="0">
                <a:ea typeface="+mn-lt"/>
                <a:cs typeface="+mn-lt"/>
              </a:rPr>
              <a:t>PA-45 Warszawska 9, 05-555 </a:t>
            </a:r>
            <a:r>
              <a:rPr lang="en-US" sz="1600" err="1">
                <a:ea typeface="+mn-lt"/>
                <a:cs typeface="+mn-lt"/>
              </a:rPr>
              <a:t>Kotorydz</a:t>
            </a:r>
            <a:r>
              <a:rPr lang="en-US" sz="1600" dirty="0">
                <a:ea typeface="+mn-lt"/>
                <a:cs typeface="+mn-lt"/>
              </a:rPr>
              <a:t> </a:t>
            </a:r>
            <a:endParaRPr lang="en-US" sz="1600">
              <a:ea typeface="+mn-lt"/>
              <a:cs typeface="+mn-lt"/>
            </a:endParaRPr>
          </a:p>
          <a:p>
            <a:pPr>
              <a:buNone/>
            </a:pPr>
            <a:r>
              <a:rPr lang="en-US" sz="1600" dirty="0">
                <a:ea typeface="+mn-lt"/>
                <a:cs typeface="+mn-lt"/>
              </a:rPr>
              <a:t>PA-46 </a:t>
            </a:r>
            <a:r>
              <a:rPr lang="en-US" sz="1600" err="1">
                <a:ea typeface="+mn-lt"/>
                <a:cs typeface="+mn-lt"/>
              </a:rPr>
              <a:t>Graniczna</a:t>
            </a:r>
            <a:r>
              <a:rPr lang="en-US" sz="1600" dirty="0">
                <a:ea typeface="+mn-lt"/>
                <a:cs typeface="+mn-lt"/>
              </a:rPr>
              <a:t> 6 05-550 </a:t>
            </a:r>
            <a:r>
              <a:rPr lang="en-US" sz="1600" err="1">
                <a:ea typeface="+mn-lt"/>
                <a:cs typeface="+mn-lt"/>
              </a:rPr>
              <a:t>Wólka</a:t>
            </a:r>
            <a:r>
              <a:rPr lang="en-US" sz="1600" dirty="0">
                <a:ea typeface="+mn-lt"/>
                <a:cs typeface="+mn-lt"/>
              </a:rPr>
              <a:t> Jeżewska </a:t>
            </a:r>
            <a:endParaRPr lang="en-US" sz="1600" dirty="0">
              <a:cs typeface="Calibri"/>
            </a:endParaRPr>
          </a:p>
          <a:p>
            <a:pPr>
              <a:buNone/>
            </a:pPr>
            <a:r>
              <a:rPr lang="en-US" sz="1600" dirty="0">
                <a:ea typeface="+mn-lt"/>
                <a:cs typeface="+mn-lt"/>
              </a:rPr>
              <a:t>PA-47 </a:t>
            </a:r>
            <a:r>
              <a:rPr lang="en-US" sz="1600" err="1">
                <a:ea typeface="+mn-lt"/>
                <a:cs typeface="+mn-lt"/>
              </a:rPr>
              <a:t>Topolowa</a:t>
            </a:r>
            <a:r>
              <a:rPr lang="en-US" sz="1600" dirty="0">
                <a:ea typeface="+mn-lt"/>
                <a:cs typeface="+mn-lt"/>
              </a:rPr>
              <a:t> 11, 05-555 </a:t>
            </a:r>
            <a:r>
              <a:rPr lang="en-US" sz="1600" err="1">
                <a:ea typeface="+mn-lt"/>
                <a:cs typeface="+mn-lt"/>
              </a:rPr>
              <a:t>Pawłowice</a:t>
            </a:r>
            <a:r>
              <a:rPr lang="en-US" sz="1600" dirty="0">
                <a:ea typeface="+mn-lt"/>
                <a:cs typeface="+mn-lt"/>
              </a:rPr>
              <a:t> </a:t>
            </a:r>
            <a:endParaRPr lang="en-US" sz="1600" dirty="0">
              <a:cs typeface="Calibri"/>
            </a:endParaRPr>
          </a:p>
          <a:p>
            <a:pPr>
              <a:buNone/>
            </a:pPr>
            <a:r>
              <a:rPr lang="en-US" sz="1600" dirty="0">
                <a:ea typeface="+mn-lt"/>
                <a:cs typeface="+mn-lt"/>
              </a:rPr>
              <a:t>PA-48 </a:t>
            </a:r>
            <a:r>
              <a:rPr lang="en-US" sz="1600" err="1">
                <a:ea typeface="+mn-lt"/>
                <a:cs typeface="+mn-lt"/>
              </a:rPr>
              <a:t>Szarych</a:t>
            </a:r>
            <a:r>
              <a:rPr lang="en-US" sz="1600" dirty="0">
                <a:ea typeface="+mn-lt"/>
                <a:cs typeface="+mn-lt"/>
              </a:rPr>
              <a:t> </a:t>
            </a:r>
            <a:r>
              <a:rPr lang="en-US" sz="1600" err="1">
                <a:ea typeface="+mn-lt"/>
                <a:cs typeface="+mn-lt"/>
              </a:rPr>
              <a:t>Szeregów</a:t>
            </a:r>
            <a:r>
              <a:rPr lang="en-US" sz="1600" dirty="0">
                <a:ea typeface="+mn-lt"/>
                <a:cs typeface="+mn-lt"/>
              </a:rPr>
              <a:t> 8, 05-555 </a:t>
            </a:r>
            <a:r>
              <a:rPr lang="en-US" sz="1600" err="1">
                <a:ea typeface="+mn-lt"/>
                <a:cs typeface="+mn-lt"/>
              </a:rPr>
              <a:t>Tarczyn</a:t>
            </a:r>
            <a:r>
              <a:rPr lang="en-US" sz="1600" dirty="0">
                <a:ea typeface="+mn-lt"/>
                <a:cs typeface="+mn-lt"/>
              </a:rPr>
              <a:t> </a:t>
            </a:r>
            <a:endParaRPr lang="en-US" sz="1600" dirty="0">
              <a:cs typeface="Calibri"/>
            </a:endParaRPr>
          </a:p>
          <a:p>
            <a:pPr>
              <a:buNone/>
            </a:pPr>
            <a:r>
              <a:rPr lang="en-US" sz="1600" dirty="0">
                <a:ea typeface="+mn-lt"/>
                <a:cs typeface="+mn-lt"/>
              </a:rPr>
              <a:t>PA-49 </a:t>
            </a:r>
            <a:r>
              <a:rPr lang="en-US" sz="1600" err="1">
                <a:ea typeface="+mn-lt"/>
                <a:cs typeface="+mn-lt"/>
              </a:rPr>
              <a:t>Rynek</a:t>
            </a:r>
            <a:r>
              <a:rPr lang="en-US" sz="1600" dirty="0">
                <a:ea typeface="+mn-lt"/>
                <a:cs typeface="+mn-lt"/>
              </a:rPr>
              <a:t> 8A, 05-555 </a:t>
            </a:r>
            <a:r>
              <a:rPr lang="en-US" sz="1600" err="1">
                <a:ea typeface="+mn-lt"/>
                <a:cs typeface="+mn-lt"/>
              </a:rPr>
              <a:t>Tarczyn</a:t>
            </a:r>
            <a:r>
              <a:rPr lang="en-US" sz="1600" dirty="0">
                <a:ea typeface="+mn-lt"/>
                <a:cs typeface="+mn-lt"/>
              </a:rPr>
              <a:t> </a:t>
            </a:r>
            <a:endParaRPr lang="en-US" sz="1600">
              <a:cs typeface="Calibri"/>
            </a:endParaRPr>
          </a:p>
          <a:p>
            <a:pPr>
              <a:buNone/>
            </a:pPr>
            <a:r>
              <a:rPr lang="en-US" sz="1600" dirty="0">
                <a:ea typeface="+mn-lt"/>
                <a:cs typeface="+mn-lt"/>
              </a:rPr>
              <a:t>PA-50 </a:t>
            </a:r>
            <a:r>
              <a:rPr lang="en-US" sz="1600" err="1">
                <a:ea typeface="+mn-lt"/>
                <a:cs typeface="+mn-lt"/>
              </a:rPr>
              <a:t>Polna</a:t>
            </a:r>
            <a:r>
              <a:rPr lang="en-US" sz="1600" dirty="0">
                <a:ea typeface="+mn-lt"/>
                <a:cs typeface="+mn-lt"/>
              </a:rPr>
              <a:t> 2, 05-555 </a:t>
            </a:r>
            <a:r>
              <a:rPr lang="en-US" sz="1600" err="1">
                <a:ea typeface="+mn-lt"/>
                <a:cs typeface="+mn-lt"/>
              </a:rPr>
              <a:t>Prace</a:t>
            </a:r>
            <a:r>
              <a:rPr lang="en-US" sz="1600" dirty="0">
                <a:ea typeface="+mn-lt"/>
                <a:cs typeface="+mn-lt"/>
              </a:rPr>
              <a:t> </a:t>
            </a:r>
            <a:r>
              <a:rPr lang="en-US" sz="1600" err="1">
                <a:ea typeface="+mn-lt"/>
                <a:cs typeface="+mn-lt"/>
              </a:rPr>
              <a:t>Małe</a:t>
            </a:r>
            <a:r>
              <a:rPr lang="en-US" sz="1600" dirty="0">
                <a:ea typeface="+mn-lt"/>
                <a:cs typeface="+mn-lt"/>
              </a:rPr>
              <a:t> </a:t>
            </a:r>
            <a:endParaRPr lang="en-US" sz="1600">
              <a:cs typeface="Calibri"/>
            </a:endParaRPr>
          </a:p>
          <a:p>
            <a:pPr>
              <a:buNone/>
            </a:pPr>
            <a:r>
              <a:rPr lang="en-US" sz="1600" dirty="0">
                <a:ea typeface="+mn-lt"/>
                <a:cs typeface="+mn-lt"/>
              </a:rPr>
              <a:t>PA-51 </a:t>
            </a:r>
            <a:r>
              <a:rPr lang="en-US" sz="1600" err="1">
                <a:ea typeface="+mn-lt"/>
                <a:cs typeface="+mn-lt"/>
              </a:rPr>
              <a:t>Stępkowskiego</a:t>
            </a:r>
            <a:r>
              <a:rPr lang="en-US" sz="1600" dirty="0">
                <a:ea typeface="+mn-lt"/>
                <a:cs typeface="+mn-lt"/>
              </a:rPr>
              <a:t> 11, 05-555 </a:t>
            </a:r>
            <a:r>
              <a:rPr lang="en-US" sz="1600" err="1">
                <a:ea typeface="+mn-lt"/>
                <a:cs typeface="+mn-lt"/>
              </a:rPr>
              <a:t>Tarczyn</a:t>
            </a:r>
            <a:r>
              <a:rPr lang="en-US" sz="1600" dirty="0">
                <a:ea typeface="+mn-lt"/>
                <a:cs typeface="+mn-lt"/>
              </a:rPr>
              <a:t> </a:t>
            </a:r>
            <a:endParaRPr lang="en-US" sz="1600">
              <a:cs typeface="Calibri"/>
            </a:endParaRPr>
          </a:p>
          <a:p>
            <a:pPr>
              <a:buNone/>
            </a:pPr>
            <a:r>
              <a:rPr lang="en-US" sz="1600" dirty="0">
                <a:ea typeface="+mn-lt"/>
                <a:cs typeface="+mn-lt"/>
              </a:rPr>
              <a:t>PA-52 </a:t>
            </a:r>
            <a:r>
              <a:rPr lang="en-US" sz="1600" err="1">
                <a:ea typeface="+mn-lt"/>
                <a:cs typeface="+mn-lt"/>
              </a:rPr>
              <a:t>Dobrowolskiego</a:t>
            </a:r>
            <a:r>
              <a:rPr lang="en-US" sz="1600" dirty="0">
                <a:ea typeface="+mn-lt"/>
                <a:cs typeface="+mn-lt"/>
              </a:rPr>
              <a:t> 3, 05-555 </a:t>
            </a:r>
            <a:r>
              <a:rPr lang="en-US" sz="1600" err="1">
                <a:ea typeface="+mn-lt"/>
                <a:cs typeface="+mn-lt"/>
              </a:rPr>
              <a:t>Tarczyn</a:t>
            </a:r>
            <a:r>
              <a:rPr lang="en-US" sz="1600" dirty="0">
                <a:ea typeface="+mn-lt"/>
                <a:cs typeface="+mn-lt"/>
              </a:rPr>
              <a:t> </a:t>
            </a:r>
            <a:endParaRPr lang="en-US" sz="1600">
              <a:cs typeface="Calibri"/>
            </a:endParaRPr>
          </a:p>
          <a:p>
            <a:pPr>
              <a:buNone/>
            </a:pPr>
            <a:r>
              <a:rPr lang="en-US" sz="1600" dirty="0">
                <a:ea typeface="+mn-lt"/>
                <a:cs typeface="+mn-lt"/>
              </a:rPr>
              <a:t>PA-53 Aleja Krakowska 18, 05-555 </a:t>
            </a:r>
            <a:r>
              <a:rPr lang="en-US" sz="1600" err="1">
                <a:ea typeface="+mn-lt"/>
                <a:cs typeface="+mn-lt"/>
              </a:rPr>
              <a:t>Grzędy</a:t>
            </a:r>
            <a:r>
              <a:rPr lang="en-US" sz="1600" dirty="0">
                <a:ea typeface="+mn-lt"/>
                <a:cs typeface="+mn-lt"/>
              </a:rPr>
              <a:t> </a:t>
            </a:r>
            <a:endParaRPr lang="en-US" sz="1600">
              <a:cs typeface="Calibri"/>
            </a:endParaRPr>
          </a:p>
          <a:p>
            <a:pPr>
              <a:buNone/>
            </a:pPr>
            <a:r>
              <a:rPr lang="en-US" sz="1600" dirty="0">
                <a:ea typeface="+mn-lt"/>
                <a:cs typeface="+mn-lt"/>
              </a:rPr>
              <a:t>PA-54 </a:t>
            </a:r>
            <a:r>
              <a:rPr lang="en-US" sz="1600" err="1">
                <a:ea typeface="+mn-lt"/>
                <a:cs typeface="+mn-lt"/>
              </a:rPr>
              <a:t>Kopernika</a:t>
            </a:r>
            <a:r>
              <a:rPr lang="en-US" sz="1600" dirty="0">
                <a:ea typeface="+mn-lt"/>
                <a:cs typeface="+mn-lt"/>
              </a:rPr>
              <a:t> 10 ,05-555 </a:t>
            </a:r>
            <a:r>
              <a:rPr lang="en-US" sz="1600" err="1">
                <a:ea typeface="+mn-lt"/>
                <a:cs typeface="+mn-lt"/>
              </a:rPr>
              <a:t>Świętochów</a:t>
            </a:r>
            <a:r>
              <a:rPr lang="en-US" sz="1600" dirty="0">
                <a:ea typeface="+mn-lt"/>
                <a:cs typeface="+mn-lt"/>
              </a:rPr>
              <a:t> </a:t>
            </a:r>
            <a:endParaRPr lang="en-US" sz="1600">
              <a:cs typeface="Calibri"/>
            </a:endParaRPr>
          </a:p>
          <a:p>
            <a:pPr>
              <a:buNone/>
            </a:pPr>
            <a:r>
              <a:rPr lang="en-US" sz="1600" dirty="0">
                <a:ea typeface="+mn-lt"/>
                <a:cs typeface="+mn-lt"/>
              </a:rPr>
              <a:t>PA-55 </a:t>
            </a:r>
            <a:r>
              <a:rPr lang="en-US" sz="1600" err="1">
                <a:ea typeface="+mn-lt"/>
                <a:cs typeface="+mn-lt"/>
              </a:rPr>
              <a:t>Komornicka</a:t>
            </a:r>
            <a:r>
              <a:rPr lang="en-US" sz="1600" dirty="0">
                <a:ea typeface="+mn-lt"/>
                <a:cs typeface="+mn-lt"/>
              </a:rPr>
              <a:t> 4, 05-555 </a:t>
            </a:r>
            <a:r>
              <a:rPr lang="en-US" sz="1600" err="1">
                <a:ea typeface="+mn-lt"/>
                <a:cs typeface="+mn-lt"/>
              </a:rPr>
              <a:t>Tarczyn</a:t>
            </a:r>
            <a:r>
              <a:rPr lang="en-US" sz="1600" dirty="0">
                <a:ea typeface="+mn-lt"/>
                <a:cs typeface="+mn-lt"/>
              </a:rPr>
              <a:t> </a:t>
            </a:r>
            <a:endParaRPr lang="en-US" sz="1600">
              <a:cs typeface="Calibri"/>
            </a:endParaRPr>
          </a:p>
          <a:p>
            <a:pPr>
              <a:buNone/>
            </a:pPr>
            <a:r>
              <a:rPr lang="en-US" sz="1600" b="1" dirty="0">
                <a:ea typeface="+mn-lt"/>
                <a:cs typeface="+mn-lt"/>
              </a:rPr>
              <a:t> </a:t>
            </a:r>
            <a:r>
              <a:rPr lang="en-US" sz="1600" dirty="0">
                <a:ea typeface="+mn-lt"/>
                <a:cs typeface="+mn-lt"/>
              </a:rPr>
              <a:t> </a:t>
            </a:r>
          </a:p>
          <a:p>
            <a:pPr>
              <a:buNone/>
            </a:pPr>
            <a:r>
              <a:rPr lang="en-US" sz="1600" b="1" dirty="0">
                <a:ea typeface="+mn-lt"/>
                <a:cs typeface="+mn-lt"/>
              </a:rPr>
              <a:t>  </a:t>
            </a:r>
            <a:endParaRPr lang="en-US" sz="1600" dirty="0">
              <a:cs typeface="Calibri"/>
            </a:endParaRPr>
          </a:p>
          <a:p>
            <a:pPr algn="just">
              <a:buNone/>
            </a:pPr>
            <a:endParaRPr lang="en-US" sz="1600" dirty="0">
              <a:cs typeface="Calibri"/>
            </a:endParaRPr>
          </a:p>
          <a:p>
            <a:pPr marL="0" indent="0">
              <a:buNone/>
            </a:pPr>
            <a:r>
              <a:rPr lang="en-US" dirty="0"/>
              <a:t/>
            </a:r>
            <a:br>
              <a:rPr lang="en-US" dirty="0"/>
            </a:br>
            <a:endParaRPr lang="en-US" dirty="0"/>
          </a:p>
        </p:txBody>
      </p:sp>
      <p:pic>
        <p:nvPicPr>
          <p:cNvPr id="6" name="Picture 5">
            <a:extLst>
              <a:ext uri="{FF2B5EF4-FFF2-40B4-BE49-F238E27FC236}">
                <a16:creationId xmlns:a16="http://schemas.microsoft.com/office/drawing/2014/main" xmlns="" id="{4ED613C2-9F53-4E2D-92BB-56D9EAAA8E92}"/>
              </a:ext>
            </a:extLst>
          </p:cNvPr>
          <p:cNvPicPr>
            <a:picLocks noChangeAspect="1"/>
          </p:cNvPicPr>
          <p:nvPr/>
        </p:nvPicPr>
        <p:blipFill>
          <a:blip r:embed="rId2"/>
          <a:stretch>
            <a:fillRect/>
          </a:stretch>
        </p:blipFill>
        <p:spPr>
          <a:xfrm>
            <a:off x="621506" y="707232"/>
            <a:ext cx="1054893" cy="1300161"/>
          </a:xfrm>
          <a:prstGeom prst="rect">
            <a:avLst/>
          </a:prstGeom>
        </p:spPr>
      </p:pic>
      <p:pic>
        <p:nvPicPr>
          <p:cNvPr id="8" name="Picture 11">
            <a:extLst>
              <a:ext uri="{FF2B5EF4-FFF2-40B4-BE49-F238E27FC236}">
                <a16:creationId xmlns:a16="http://schemas.microsoft.com/office/drawing/2014/main" xmlns="" id="{E5F4DD78-F07D-41C4-872E-F73BAF166C6F}"/>
              </a:ext>
            </a:extLst>
          </p:cNvPr>
          <p:cNvPicPr>
            <a:picLocks noChangeAspect="1"/>
          </p:cNvPicPr>
          <p:nvPr/>
        </p:nvPicPr>
        <p:blipFill>
          <a:blip r:embed="rId3"/>
          <a:stretch>
            <a:fillRect/>
          </a:stretch>
        </p:blipFill>
        <p:spPr>
          <a:xfrm>
            <a:off x="6222207" y="711994"/>
            <a:ext cx="1116805" cy="1314449"/>
          </a:xfrm>
          <a:prstGeom prst="rect">
            <a:avLst/>
          </a:prstGeom>
        </p:spPr>
      </p:pic>
    </p:spTree>
    <p:extLst>
      <p:ext uri="{BB962C8B-B14F-4D97-AF65-F5344CB8AC3E}">
        <p14:creationId xmlns:p14="http://schemas.microsoft.com/office/powerpoint/2010/main" val="153574402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777FD4-5E64-4866-A34B-39A7D81D54B8}"/>
              </a:ext>
            </a:extLst>
          </p:cNvPr>
          <p:cNvSpPr>
            <a:spLocks noGrp="1"/>
          </p:cNvSpPr>
          <p:nvPr>
            <p:ph sz="half" idx="1"/>
          </p:nvPr>
        </p:nvSpPr>
        <p:spPr>
          <a:xfrm>
            <a:off x="778669" y="2087563"/>
            <a:ext cx="5181600" cy="4351338"/>
          </a:xfrm>
        </p:spPr>
        <p:txBody>
          <a:bodyPr vert="horz" lIns="91440" tIns="45720" rIns="91440" bIns="45720" rtlCol="0" anchor="t">
            <a:normAutofit fontScale="70000" lnSpcReduction="20000"/>
          </a:bodyPr>
          <a:lstStyle/>
          <a:p>
            <a:pPr>
              <a:buNone/>
            </a:pPr>
            <a:r>
              <a:rPr lang="en-US" b="1" dirty="0" err="1">
                <a:cs typeface="Calibri"/>
              </a:rPr>
              <a:t>Gmina</a:t>
            </a:r>
            <a:r>
              <a:rPr lang="en-US" b="1" dirty="0">
                <a:cs typeface="Calibri"/>
              </a:rPr>
              <a:t> </a:t>
            </a:r>
            <a:r>
              <a:rPr lang="en-US" b="1" dirty="0" err="1">
                <a:cs typeface="Calibri"/>
              </a:rPr>
              <a:t>Lesznowola</a:t>
            </a:r>
            <a:r>
              <a:rPr lang="en-US" dirty="0">
                <a:cs typeface="Calibri"/>
              </a:rPr>
              <a:t> </a:t>
            </a:r>
            <a:endParaRPr lang="en-US" dirty="0">
              <a:ea typeface="+mn-lt"/>
              <a:cs typeface="+mn-lt"/>
            </a:endParaRPr>
          </a:p>
          <a:p>
            <a:pPr>
              <a:buNone/>
            </a:pPr>
            <a:r>
              <a:rPr lang="en-US" dirty="0">
                <a:cs typeface="Calibri"/>
              </a:rPr>
              <a:t>PA-56 </a:t>
            </a:r>
            <a:r>
              <a:rPr lang="en-US" dirty="0" err="1">
                <a:cs typeface="Calibri"/>
              </a:rPr>
              <a:t>Osiedlowa</a:t>
            </a:r>
            <a:r>
              <a:rPr lang="en-US" dirty="0">
                <a:cs typeface="Calibri"/>
              </a:rPr>
              <a:t> 10, 05-500 </a:t>
            </a:r>
            <a:r>
              <a:rPr lang="en-US" dirty="0" err="1">
                <a:cs typeface="Calibri"/>
              </a:rPr>
              <a:t>Mysiadło</a:t>
            </a:r>
            <a:r>
              <a:rPr lang="en-US" dirty="0">
                <a:cs typeface="Calibri"/>
              </a:rPr>
              <a:t> </a:t>
            </a:r>
            <a:endParaRPr lang="en-US" dirty="0">
              <a:ea typeface="+mn-lt"/>
              <a:cs typeface="+mn-lt"/>
            </a:endParaRPr>
          </a:p>
          <a:p>
            <a:pPr>
              <a:buNone/>
            </a:pPr>
            <a:r>
              <a:rPr lang="en-US" dirty="0">
                <a:cs typeface="Calibri"/>
              </a:rPr>
              <a:t>PA-57 </a:t>
            </a:r>
            <a:r>
              <a:rPr lang="en-US" dirty="0" err="1">
                <a:cs typeface="Calibri"/>
              </a:rPr>
              <a:t>Cyraneczki</a:t>
            </a:r>
            <a:r>
              <a:rPr lang="en-US" dirty="0">
                <a:cs typeface="Calibri"/>
              </a:rPr>
              <a:t> 8 ,05-500 </a:t>
            </a:r>
            <a:r>
              <a:rPr lang="en-US" dirty="0" err="1">
                <a:cs typeface="Calibri"/>
              </a:rPr>
              <a:t>Zgorzała</a:t>
            </a:r>
            <a:r>
              <a:rPr lang="en-US" dirty="0">
                <a:cs typeface="Calibri"/>
              </a:rPr>
              <a:t> </a:t>
            </a:r>
            <a:endParaRPr lang="en-US" dirty="0">
              <a:ea typeface="+mn-lt"/>
              <a:cs typeface="+mn-lt"/>
            </a:endParaRPr>
          </a:p>
          <a:p>
            <a:pPr>
              <a:buNone/>
            </a:pPr>
            <a:r>
              <a:rPr lang="en-US" dirty="0">
                <a:cs typeface="Calibri"/>
              </a:rPr>
              <a:t>PA-58 </a:t>
            </a:r>
            <a:r>
              <a:rPr lang="en-US" dirty="0" err="1">
                <a:cs typeface="Calibri"/>
              </a:rPr>
              <a:t>Krasickiego</a:t>
            </a:r>
            <a:r>
              <a:rPr lang="en-US" dirty="0">
                <a:cs typeface="Calibri"/>
              </a:rPr>
              <a:t> 56, 05-500 Nowa </a:t>
            </a:r>
            <a:r>
              <a:rPr lang="en-US" dirty="0" err="1">
                <a:cs typeface="Calibri"/>
              </a:rPr>
              <a:t>Iwiczna</a:t>
            </a:r>
            <a:r>
              <a:rPr lang="en-US" dirty="0">
                <a:cs typeface="Calibri"/>
              </a:rPr>
              <a:t> </a:t>
            </a:r>
            <a:endParaRPr lang="en-US" dirty="0">
              <a:ea typeface="+mn-lt"/>
              <a:cs typeface="+mn-lt"/>
            </a:endParaRPr>
          </a:p>
          <a:p>
            <a:pPr>
              <a:buNone/>
            </a:pPr>
            <a:r>
              <a:rPr lang="en-US" dirty="0">
                <a:cs typeface="Calibri"/>
              </a:rPr>
              <a:t>PA-59 </a:t>
            </a:r>
            <a:r>
              <a:rPr lang="en-US" dirty="0" err="1">
                <a:cs typeface="Calibri"/>
              </a:rPr>
              <a:t>Krótka</a:t>
            </a:r>
            <a:r>
              <a:rPr lang="en-US" dirty="0">
                <a:cs typeface="Calibri"/>
              </a:rPr>
              <a:t> 05-500 Stara </a:t>
            </a:r>
            <a:r>
              <a:rPr lang="en-US" dirty="0" err="1">
                <a:cs typeface="Calibri"/>
              </a:rPr>
              <a:t>Iwiczna</a:t>
            </a:r>
            <a:r>
              <a:rPr lang="en-US" dirty="0">
                <a:cs typeface="Calibri"/>
              </a:rPr>
              <a:t> </a:t>
            </a:r>
            <a:endParaRPr lang="en-US" dirty="0">
              <a:ea typeface="+mn-lt"/>
              <a:cs typeface="+mn-lt"/>
            </a:endParaRPr>
          </a:p>
          <a:p>
            <a:pPr>
              <a:buNone/>
            </a:pPr>
            <a:r>
              <a:rPr lang="en-US" dirty="0">
                <a:cs typeface="Calibri"/>
              </a:rPr>
              <a:t>PA-60 </a:t>
            </a:r>
            <a:r>
              <a:rPr lang="en-US" dirty="0" err="1">
                <a:cs typeface="Calibri"/>
              </a:rPr>
              <a:t>Szkolna</a:t>
            </a:r>
            <a:r>
              <a:rPr lang="en-US" dirty="0">
                <a:cs typeface="Calibri"/>
              </a:rPr>
              <a:t> 8, 05-506 </a:t>
            </a:r>
            <a:r>
              <a:rPr lang="en-US" dirty="0" err="1">
                <a:cs typeface="Calibri"/>
              </a:rPr>
              <a:t>Lesznowola</a:t>
            </a:r>
            <a:r>
              <a:rPr lang="en-US" dirty="0">
                <a:cs typeface="Calibri"/>
              </a:rPr>
              <a:t> </a:t>
            </a:r>
            <a:endParaRPr lang="en-US" dirty="0">
              <a:ea typeface="+mn-lt"/>
              <a:cs typeface="+mn-lt"/>
            </a:endParaRPr>
          </a:p>
          <a:p>
            <a:pPr>
              <a:buNone/>
            </a:pPr>
            <a:r>
              <a:rPr lang="en-US" dirty="0">
                <a:cs typeface="Calibri"/>
              </a:rPr>
              <a:t>PA-61 </a:t>
            </a:r>
            <a:r>
              <a:rPr lang="en-US" dirty="0" err="1">
                <a:cs typeface="Calibri"/>
              </a:rPr>
              <a:t>Gminna</a:t>
            </a:r>
            <a:r>
              <a:rPr lang="en-US" dirty="0">
                <a:cs typeface="Calibri"/>
              </a:rPr>
              <a:t> 60, 05-506 </a:t>
            </a:r>
            <a:r>
              <a:rPr lang="en-US" dirty="0" err="1">
                <a:cs typeface="Calibri"/>
              </a:rPr>
              <a:t>Lesznowola</a:t>
            </a:r>
            <a:r>
              <a:rPr lang="en-US" dirty="0">
                <a:cs typeface="Calibri"/>
              </a:rPr>
              <a:t> </a:t>
            </a:r>
            <a:endParaRPr lang="en-US" dirty="0">
              <a:ea typeface="+mn-lt"/>
              <a:cs typeface="+mn-lt"/>
            </a:endParaRPr>
          </a:p>
          <a:p>
            <a:pPr>
              <a:buNone/>
            </a:pPr>
            <a:r>
              <a:rPr lang="en-US" dirty="0">
                <a:cs typeface="Calibri"/>
              </a:rPr>
              <a:t>PA-62 </a:t>
            </a:r>
            <a:r>
              <a:rPr lang="en-US" dirty="0" err="1">
                <a:cs typeface="Calibri"/>
              </a:rPr>
              <a:t>Lipowa</a:t>
            </a:r>
            <a:r>
              <a:rPr lang="en-US" dirty="0">
                <a:cs typeface="Calibri"/>
              </a:rPr>
              <a:t> 28, 05-506 Magdalenka </a:t>
            </a:r>
            <a:endParaRPr lang="en-US" dirty="0">
              <a:ea typeface="+mn-lt"/>
              <a:cs typeface="+mn-lt"/>
            </a:endParaRPr>
          </a:p>
          <a:p>
            <a:pPr>
              <a:buNone/>
            </a:pPr>
            <a:r>
              <a:rPr lang="en-US" dirty="0">
                <a:cs typeface="Calibri"/>
              </a:rPr>
              <a:t>PA-63 </a:t>
            </a:r>
            <a:r>
              <a:rPr lang="en-US" dirty="0" err="1">
                <a:cs typeface="Calibri"/>
              </a:rPr>
              <a:t>Słojewskiego</a:t>
            </a:r>
            <a:r>
              <a:rPr lang="en-US" dirty="0">
                <a:cs typeface="Calibri"/>
              </a:rPr>
              <a:t> 1, 05-552 </a:t>
            </a:r>
            <a:r>
              <a:rPr lang="en-US" dirty="0" err="1">
                <a:cs typeface="Calibri"/>
              </a:rPr>
              <a:t>Łazy</a:t>
            </a:r>
            <a:r>
              <a:rPr lang="en-US" dirty="0">
                <a:cs typeface="Calibri"/>
              </a:rPr>
              <a:t> </a:t>
            </a:r>
            <a:endParaRPr lang="en-US" dirty="0">
              <a:ea typeface="+mn-lt"/>
              <a:cs typeface="+mn-lt"/>
            </a:endParaRPr>
          </a:p>
          <a:p>
            <a:pPr algn="just">
              <a:buNone/>
            </a:pPr>
            <a:r>
              <a:rPr lang="en-US" dirty="0">
                <a:cs typeface="Calibri"/>
              </a:rPr>
              <a:t>PA-64 </a:t>
            </a:r>
            <a:r>
              <a:rPr lang="en-US" dirty="0" err="1">
                <a:cs typeface="Calibri"/>
              </a:rPr>
              <a:t>Nadrzeczna</a:t>
            </a:r>
            <a:r>
              <a:rPr lang="en-US" dirty="0">
                <a:cs typeface="Calibri"/>
              </a:rPr>
              <a:t> 23, 05-552 </a:t>
            </a:r>
            <a:r>
              <a:rPr lang="en-US" dirty="0" err="1">
                <a:cs typeface="Calibri"/>
              </a:rPr>
              <a:t>Wólka</a:t>
            </a:r>
            <a:r>
              <a:rPr lang="en-US" dirty="0">
                <a:cs typeface="Calibri"/>
              </a:rPr>
              <a:t> Kosowska </a:t>
            </a:r>
            <a:endParaRPr lang="en-US" dirty="0">
              <a:ea typeface="+mn-lt"/>
              <a:cs typeface="+mn-lt"/>
            </a:endParaRPr>
          </a:p>
          <a:p>
            <a:pPr algn="just">
              <a:buNone/>
            </a:pPr>
            <a:r>
              <a:rPr lang="en-US" dirty="0">
                <a:cs typeface="Calibri"/>
              </a:rPr>
              <a:t>PA-65 Marii </a:t>
            </a:r>
            <a:r>
              <a:rPr lang="en-US" dirty="0" err="1">
                <a:cs typeface="Calibri"/>
              </a:rPr>
              <a:t>Świątkiewicz</a:t>
            </a:r>
            <a:r>
              <a:rPr lang="en-US" dirty="0">
                <a:cs typeface="Calibri"/>
              </a:rPr>
              <a:t> 2A, 05-552 </a:t>
            </a:r>
            <a:r>
              <a:rPr lang="en-US" dirty="0" err="1">
                <a:cs typeface="Calibri"/>
              </a:rPr>
              <a:t>Mroków</a:t>
            </a:r>
            <a:r>
              <a:rPr lang="en-US" dirty="0">
                <a:cs typeface="Calibri"/>
              </a:rPr>
              <a:t> </a:t>
            </a:r>
            <a:endParaRPr lang="en-US" dirty="0"/>
          </a:p>
        </p:txBody>
      </p:sp>
      <p:sp>
        <p:nvSpPr>
          <p:cNvPr id="4" name="Content Placeholder 3">
            <a:extLst>
              <a:ext uri="{FF2B5EF4-FFF2-40B4-BE49-F238E27FC236}">
                <a16:creationId xmlns:a16="http://schemas.microsoft.com/office/drawing/2014/main" xmlns="" id="{4089C94E-8EBD-40B4-B23E-A34370981682}"/>
              </a:ext>
            </a:extLst>
          </p:cNvPr>
          <p:cNvSpPr>
            <a:spLocks noGrp="1"/>
          </p:cNvSpPr>
          <p:nvPr>
            <p:ph sz="half" idx="2"/>
          </p:nvPr>
        </p:nvSpPr>
        <p:spPr>
          <a:xfrm>
            <a:off x="6719888" y="1885155"/>
            <a:ext cx="5181600" cy="4351338"/>
          </a:xfrm>
        </p:spPr>
        <p:txBody>
          <a:bodyPr vert="horz" lIns="91440" tIns="45720" rIns="91440" bIns="45720" rtlCol="0" anchor="t">
            <a:normAutofit fontScale="70000" lnSpcReduction="20000"/>
          </a:bodyPr>
          <a:lstStyle/>
          <a:p>
            <a:pPr>
              <a:buNone/>
            </a:pPr>
            <a:r>
              <a:rPr lang="en-US" b="1" dirty="0" err="1">
                <a:cs typeface="Calibri"/>
              </a:rPr>
              <a:t>Gmina</a:t>
            </a:r>
            <a:r>
              <a:rPr lang="en-US" b="1" dirty="0">
                <a:cs typeface="Calibri"/>
              </a:rPr>
              <a:t> </a:t>
            </a:r>
            <a:r>
              <a:rPr lang="en-US" b="1" dirty="0" err="1">
                <a:cs typeface="Calibri"/>
              </a:rPr>
              <a:t>Konstancin</a:t>
            </a:r>
            <a:r>
              <a:rPr lang="en-US" b="1" dirty="0">
                <a:cs typeface="Calibri"/>
              </a:rPr>
              <a:t> </a:t>
            </a:r>
            <a:r>
              <a:rPr lang="en-US" b="1" dirty="0" err="1">
                <a:cs typeface="Calibri"/>
              </a:rPr>
              <a:t>Jaziorna</a:t>
            </a:r>
            <a:r>
              <a:rPr lang="en-US" dirty="0">
                <a:cs typeface="Calibri"/>
              </a:rPr>
              <a:t> </a:t>
            </a:r>
            <a:endParaRPr lang="en-US" dirty="0">
              <a:ea typeface="+mn-lt"/>
              <a:cs typeface="+mn-lt"/>
            </a:endParaRPr>
          </a:p>
          <a:p>
            <a:pPr>
              <a:buNone/>
            </a:pPr>
            <a:r>
              <a:rPr lang="en-US" dirty="0">
                <a:cs typeface="Calibri"/>
              </a:rPr>
              <a:t>PA-32 </a:t>
            </a:r>
            <a:r>
              <a:rPr lang="en-US" dirty="0" err="1">
                <a:cs typeface="Calibri"/>
              </a:rPr>
              <a:t>Świetlicowa</a:t>
            </a:r>
            <a:r>
              <a:rPr lang="en-US" dirty="0">
                <a:cs typeface="Calibri"/>
              </a:rPr>
              <a:t> 1, 05-520 </a:t>
            </a:r>
            <a:r>
              <a:rPr lang="en-US" dirty="0" err="1">
                <a:cs typeface="Calibri"/>
              </a:rPr>
              <a:t>Konstancin-Jeziorna</a:t>
            </a:r>
            <a:r>
              <a:rPr lang="en-US" dirty="0">
                <a:cs typeface="Calibri"/>
              </a:rPr>
              <a:t> </a:t>
            </a:r>
            <a:endParaRPr lang="en-US" dirty="0">
              <a:ea typeface="+mn-lt"/>
              <a:cs typeface="+mn-lt"/>
            </a:endParaRPr>
          </a:p>
          <a:p>
            <a:pPr>
              <a:buNone/>
            </a:pPr>
            <a:r>
              <a:rPr lang="en-US" dirty="0">
                <a:cs typeface="Calibri"/>
              </a:rPr>
              <a:t>PA-33 </a:t>
            </a:r>
            <a:r>
              <a:rPr lang="en-US" dirty="0" err="1">
                <a:cs typeface="Calibri"/>
              </a:rPr>
              <a:t>Wspólna</a:t>
            </a:r>
            <a:r>
              <a:rPr lang="en-US" dirty="0">
                <a:cs typeface="Calibri"/>
              </a:rPr>
              <a:t> 1, 05-520 Bielawa </a:t>
            </a:r>
            <a:endParaRPr lang="en-US" dirty="0">
              <a:ea typeface="+mn-lt"/>
              <a:cs typeface="+mn-lt"/>
            </a:endParaRPr>
          </a:p>
          <a:p>
            <a:pPr>
              <a:buNone/>
            </a:pPr>
            <a:r>
              <a:rPr lang="en-US" dirty="0">
                <a:cs typeface="Calibri"/>
              </a:rPr>
              <a:t>PA-34 </a:t>
            </a:r>
            <a:r>
              <a:rPr lang="en-US" dirty="0" err="1">
                <a:cs typeface="Calibri"/>
              </a:rPr>
              <a:t>Pułaskiego</a:t>
            </a:r>
            <a:r>
              <a:rPr lang="en-US" dirty="0">
                <a:cs typeface="Calibri"/>
              </a:rPr>
              <a:t> 72, 05-510 </a:t>
            </a:r>
            <a:r>
              <a:rPr lang="en-US" dirty="0" err="1">
                <a:cs typeface="Calibri"/>
              </a:rPr>
              <a:t>Konstancin-Jeziorna</a:t>
            </a:r>
            <a:r>
              <a:rPr lang="en-US" dirty="0">
                <a:cs typeface="Calibri"/>
              </a:rPr>
              <a:t> </a:t>
            </a:r>
            <a:endParaRPr lang="en-US" dirty="0">
              <a:ea typeface="+mn-lt"/>
              <a:cs typeface="+mn-lt"/>
            </a:endParaRPr>
          </a:p>
          <a:p>
            <a:pPr>
              <a:buNone/>
            </a:pPr>
            <a:r>
              <a:rPr lang="en-US" dirty="0">
                <a:cs typeface="Calibri"/>
              </a:rPr>
              <a:t>PA-35 </a:t>
            </a:r>
            <a:r>
              <a:rPr lang="en-US" dirty="0" err="1">
                <a:cs typeface="Calibri"/>
              </a:rPr>
              <a:t>Prosta</a:t>
            </a:r>
            <a:r>
              <a:rPr lang="en-US" dirty="0">
                <a:cs typeface="Calibri"/>
              </a:rPr>
              <a:t>, 05-520 </a:t>
            </a:r>
            <a:r>
              <a:rPr lang="en-US" dirty="0" err="1">
                <a:cs typeface="Calibri"/>
              </a:rPr>
              <a:t>Kawęczynek</a:t>
            </a:r>
            <a:r>
              <a:rPr lang="en-US" dirty="0">
                <a:cs typeface="Calibri"/>
              </a:rPr>
              <a:t> </a:t>
            </a:r>
            <a:endParaRPr lang="en-US" dirty="0">
              <a:ea typeface="+mn-lt"/>
              <a:cs typeface="+mn-lt"/>
            </a:endParaRPr>
          </a:p>
          <a:p>
            <a:pPr>
              <a:buNone/>
            </a:pPr>
            <a:r>
              <a:rPr lang="en-US" dirty="0">
                <a:cs typeface="Calibri"/>
              </a:rPr>
              <a:t>PA-36 </a:t>
            </a:r>
            <a:r>
              <a:rPr lang="en-US" dirty="0" err="1">
                <a:cs typeface="Calibri"/>
              </a:rPr>
              <a:t>Wilanowska</a:t>
            </a:r>
            <a:r>
              <a:rPr lang="en-US" dirty="0">
                <a:cs typeface="Calibri"/>
              </a:rPr>
              <a:t> 218, 05-520 </a:t>
            </a:r>
            <a:r>
              <a:rPr lang="en-US" dirty="0" err="1">
                <a:cs typeface="Calibri"/>
              </a:rPr>
              <a:t>Słomczyn</a:t>
            </a:r>
            <a:r>
              <a:rPr lang="en-US" dirty="0">
                <a:cs typeface="Calibri"/>
              </a:rPr>
              <a:t> </a:t>
            </a:r>
            <a:endParaRPr lang="en-US" dirty="0">
              <a:ea typeface="+mn-lt"/>
              <a:cs typeface="+mn-lt"/>
            </a:endParaRPr>
          </a:p>
          <a:p>
            <a:pPr>
              <a:buNone/>
            </a:pPr>
            <a:r>
              <a:rPr lang="en-US" dirty="0">
                <a:cs typeface="Calibri"/>
              </a:rPr>
              <a:t>PA-37 </a:t>
            </a:r>
            <a:r>
              <a:rPr lang="en-US" dirty="0" err="1">
                <a:cs typeface="Calibri"/>
              </a:rPr>
              <a:t>Czernidła</a:t>
            </a:r>
            <a:r>
              <a:rPr lang="en-US" dirty="0">
                <a:cs typeface="Calibri"/>
              </a:rPr>
              <a:t> 26A,05-520 </a:t>
            </a:r>
            <a:r>
              <a:rPr lang="en-US" dirty="0" err="1">
                <a:cs typeface="Calibri"/>
              </a:rPr>
              <a:t>Czernidła</a:t>
            </a:r>
            <a:r>
              <a:rPr lang="en-US" dirty="0">
                <a:cs typeface="Calibri"/>
              </a:rPr>
              <a:t> </a:t>
            </a:r>
            <a:endParaRPr lang="en-US" dirty="0">
              <a:ea typeface="+mn-lt"/>
              <a:cs typeface="+mn-lt"/>
            </a:endParaRPr>
          </a:p>
          <a:p>
            <a:pPr>
              <a:buNone/>
            </a:pPr>
            <a:r>
              <a:rPr lang="en-US" dirty="0">
                <a:cs typeface="Calibri"/>
              </a:rPr>
              <a:t>PA-38 Gassy 13E, 05-520 </a:t>
            </a:r>
            <a:r>
              <a:rPr lang="en-US" dirty="0" err="1">
                <a:cs typeface="Calibri"/>
              </a:rPr>
              <a:t>Konstancimn</a:t>
            </a:r>
            <a:r>
              <a:rPr lang="en-US" dirty="0">
                <a:cs typeface="Calibri"/>
              </a:rPr>
              <a:t>-Jez. </a:t>
            </a:r>
            <a:endParaRPr lang="en-US" dirty="0">
              <a:ea typeface="+mn-lt"/>
              <a:cs typeface="+mn-lt"/>
            </a:endParaRPr>
          </a:p>
          <a:p>
            <a:pPr marL="0" indent="0">
              <a:buNone/>
            </a:pPr>
            <a:r>
              <a:rPr lang="en-US" dirty="0">
                <a:cs typeface="Calibri"/>
              </a:rPr>
              <a:t>PA-39 </a:t>
            </a:r>
            <a:r>
              <a:rPr lang="en-US" dirty="0" err="1">
                <a:cs typeface="Calibri"/>
              </a:rPr>
              <a:t>Opacz</a:t>
            </a:r>
            <a:r>
              <a:rPr lang="en-US" dirty="0">
                <a:cs typeface="Calibri"/>
              </a:rPr>
              <a:t> 16, 05-520 </a:t>
            </a:r>
            <a:r>
              <a:rPr lang="en-US" dirty="0" err="1">
                <a:cs typeface="Calibri"/>
              </a:rPr>
              <a:t>Opacz</a:t>
            </a:r>
            <a:r>
              <a:rPr lang="en-US" dirty="0">
                <a:cs typeface="Calibri"/>
              </a:rPr>
              <a:t> </a:t>
            </a:r>
          </a:p>
          <a:p>
            <a:pPr marL="0" indent="0">
              <a:buNone/>
            </a:pPr>
            <a:r>
              <a:rPr lang="en-US" dirty="0">
                <a:cs typeface="Calibri"/>
              </a:rPr>
              <a:t>PA-40 </a:t>
            </a:r>
            <a:r>
              <a:rPr lang="en-US" dirty="0" err="1">
                <a:cs typeface="Calibri"/>
              </a:rPr>
              <a:t>Cieciszów</a:t>
            </a:r>
            <a:r>
              <a:rPr lang="en-US" dirty="0">
                <a:cs typeface="Calibri"/>
              </a:rPr>
              <a:t> 67A, 05-520 </a:t>
            </a:r>
            <a:r>
              <a:rPr lang="en-US" dirty="0" err="1">
                <a:cs typeface="Calibri"/>
              </a:rPr>
              <a:t>Konstancin-Jeziorna</a:t>
            </a:r>
            <a:r>
              <a:rPr lang="en-US" dirty="0">
                <a:cs typeface="Calibri"/>
              </a:rPr>
              <a:t> </a:t>
            </a:r>
            <a:endParaRPr lang="en-US">
              <a:ea typeface="+mn-lt"/>
              <a:cs typeface="+mn-lt"/>
            </a:endParaRPr>
          </a:p>
          <a:p>
            <a:pPr marL="0" indent="0">
              <a:buNone/>
            </a:pPr>
            <a:endParaRPr lang="en-US" dirty="0">
              <a:cs typeface="Calibri"/>
            </a:endParaRPr>
          </a:p>
        </p:txBody>
      </p:sp>
      <p:pic>
        <p:nvPicPr>
          <p:cNvPr id="6" name="Picture 8">
            <a:extLst>
              <a:ext uri="{FF2B5EF4-FFF2-40B4-BE49-F238E27FC236}">
                <a16:creationId xmlns:a16="http://schemas.microsoft.com/office/drawing/2014/main" xmlns="" id="{1CB5E7FA-72C4-41D3-9F97-E9C27CDD371C}"/>
              </a:ext>
            </a:extLst>
          </p:cNvPr>
          <p:cNvPicPr>
            <a:picLocks noChangeAspect="1"/>
          </p:cNvPicPr>
          <p:nvPr/>
        </p:nvPicPr>
        <p:blipFill>
          <a:blip r:embed="rId2"/>
          <a:stretch>
            <a:fillRect/>
          </a:stretch>
        </p:blipFill>
        <p:spPr>
          <a:xfrm>
            <a:off x="278604" y="571500"/>
            <a:ext cx="1121568" cy="1309686"/>
          </a:xfrm>
          <a:prstGeom prst="rect">
            <a:avLst/>
          </a:prstGeom>
        </p:spPr>
      </p:pic>
      <p:pic>
        <p:nvPicPr>
          <p:cNvPr id="8" name="Picture 6">
            <a:extLst>
              <a:ext uri="{FF2B5EF4-FFF2-40B4-BE49-F238E27FC236}">
                <a16:creationId xmlns:a16="http://schemas.microsoft.com/office/drawing/2014/main" xmlns="" id="{1865E7AA-DBB6-42C7-8609-1C2B9BA313AE}"/>
              </a:ext>
            </a:extLst>
          </p:cNvPr>
          <p:cNvPicPr>
            <a:picLocks noChangeAspect="1"/>
          </p:cNvPicPr>
          <p:nvPr/>
        </p:nvPicPr>
        <p:blipFill>
          <a:blip r:embed="rId3"/>
          <a:stretch>
            <a:fillRect/>
          </a:stretch>
        </p:blipFill>
        <p:spPr>
          <a:xfrm>
            <a:off x="5819775" y="576263"/>
            <a:ext cx="1076324" cy="1300162"/>
          </a:xfrm>
          <a:prstGeom prst="rect">
            <a:avLst/>
          </a:prstGeom>
        </p:spPr>
      </p:pic>
    </p:spTree>
    <p:extLst>
      <p:ext uri="{BB962C8B-B14F-4D97-AF65-F5344CB8AC3E}">
        <p14:creationId xmlns:p14="http://schemas.microsoft.com/office/powerpoint/2010/main" val="123301721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A5DC206-95A2-429C-BC7C-3A18B376E7CC}"/>
              </a:ext>
            </a:extLst>
          </p:cNvPr>
          <p:cNvSpPr>
            <a:spLocks noGrp="1"/>
          </p:cNvSpPr>
          <p:nvPr>
            <p:ph type="title"/>
          </p:nvPr>
        </p:nvSpPr>
        <p:spPr>
          <a:xfrm>
            <a:off x="1216818" y="282632"/>
            <a:ext cx="9895951" cy="1033669"/>
          </a:xfrm>
        </p:spPr>
        <p:txBody>
          <a:bodyPr>
            <a:normAutofit/>
          </a:bodyPr>
          <a:lstStyle/>
          <a:p>
            <a:pPr algn="ctr"/>
            <a:r>
              <a:rPr lang="en-US" sz="4000" b="1" err="1">
                <a:solidFill>
                  <a:srgbClr val="FFFFFF"/>
                </a:solidFill>
                <a:ea typeface="+mj-lt"/>
                <a:cs typeface="+mj-lt"/>
              </a:rPr>
              <a:t>Podstawy</a:t>
            </a:r>
            <a:r>
              <a:rPr lang="en-US" sz="4000" b="1">
                <a:solidFill>
                  <a:srgbClr val="FFFFFF"/>
                </a:solidFill>
                <a:ea typeface="+mj-lt"/>
                <a:cs typeface="+mj-lt"/>
              </a:rPr>
              <a:t> </a:t>
            </a:r>
            <a:r>
              <a:rPr lang="en-US" sz="4000" b="1" err="1">
                <a:solidFill>
                  <a:srgbClr val="FFFFFF"/>
                </a:solidFill>
                <a:ea typeface="+mj-lt"/>
                <a:cs typeface="+mj-lt"/>
              </a:rPr>
              <a:t>prawne</a:t>
            </a:r>
            <a:r>
              <a:rPr lang="en-US" sz="4000" b="1">
                <a:solidFill>
                  <a:srgbClr val="FFFFFF"/>
                </a:solidFill>
                <a:ea typeface="+mj-lt"/>
                <a:cs typeface="+mj-lt"/>
              </a:rPr>
              <a:t>:</a:t>
            </a:r>
            <a:r>
              <a:rPr lang="en-US" sz="4000" dirty="0">
                <a:solidFill>
                  <a:srgbClr val="FFFFFF"/>
                </a:solidFill>
                <a:ea typeface="+mj-lt"/>
                <a:cs typeface="+mj-lt"/>
              </a:rPr>
              <a:t> </a:t>
            </a:r>
            <a:endParaRPr lang="en-US" sz="4000" dirty="0">
              <a:solidFill>
                <a:srgbClr val="FFFFFF"/>
              </a:solidFill>
              <a:cs typeface="Calibri Light" panose="020F0302020204030204"/>
            </a:endParaRPr>
          </a:p>
        </p:txBody>
      </p:sp>
      <p:sp>
        <p:nvSpPr>
          <p:cNvPr id="3" name="Content Placeholder 2">
            <a:extLst>
              <a:ext uri="{FF2B5EF4-FFF2-40B4-BE49-F238E27FC236}">
                <a16:creationId xmlns:a16="http://schemas.microsoft.com/office/drawing/2014/main" xmlns="" id="{1E98EDA7-893B-4263-8D73-1A634CC59BFA}"/>
              </a:ext>
            </a:extLst>
          </p:cNvPr>
          <p:cNvSpPr>
            <a:spLocks noGrp="1"/>
          </p:cNvSpPr>
          <p:nvPr>
            <p:ph idx="1"/>
          </p:nvPr>
        </p:nvSpPr>
        <p:spPr>
          <a:xfrm>
            <a:off x="157162" y="1770510"/>
            <a:ext cx="11748092" cy="4909701"/>
          </a:xfrm>
        </p:spPr>
        <p:txBody>
          <a:bodyPr vert="horz" lIns="91440" tIns="45720" rIns="91440" bIns="45720" rtlCol="0" anchor="ctr">
            <a:noAutofit/>
          </a:bodyPr>
          <a:lstStyle/>
          <a:p>
            <a:pPr marL="0">
              <a:buNone/>
            </a:pPr>
            <a:r>
              <a:rPr lang="en-US" sz="1600" b="1" dirty="0">
                <a:ea typeface="+mn-lt"/>
                <a:cs typeface="+mn-lt"/>
              </a:rPr>
              <a:t>ROZPORZĄDZENIE RADY MINISTRÓW z </a:t>
            </a:r>
            <a:r>
              <a:rPr lang="en-US" sz="1600" b="1" dirty="0" err="1">
                <a:ea typeface="+mn-lt"/>
                <a:cs typeface="+mn-lt"/>
              </a:rPr>
              <a:t>dnia</a:t>
            </a:r>
            <a:r>
              <a:rPr lang="en-US" sz="1600" b="1" dirty="0">
                <a:ea typeface="+mn-lt"/>
                <a:cs typeface="+mn-lt"/>
              </a:rPr>
              <a:t> 7 </a:t>
            </a:r>
            <a:r>
              <a:rPr lang="en-US" sz="1600" b="1" dirty="0" err="1">
                <a:ea typeface="+mn-lt"/>
                <a:cs typeface="+mn-lt"/>
              </a:rPr>
              <a:t>stycznia</a:t>
            </a:r>
            <a:r>
              <a:rPr lang="en-US" sz="1600" b="1" dirty="0">
                <a:ea typeface="+mn-lt"/>
                <a:cs typeface="+mn-lt"/>
              </a:rPr>
              <a:t> 2013 r. w </a:t>
            </a:r>
            <a:r>
              <a:rPr lang="en-US" sz="1600" b="1" dirty="0" err="1">
                <a:ea typeface="+mn-lt"/>
                <a:cs typeface="+mn-lt"/>
              </a:rPr>
              <a:t>sprawie</a:t>
            </a:r>
            <a:r>
              <a:rPr lang="en-US" sz="1600" b="1" dirty="0">
                <a:ea typeface="+mn-lt"/>
                <a:cs typeface="+mn-lt"/>
              </a:rPr>
              <a:t> </a:t>
            </a:r>
            <a:r>
              <a:rPr lang="en-US" sz="1600" b="1" dirty="0" err="1">
                <a:ea typeface="+mn-lt"/>
                <a:cs typeface="+mn-lt"/>
              </a:rPr>
              <a:t>systemów</a:t>
            </a:r>
            <a:r>
              <a:rPr lang="en-US" sz="1600" b="1" dirty="0">
                <a:ea typeface="+mn-lt"/>
                <a:cs typeface="+mn-lt"/>
              </a:rPr>
              <a:t> </a:t>
            </a:r>
            <a:r>
              <a:rPr lang="en-US" sz="1600" b="1" dirty="0" err="1">
                <a:ea typeface="+mn-lt"/>
                <a:cs typeface="+mn-lt"/>
              </a:rPr>
              <a:t>wykrywania</a:t>
            </a:r>
            <a:r>
              <a:rPr lang="en-US" sz="1600" b="1" dirty="0">
                <a:ea typeface="+mn-lt"/>
                <a:cs typeface="+mn-lt"/>
              </a:rPr>
              <a:t> </a:t>
            </a:r>
            <a:r>
              <a:rPr lang="en-US" sz="1600" b="1" dirty="0" err="1">
                <a:ea typeface="+mn-lt"/>
                <a:cs typeface="+mn-lt"/>
              </a:rPr>
              <a:t>skażeń</a:t>
            </a:r>
            <a:r>
              <a:rPr lang="en-US" sz="1600" b="1" dirty="0">
                <a:ea typeface="+mn-lt"/>
                <a:cs typeface="+mn-lt"/>
              </a:rPr>
              <a:t> </a:t>
            </a:r>
            <a:r>
              <a:rPr lang="en-US" sz="1600" b="1" dirty="0" err="1">
                <a:ea typeface="+mn-lt"/>
                <a:cs typeface="+mn-lt"/>
              </a:rPr>
              <a:t>i</a:t>
            </a:r>
            <a:r>
              <a:rPr lang="en-US" sz="1600" b="1" dirty="0">
                <a:ea typeface="+mn-lt"/>
                <a:cs typeface="+mn-lt"/>
              </a:rPr>
              <a:t> </a:t>
            </a:r>
            <a:r>
              <a:rPr lang="en-US" sz="1600" b="1" dirty="0" err="1">
                <a:ea typeface="+mn-lt"/>
                <a:cs typeface="+mn-lt"/>
              </a:rPr>
              <a:t>powiadamiania</a:t>
            </a:r>
            <a:r>
              <a:rPr lang="en-US" sz="1600" b="1" dirty="0">
                <a:ea typeface="+mn-lt"/>
                <a:cs typeface="+mn-lt"/>
              </a:rPr>
              <a:t> o </a:t>
            </a:r>
            <a:r>
              <a:rPr lang="en-US" sz="1600" b="1" dirty="0" err="1">
                <a:ea typeface="+mn-lt"/>
                <a:cs typeface="+mn-lt"/>
              </a:rPr>
              <a:t>ich</a:t>
            </a:r>
            <a:r>
              <a:rPr lang="en-US" sz="1600" b="1" dirty="0">
                <a:ea typeface="+mn-lt"/>
                <a:cs typeface="+mn-lt"/>
              </a:rPr>
              <a:t> </a:t>
            </a:r>
            <a:r>
              <a:rPr lang="en-US" sz="1600" b="1" dirty="0" err="1">
                <a:ea typeface="+mn-lt"/>
                <a:cs typeface="+mn-lt"/>
              </a:rPr>
              <a:t>wystąpieniu</a:t>
            </a:r>
            <a:r>
              <a:rPr lang="en-US" sz="1600" b="1" dirty="0">
                <a:ea typeface="+mn-lt"/>
                <a:cs typeface="+mn-lt"/>
              </a:rPr>
              <a:t> </a:t>
            </a:r>
            <a:r>
              <a:rPr lang="en-US" sz="1600" b="1" dirty="0" err="1">
                <a:ea typeface="+mn-lt"/>
                <a:cs typeface="+mn-lt"/>
              </a:rPr>
              <a:t>oraz</a:t>
            </a:r>
            <a:r>
              <a:rPr lang="en-US" sz="1600" b="1" dirty="0">
                <a:ea typeface="+mn-lt"/>
                <a:cs typeface="+mn-lt"/>
              </a:rPr>
              <a:t> </a:t>
            </a:r>
            <a:r>
              <a:rPr lang="en-US" sz="1600" b="1" dirty="0" err="1">
                <a:ea typeface="+mn-lt"/>
                <a:cs typeface="+mn-lt"/>
              </a:rPr>
              <a:t>właściwości</a:t>
            </a:r>
            <a:r>
              <a:rPr lang="en-US" sz="1600" b="1" dirty="0">
                <a:ea typeface="+mn-lt"/>
                <a:cs typeface="+mn-lt"/>
              </a:rPr>
              <a:t> </a:t>
            </a:r>
            <a:r>
              <a:rPr lang="en-US" sz="1600" b="1" dirty="0" err="1">
                <a:ea typeface="+mn-lt"/>
                <a:cs typeface="+mn-lt"/>
              </a:rPr>
              <a:t>organów</a:t>
            </a:r>
            <a:r>
              <a:rPr lang="en-US" sz="1600" b="1" dirty="0">
                <a:ea typeface="+mn-lt"/>
                <a:cs typeface="+mn-lt"/>
              </a:rPr>
              <a:t> w </a:t>
            </a:r>
            <a:r>
              <a:rPr lang="en-US" sz="1600" b="1" dirty="0" err="1">
                <a:ea typeface="+mn-lt"/>
                <a:cs typeface="+mn-lt"/>
              </a:rPr>
              <a:t>tych</a:t>
            </a:r>
            <a:r>
              <a:rPr lang="en-US" sz="1600" b="1" dirty="0">
                <a:ea typeface="+mn-lt"/>
                <a:cs typeface="+mn-lt"/>
              </a:rPr>
              <a:t> </a:t>
            </a:r>
            <a:r>
              <a:rPr lang="en-US" sz="1600" b="1" dirty="0" err="1">
                <a:ea typeface="+mn-lt"/>
                <a:cs typeface="+mn-lt"/>
              </a:rPr>
              <a:t>sprawach</a:t>
            </a:r>
            <a:r>
              <a:rPr lang="en-US" sz="1600" b="1" dirty="0">
                <a:ea typeface="+mn-lt"/>
                <a:cs typeface="+mn-lt"/>
              </a:rPr>
              <a:t> (Dz. U. z 2013 </a:t>
            </a:r>
            <a:r>
              <a:rPr lang="en-US" sz="1600" b="1" dirty="0" err="1">
                <a:ea typeface="+mn-lt"/>
                <a:cs typeface="+mn-lt"/>
              </a:rPr>
              <a:t>poz</a:t>
            </a:r>
            <a:r>
              <a:rPr lang="en-US" sz="1600" b="1" dirty="0">
                <a:ea typeface="+mn-lt"/>
                <a:cs typeface="+mn-lt"/>
              </a:rPr>
              <a:t>. 96): </a:t>
            </a:r>
            <a:endParaRPr lang="en-US" sz="1600" b="1" dirty="0">
              <a:cs typeface="Calibri"/>
            </a:endParaRPr>
          </a:p>
          <a:p>
            <a:pPr>
              <a:buNone/>
            </a:pPr>
            <a:r>
              <a:rPr lang="en-US" sz="1600" b="1" dirty="0">
                <a:ea typeface="+mn-lt"/>
                <a:cs typeface="+mn-lt"/>
              </a:rPr>
              <a:t>§ 2.</a:t>
            </a:r>
            <a:r>
              <a:rPr lang="en-US" sz="1600" dirty="0">
                <a:ea typeface="+mn-lt"/>
                <a:cs typeface="+mn-lt"/>
              </a:rPr>
              <a:t> </a:t>
            </a:r>
            <a:endParaRPr lang="en-US" sz="1600" dirty="0">
              <a:cs typeface="Calibri" panose="020F0502020204030204"/>
            </a:endParaRPr>
          </a:p>
          <a:p>
            <a:pPr>
              <a:buNone/>
            </a:pPr>
            <a:r>
              <a:rPr lang="en-US" sz="1600" dirty="0" err="1">
                <a:ea typeface="+mn-lt"/>
                <a:cs typeface="+mn-lt"/>
              </a:rPr>
              <a:t>Użyte</a:t>
            </a:r>
            <a:r>
              <a:rPr lang="en-US" sz="1600" dirty="0">
                <a:ea typeface="+mn-lt"/>
                <a:cs typeface="+mn-lt"/>
              </a:rPr>
              <a:t> w </a:t>
            </a:r>
            <a:r>
              <a:rPr lang="en-US" sz="1600" dirty="0" err="1">
                <a:ea typeface="+mn-lt"/>
                <a:cs typeface="+mn-lt"/>
              </a:rPr>
              <a:t>rozporządzeniu</a:t>
            </a:r>
            <a:r>
              <a:rPr lang="en-US" sz="1600" dirty="0">
                <a:ea typeface="+mn-lt"/>
                <a:cs typeface="+mn-lt"/>
              </a:rPr>
              <a:t> </a:t>
            </a:r>
            <a:r>
              <a:rPr lang="en-US" sz="1600" dirty="0" err="1">
                <a:ea typeface="+mn-lt"/>
                <a:cs typeface="+mn-lt"/>
              </a:rPr>
              <a:t>określenia</a:t>
            </a:r>
            <a:r>
              <a:rPr lang="en-US" sz="1600" dirty="0">
                <a:ea typeface="+mn-lt"/>
                <a:cs typeface="+mn-lt"/>
              </a:rPr>
              <a:t> </a:t>
            </a:r>
            <a:r>
              <a:rPr lang="en-US" sz="1600" dirty="0" err="1">
                <a:ea typeface="+mn-lt"/>
                <a:cs typeface="+mn-lt"/>
              </a:rPr>
              <a:t>oznaczają</a:t>
            </a:r>
            <a:r>
              <a:rPr lang="en-US" sz="1600" dirty="0">
                <a:ea typeface="+mn-lt"/>
                <a:cs typeface="+mn-lt"/>
              </a:rPr>
              <a:t>: </a:t>
            </a:r>
            <a:endParaRPr lang="en-US" sz="1600" dirty="0">
              <a:cs typeface="Calibri"/>
            </a:endParaRPr>
          </a:p>
          <a:p>
            <a:pPr>
              <a:buNone/>
            </a:pPr>
            <a:r>
              <a:rPr lang="en-US" sz="1600" dirty="0">
                <a:ea typeface="+mn-lt"/>
                <a:cs typeface="+mn-lt"/>
              </a:rPr>
              <a:t>1) alarm – </a:t>
            </a:r>
            <a:r>
              <a:rPr lang="en-US" sz="1600" dirty="0" err="1">
                <a:ea typeface="+mn-lt"/>
                <a:cs typeface="+mn-lt"/>
              </a:rPr>
              <a:t>sygnał</a:t>
            </a:r>
            <a:r>
              <a:rPr lang="en-US" sz="1600" dirty="0">
                <a:ea typeface="+mn-lt"/>
                <a:cs typeface="+mn-lt"/>
              </a:rPr>
              <a:t> z </a:t>
            </a:r>
            <a:r>
              <a:rPr lang="en-US" sz="1600" dirty="0" err="1">
                <a:ea typeface="+mn-lt"/>
                <a:cs typeface="+mn-lt"/>
              </a:rPr>
              <a:t>dowolnego</a:t>
            </a:r>
            <a:r>
              <a:rPr lang="en-US" sz="1600" dirty="0">
                <a:ea typeface="+mn-lt"/>
                <a:cs typeface="+mn-lt"/>
              </a:rPr>
              <a:t> </a:t>
            </a:r>
            <a:r>
              <a:rPr lang="en-US" sz="1600" dirty="0" err="1">
                <a:ea typeface="+mn-lt"/>
                <a:cs typeface="+mn-lt"/>
              </a:rPr>
              <a:t>źródła</a:t>
            </a:r>
            <a:r>
              <a:rPr lang="en-US" sz="1600" dirty="0">
                <a:ea typeface="+mn-lt"/>
                <a:cs typeface="+mn-lt"/>
              </a:rPr>
              <a:t> </a:t>
            </a:r>
            <a:r>
              <a:rPr lang="en-US" sz="1600" dirty="0" err="1">
                <a:ea typeface="+mn-lt"/>
                <a:cs typeface="+mn-lt"/>
              </a:rPr>
              <a:t>informujący</a:t>
            </a:r>
            <a:r>
              <a:rPr lang="en-US" sz="1600" dirty="0">
                <a:ea typeface="+mn-lt"/>
                <a:cs typeface="+mn-lt"/>
              </a:rPr>
              <a:t>, </a:t>
            </a:r>
            <a:r>
              <a:rPr lang="en-US" sz="1600" dirty="0" err="1">
                <a:ea typeface="+mn-lt"/>
                <a:cs typeface="+mn-lt"/>
              </a:rPr>
              <a:t>że</a:t>
            </a:r>
            <a:r>
              <a:rPr lang="en-US" sz="1600" dirty="0">
                <a:ea typeface="+mn-lt"/>
                <a:cs typeface="+mn-lt"/>
              </a:rPr>
              <a:t> </a:t>
            </a:r>
            <a:r>
              <a:rPr lang="en-US" sz="1600" dirty="0" err="1">
                <a:ea typeface="+mn-lt"/>
                <a:cs typeface="+mn-lt"/>
              </a:rPr>
              <a:t>zostało</a:t>
            </a:r>
            <a:r>
              <a:rPr lang="en-US" sz="1600" dirty="0">
                <a:ea typeface="+mn-lt"/>
                <a:cs typeface="+mn-lt"/>
              </a:rPr>
              <a:t> </a:t>
            </a:r>
            <a:r>
              <a:rPr lang="en-US" sz="1600" dirty="0" err="1">
                <a:ea typeface="+mn-lt"/>
                <a:cs typeface="+mn-lt"/>
              </a:rPr>
              <a:t>wykryte</a:t>
            </a:r>
            <a:r>
              <a:rPr lang="en-US" sz="1600" dirty="0">
                <a:ea typeface="+mn-lt"/>
                <a:cs typeface="+mn-lt"/>
              </a:rPr>
              <a:t> </a:t>
            </a:r>
            <a:r>
              <a:rPr lang="en-US" sz="1600" dirty="0" err="1">
                <a:ea typeface="+mn-lt"/>
                <a:cs typeface="+mn-lt"/>
              </a:rPr>
              <a:t>skażenie</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że</a:t>
            </a:r>
            <a:r>
              <a:rPr lang="en-US" sz="1600" dirty="0">
                <a:ea typeface="+mn-lt"/>
                <a:cs typeface="+mn-lt"/>
              </a:rPr>
              <a:t> </a:t>
            </a:r>
            <a:r>
              <a:rPr lang="en-US" sz="1600" dirty="0" err="1">
                <a:ea typeface="+mn-lt"/>
                <a:cs typeface="+mn-lt"/>
              </a:rPr>
              <a:t>wystąpiła</a:t>
            </a:r>
            <a:r>
              <a:rPr lang="en-US" sz="1600" dirty="0">
                <a:ea typeface="+mn-lt"/>
                <a:cs typeface="+mn-lt"/>
              </a:rPr>
              <a:t> </a:t>
            </a:r>
            <a:r>
              <a:rPr lang="en-US" sz="1600" dirty="0" err="1">
                <a:ea typeface="+mn-lt"/>
                <a:cs typeface="+mn-lt"/>
              </a:rPr>
              <a:t>sytuacja</a:t>
            </a:r>
            <a:r>
              <a:rPr lang="en-US" sz="1600" dirty="0">
                <a:ea typeface="+mn-lt"/>
                <a:cs typeface="+mn-lt"/>
              </a:rPr>
              <a:t> </a:t>
            </a:r>
            <a:r>
              <a:rPr lang="en-US" sz="1600" dirty="0" err="1">
                <a:ea typeface="+mn-lt"/>
                <a:cs typeface="+mn-lt"/>
              </a:rPr>
              <a:t>kryzysowa</a:t>
            </a:r>
            <a:r>
              <a:rPr lang="en-US" sz="1600" dirty="0">
                <a:ea typeface="+mn-lt"/>
                <a:cs typeface="+mn-lt"/>
              </a:rPr>
              <a:t>, </a:t>
            </a:r>
            <a:r>
              <a:rPr lang="en-US" sz="1600" dirty="0" err="1">
                <a:ea typeface="+mn-lt"/>
                <a:cs typeface="+mn-lt"/>
              </a:rPr>
              <a:t>które</a:t>
            </a:r>
            <a:r>
              <a:rPr lang="en-US" sz="1600" dirty="0">
                <a:ea typeface="+mn-lt"/>
                <a:cs typeface="+mn-lt"/>
              </a:rPr>
              <a:t> </a:t>
            </a:r>
            <a:r>
              <a:rPr lang="en-US" sz="1600" dirty="0" err="1">
                <a:ea typeface="+mn-lt"/>
                <a:cs typeface="+mn-lt"/>
              </a:rPr>
              <a:t>zaistniały</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skutek</a:t>
            </a:r>
            <a:r>
              <a:rPr lang="en-US" sz="1600" dirty="0">
                <a:ea typeface="+mn-lt"/>
                <a:cs typeface="+mn-lt"/>
              </a:rPr>
              <a:t> </a:t>
            </a:r>
            <a:r>
              <a:rPr lang="en-US" sz="1600" dirty="0" err="1">
                <a:ea typeface="+mn-lt"/>
                <a:cs typeface="+mn-lt"/>
              </a:rPr>
              <a:t>katastrofy</a:t>
            </a:r>
            <a:r>
              <a:rPr lang="en-US" sz="1600" dirty="0">
                <a:ea typeface="+mn-lt"/>
                <a:cs typeface="+mn-lt"/>
              </a:rPr>
              <a:t> </a:t>
            </a:r>
            <a:r>
              <a:rPr lang="en-US" sz="1600" dirty="0" err="1">
                <a:ea typeface="+mn-lt"/>
                <a:cs typeface="+mn-lt"/>
              </a:rPr>
              <a:t>naturalnej</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awarii</a:t>
            </a:r>
            <a:r>
              <a:rPr lang="en-US" sz="1600" dirty="0">
                <a:ea typeface="+mn-lt"/>
                <a:cs typeface="+mn-lt"/>
              </a:rPr>
              <a:t> </a:t>
            </a:r>
            <a:r>
              <a:rPr lang="en-US" sz="1600" dirty="0" err="1">
                <a:ea typeface="+mn-lt"/>
                <a:cs typeface="+mn-lt"/>
              </a:rPr>
              <a:t>technicznej</a:t>
            </a:r>
            <a:r>
              <a:rPr lang="en-US" sz="1600" dirty="0">
                <a:ea typeface="+mn-lt"/>
                <a:cs typeface="+mn-lt"/>
              </a:rPr>
              <a:t>, </a:t>
            </a:r>
            <a:r>
              <a:rPr lang="en-US" sz="1600" dirty="0" err="1">
                <a:ea typeface="+mn-lt"/>
                <a:cs typeface="+mn-lt"/>
              </a:rPr>
              <a:t>działań</a:t>
            </a:r>
            <a:r>
              <a:rPr lang="en-US" sz="1600" dirty="0">
                <a:ea typeface="+mn-lt"/>
                <a:cs typeface="+mn-lt"/>
              </a:rPr>
              <a:t> </a:t>
            </a:r>
            <a:r>
              <a:rPr lang="en-US" sz="1600" dirty="0" err="1">
                <a:ea typeface="+mn-lt"/>
                <a:cs typeface="+mn-lt"/>
              </a:rPr>
              <a:t>terrorystycznych</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skutek</a:t>
            </a:r>
            <a:r>
              <a:rPr lang="en-US" sz="1600" dirty="0">
                <a:ea typeface="+mn-lt"/>
                <a:cs typeface="+mn-lt"/>
              </a:rPr>
              <a:t> </a:t>
            </a:r>
            <a:r>
              <a:rPr lang="en-US" sz="1600" dirty="0" err="1">
                <a:ea typeface="+mn-lt"/>
                <a:cs typeface="+mn-lt"/>
              </a:rPr>
              <a:t>zagrożenia</a:t>
            </a:r>
            <a:r>
              <a:rPr lang="en-US" sz="1600" dirty="0">
                <a:ea typeface="+mn-lt"/>
                <a:cs typeface="+mn-lt"/>
              </a:rPr>
              <a:t> </a:t>
            </a:r>
            <a:r>
              <a:rPr lang="en-US" sz="1600" dirty="0" err="1">
                <a:ea typeface="+mn-lt"/>
                <a:cs typeface="+mn-lt"/>
              </a:rPr>
              <a:t>wojennego</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wojny</a:t>
            </a:r>
            <a:r>
              <a:rPr lang="en-US" sz="1600" dirty="0">
                <a:ea typeface="+mn-lt"/>
                <a:cs typeface="+mn-lt"/>
              </a:rPr>
              <a:t>; </a:t>
            </a:r>
            <a:endParaRPr lang="en-US" sz="1600" dirty="0">
              <a:cs typeface="Calibri"/>
            </a:endParaRPr>
          </a:p>
          <a:p>
            <a:pPr>
              <a:buNone/>
            </a:pPr>
            <a:r>
              <a:rPr lang="en-US" sz="1600" dirty="0">
                <a:ea typeface="+mn-lt"/>
                <a:cs typeface="+mn-lt"/>
              </a:rPr>
              <a:t>2) </a:t>
            </a:r>
            <a:r>
              <a:rPr lang="en-US" sz="1600" dirty="0" err="1">
                <a:ea typeface="+mn-lt"/>
                <a:cs typeface="+mn-lt"/>
              </a:rPr>
              <a:t>alarmowanie</a:t>
            </a:r>
            <a:r>
              <a:rPr lang="en-US" sz="1600" dirty="0">
                <a:ea typeface="+mn-lt"/>
                <a:cs typeface="+mn-lt"/>
              </a:rPr>
              <a:t> – </a:t>
            </a:r>
            <a:r>
              <a:rPr lang="en-US" sz="1600" dirty="0" err="1">
                <a:ea typeface="+mn-lt"/>
                <a:cs typeface="+mn-lt"/>
              </a:rPr>
              <a:t>działania</a:t>
            </a:r>
            <a:r>
              <a:rPr lang="en-US" sz="1600" dirty="0">
                <a:ea typeface="+mn-lt"/>
                <a:cs typeface="+mn-lt"/>
              </a:rPr>
              <a:t> </a:t>
            </a:r>
            <a:r>
              <a:rPr lang="en-US" sz="1600" dirty="0" err="1">
                <a:ea typeface="+mn-lt"/>
                <a:cs typeface="+mn-lt"/>
              </a:rPr>
              <a:t>mające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celu</a:t>
            </a:r>
            <a:r>
              <a:rPr lang="en-US" sz="1600" dirty="0">
                <a:ea typeface="+mn-lt"/>
                <a:cs typeface="+mn-lt"/>
              </a:rPr>
              <a:t> </a:t>
            </a:r>
            <a:r>
              <a:rPr lang="en-US" sz="1600" dirty="0" err="1">
                <a:ea typeface="+mn-lt"/>
                <a:cs typeface="+mn-lt"/>
              </a:rPr>
              <a:t>natychmiastowe</a:t>
            </a:r>
            <a:r>
              <a:rPr lang="en-US" sz="1600" dirty="0">
                <a:ea typeface="+mn-lt"/>
                <a:cs typeface="+mn-lt"/>
              </a:rPr>
              <a:t> </a:t>
            </a:r>
            <a:r>
              <a:rPr lang="en-US" sz="1600" dirty="0" err="1">
                <a:ea typeface="+mn-lt"/>
                <a:cs typeface="+mn-lt"/>
              </a:rPr>
              <a:t>przekazanie</a:t>
            </a:r>
            <a:r>
              <a:rPr lang="en-US" sz="1600" dirty="0">
                <a:ea typeface="+mn-lt"/>
                <a:cs typeface="+mn-lt"/>
              </a:rPr>
              <a:t> </a:t>
            </a:r>
            <a:r>
              <a:rPr lang="en-US" sz="1600" dirty="0" err="1">
                <a:ea typeface="+mn-lt"/>
                <a:cs typeface="+mn-lt"/>
              </a:rPr>
              <a:t>sygnału</a:t>
            </a:r>
            <a:r>
              <a:rPr lang="en-US" sz="1600" dirty="0">
                <a:ea typeface="+mn-lt"/>
                <a:cs typeface="+mn-lt"/>
              </a:rPr>
              <a:t> do </a:t>
            </a:r>
            <a:r>
              <a:rPr lang="en-US" sz="1600" dirty="0" err="1">
                <a:ea typeface="+mn-lt"/>
                <a:cs typeface="+mn-lt"/>
              </a:rPr>
              <a:t>właściwych</a:t>
            </a:r>
            <a:r>
              <a:rPr lang="en-US" sz="1600" dirty="0">
                <a:ea typeface="+mn-lt"/>
                <a:cs typeface="+mn-lt"/>
              </a:rPr>
              <a:t> </a:t>
            </a:r>
            <a:r>
              <a:rPr lang="en-US" sz="1600" dirty="0" err="1">
                <a:ea typeface="+mn-lt"/>
                <a:cs typeface="+mn-lt"/>
              </a:rPr>
              <a:t>terytorialnie</a:t>
            </a:r>
            <a:r>
              <a:rPr lang="en-US" sz="1600" dirty="0">
                <a:ea typeface="+mn-lt"/>
                <a:cs typeface="+mn-lt"/>
              </a:rPr>
              <a:t> </a:t>
            </a:r>
            <a:r>
              <a:rPr lang="en-US" sz="1600" dirty="0" err="1">
                <a:ea typeface="+mn-lt"/>
                <a:cs typeface="+mn-lt"/>
              </a:rPr>
              <a:t>władz</a:t>
            </a:r>
            <a:r>
              <a:rPr lang="en-US" sz="1600" dirty="0">
                <a:ea typeface="+mn-lt"/>
                <a:cs typeface="+mn-lt"/>
              </a:rPr>
              <a:t>, </a:t>
            </a:r>
            <a:r>
              <a:rPr lang="en-US" sz="1600" dirty="0" err="1">
                <a:ea typeface="+mn-lt"/>
                <a:cs typeface="+mn-lt"/>
              </a:rPr>
              <a:t>służb</a:t>
            </a:r>
            <a:r>
              <a:rPr lang="en-US" sz="1600" dirty="0">
                <a:ea typeface="+mn-lt"/>
                <a:cs typeface="+mn-lt"/>
              </a:rPr>
              <a:t> </a:t>
            </a:r>
            <a:r>
              <a:rPr lang="en-US" sz="1600" dirty="0" err="1">
                <a:ea typeface="+mn-lt"/>
                <a:cs typeface="+mn-lt"/>
              </a:rPr>
              <a:t>i</a:t>
            </a:r>
            <a:r>
              <a:rPr lang="en-US" sz="1600" dirty="0">
                <a:ea typeface="+mn-lt"/>
                <a:cs typeface="+mn-lt"/>
              </a:rPr>
              <a:t> do </a:t>
            </a:r>
            <a:r>
              <a:rPr lang="en-US" sz="1600" dirty="0" err="1">
                <a:ea typeface="+mn-lt"/>
                <a:cs typeface="+mn-lt"/>
              </a:rPr>
              <a:t>ludności</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danym</a:t>
            </a:r>
            <a:r>
              <a:rPr lang="en-US" sz="1600" dirty="0">
                <a:ea typeface="+mn-lt"/>
                <a:cs typeface="+mn-lt"/>
              </a:rPr>
              <a:t> </a:t>
            </a:r>
            <a:r>
              <a:rPr lang="en-US" sz="1600" dirty="0" err="1">
                <a:ea typeface="+mn-lt"/>
                <a:cs typeface="+mn-lt"/>
              </a:rPr>
              <a:t>terenie</a:t>
            </a:r>
            <a:r>
              <a:rPr lang="en-US" sz="1600" dirty="0">
                <a:ea typeface="+mn-lt"/>
                <a:cs typeface="+mn-lt"/>
              </a:rPr>
              <a:t>, </a:t>
            </a:r>
            <a:r>
              <a:rPr lang="en-US" sz="1600" dirty="0" err="1">
                <a:ea typeface="+mn-lt"/>
                <a:cs typeface="+mn-lt"/>
              </a:rPr>
              <a:t>informującego</a:t>
            </a:r>
            <a:r>
              <a:rPr lang="en-US" sz="1600" dirty="0">
                <a:ea typeface="+mn-lt"/>
                <a:cs typeface="+mn-lt"/>
              </a:rPr>
              <a:t> o </a:t>
            </a:r>
            <a:r>
              <a:rPr lang="en-US" sz="1600" dirty="0" err="1">
                <a:ea typeface="+mn-lt"/>
                <a:cs typeface="+mn-lt"/>
              </a:rPr>
              <a:t>zagrożeniu</a:t>
            </a:r>
            <a:r>
              <a:rPr lang="en-US" sz="1600" dirty="0">
                <a:ea typeface="+mn-lt"/>
                <a:cs typeface="+mn-lt"/>
              </a:rPr>
              <a:t> </a:t>
            </a:r>
            <a:r>
              <a:rPr lang="en-US" sz="1600" dirty="0" err="1">
                <a:ea typeface="+mn-lt"/>
                <a:cs typeface="+mn-lt"/>
              </a:rPr>
              <a:t>skażeniem</a:t>
            </a:r>
            <a:r>
              <a:rPr lang="en-US" sz="1600" dirty="0">
                <a:ea typeface="+mn-lt"/>
                <a:cs typeface="+mn-lt"/>
              </a:rPr>
              <a:t>, </a:t>
            </a:r>
            <a:r>
              <a:rPr lang="en-US" sz="1600" dirty="0" err="1">
                <a:ea typeface="+mn-lt"/>
                <a:cs typeface="+mn-lt"/>
              </a:rPr>
              <a:t>skażeniu</a:t>
            </a:r>
            <a:r>
              <a:rPr lang="en-US" sz="1600" dirty="0">
                <a:ea typeface="+mn-lt"/>
                <a:cs typeface="+mn-lt"/>
              </a:rPr>
              <a:t> </a:t>
            </a:r>
            <a:r>
              <a:rPr lang="en-US" sz="1600" dirty="0" err="1">
                <a:ea typeface="+mn-lt"/>
                <a:cs typeface="+mn-lt"/>
              </a:rPr>
              <a:t>lub</a:t>
            </a:r>
            <a:r>
              <a:rPr lang="en-US" sz="1600" dirty="0">
                <a:ea typeface="+mn-lt"/>
                <a:cs typeface="+mn-lt"/>
              </a:rPr>
              <a:t> o </a:t>
            </a:r>
            <a:r>
              <a:rPr lang="en-US" sz="1600" dirty="0" err="1">
                <a:ea typeface="+mn-lt"/>
                <a:cs typeface="+mn-lt"/>
              </a:rPr>
              <a:t>sytuacji</a:t>
            </a:r>
            <a:r>
              <a:rPr lang="en-US" sz="1600" dirty="0">
                <a:ea typeface="+mn-lt"/>
                <a:cs typeface="+mn-lt"/>
              </a:rPr>
              <a:t> </a:t>
            </a:r>
            <a:r>
              <a:rPr lang="en-US" sz="1600" dirty="0" err="1">
                <a:ea typeface="+mn-lt"/>
                <a:cs typeface="+mn-lt"/>
              </a:rPr>
              <a:t>kryzysowej</a:t>
            </a:r>
            <a:r>
              <a:rPr lang="en-US" sz="1600" dirty="0">
                <a:ea typeface="+mn-lt"/>
                <a:cs typeface="+mn-lt"/>
              </a:rPr>
              <a:t>, </a:t>
            </a:r>
            <a:r>
              <a:rPr lang="en-US" sz="1600" dirty="0" err="1">
                <a:ea typeface="+mn-lt"/>
                <a:cs typeface="+mn-lt"/>
              </a:rPr>
              <a:t>które</a:t>
            </a:r>
            <a:r>
              <a:rPr lang="en-US" sz="1600" dirty="0">
                <a:ea typeface="+mn-lt"/>
                <a:cs typeface="+mn-lt"/>
              </a:rPr>
              <a:t> </a:t>
            </a:r>
            <a:r>
              <a:rPr lang="en-US" sz="1600" dirty="0" err="1">
                <a:ea typeface="+mn-lt"/>
                <a:cs typeface="+mn-lt"/>
              </a:rPr>
              <a:t>zaistniały</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skutek</a:t>
            </a:r>
            <a:r>
              <a:rPr lang="en-US" sz="1600" dirty="0">
                <a:ea typeface="+mn-lt"/>
                <a:cs typeface="+mn-lt"/>
              </a:rPr>
              <a:t> </a:t>
            </a:r>
            <a:r>
              <a:rPr lang="en-US" sz="1600" dirty="0" err="1">
                <a:ea typeface="+mn-lt"/>
                <a:cs typeface="+mn-lt"/>
              </a:rPr>
              <a:t>katastrofy</a:t>
            </a:r>
            <a:r>
              <a:rPr lang="en-US" sz="1600" dirty="0">
                <a:ea typeface="+mn-lt"/>
                <a:cs typeface="+mn-lt"/>
              </a:rPr>
              <a:t> </a:t>
            </a:r>
            <a:r>
              <a:rPr lang="en-US" sz="1600" dirty="0" err="1">
                <a:ea typeface="+mn-lt"/>
                <a:cs typeface="+mn-lt"/>
              </a:rPr>
              <a:t>naturalnej</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awarii</a:t>
            </a:r>
            <a:r>
              <a:rPr lang="en-US" sz="1600" dirty="0">
                <a:ea typeface="+mn-lt"/>
                <a:cs typeface="+mn-lt"/>
              </a:rPr>
              <a:t> </a:t>
            </a:r>
            <a:r>
              <a:rPr lang="en-US" sz="1600" dirty="0" err="1">
                <a:ea typeface="+mn-lt"/>
                <a:cs typeface="+mn-lt"/>
              </a:rPr>
              <a:t>technicznej</a:t>
            </a:r>
            <a:r>
              <a:rPr lang="en-US" sz="1600" dirty="0">
                <a:ea typeface="+mn-lt"/>
                <a:cs typeface="+mn-lt"/>
              </a:rPr>
              <a:t>, </a:t>
            </a:r>
            <a:r>
              <a:rPr lang="en-US" sz="1600" dirty="0" err="1">
                <a:ea typeface="+mn-lt"/>
                <a:cs typeface="+mn-lt"/>
              </a:rPr>
              <a:t>działań</a:t>
            </a:r>
            <a:r>
              <a:rPr lang="en-US" sz="1600" dirty="0">
                <a:ea typeface="+mn-lt"/>
                <a:cs typeface="+mn-lt"/>
              </a:rPr>
              <a:t> </a:t>
            </a:r>
            <a:r>
              <a:rPr lang="en-US" sz="1600" dirty="0" err="1">
                <a:ea typeface="+mn-lt"/>
                <a:cs typeface="+mn-lt"/>
              </a:rPr>
              <a:t>terrorystycznych</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skutek</a:t>
            </a:r>
            <a:r>
              <a:rPr lang="en-US" sz="1600" dirty="0">
                <a:ea typeface="+mn-lt"/>
                <a:cs typeface="+mn-lt"/>
              </a:rPr>
              <a:t> </a:t>
            </a:r>
            <a:r>
              <a:rPr lang="en-US" sz="1600" dirty="0" err="1">
                <a:ea typeface="+mn-lt"/>
                <a:cs typeface="+mn-lt"/>
              </a:rPr>
              <a:t>zagrożenia</a:t>
            </a:r>
            <a:r>
              <a:rPr lang="en-US" sz="1600" dirty="0">
                <a:ea typeface="+mn-lt"/>
                <a:cs typeface="+mn-lt"/>
              </a:rPr>
              <a:t> </a:t>
            </a:r>
            <a:r>
              <a:rPr lang="en-US" sz="1600" dirty="0" err="1">
                <a:ea typeface="+mn-lt"/>
                <a:cs typeface="+mn-lt"/>
              </a:rPr>
              <a:t>wojennego</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wojny</a:t>
            </a:r>
            <a:r>
              <a:rPr lang="en-US" sz="1600" dirty="0">
                <a:ea typeface="+mn-lt"/>
                <a:cs typeface="+mn-lt"/>
              </a:rPr>
              <a:t>; </a:t>
            </a:r>
          </a:p>
          <a:p>
            <a:pPr>
              <a:buNone/>
            </a:pPr>
            <a:r>
              <a:rPr lang="en-US" sz="1600" dirty="0">
                <a:ea typeface="+mn-lt"/>
                <a:cs typeface="+mn-lt"/>
              </a:rPr>
              <a:t>3) </a:t>
            </a:r>
            <a:r>
              <a:rPr lang="en-US" sz="1600" dirty="0" err="1">
                <a:ea typeface="+mn-lt"/>
                <a:cs typeface="+mn-lt"/>
              </a:rPr>
              <a:t>analiza</a:t>
            </a:r>
            <a:r>
              <a:rPr lang="en-US" sz="1600" dirty="0">
                <a:ea typeface="+mn-lt"/>
                <a:cs typeface="+mn-lt"/>
              </a:rPr>
              <a:t> </a:t>
            </a:r>
            <a:r>
              <a:rPr lang="en-US" sz="1600" dirty="0" err="1">
                <a:ea typeface="+mn-lt"/>
                <a:cs typeface="+mn-lt"/>
              </a:rPr>
              <a:t>skażeń</a:t>
            </a:r>
            <a:r>
              <a:rPr lang="en-US" sz="1600" dirty="0">
                <a:ea typeface="+mn-lt"/>
                <a:cs typeface="+mn-lt"/>
              </a:rPr>
              <a:t> – </a:t>
            </a:r>
            <a:r>
              <a:rPr lang="en-US" sz="1600" dirty="0" err="1">
                <a:ea typeface="+mn-lt"/>
                <a:cs typeface="+mn-lt"/>
              </a:rPr>
              <a:t>prowadzenie</a:t>
            </a:r>
            <a:r>
              <a:rPr lang="en-US" sz="1600" dirty="0">
                <a:ea typeface="+mn-lt"/>
                <a:cs typeface="+mn-lt"/>
              </a:rPr>
              <a:t> </a:t>
            </a:r>
            <a:r>
              <a:rPr lang="en-US" sz="1600" dirty="0" err="1">
                <a:ea typeface="+mn-lt"/>
                <a:cs typeface="+mn-lt"/>
              </a:rPr>
              <a:t>działań</a:t>
            </a:r>
            <a:r>
              <a:rPr lang="en-US" sz="1600" dirty="0">
                <a:ea typeface="+mn-lt"/>
                <a:cs typeface="+mn-lt"/>
              </a:rPr>
              <a:t> </a:t>
            </a:r>
            <a:r>
              <a:rPr lang="en-US" sz="1600" dirty="0" err="1">
                <a:ea typeface="+mn-lt"/>
                <a:cs typeface="+mn-lt"/>
              </a:rPr>
              <a:t>mających</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celu</a:t>
            </a:r>
            <a:r>
              <a:rPr lang="en-US" sz="1600" dirty="0">
                <a:ea typeface="+mn-lt"/>
                <a:cs typeface="+mn-lt"/>
              </a:rPr>
              <a:t> </a:t>
            </a:r>
            <a:r>
              <a:rPr lang="en-US" sz="1600" dirty="0" err="1">
                <a:ea typeface="+mn-lt"/>
                <a:cs typeface="+mn-lt"/>
              </a:rPr>
              <a:t>określenie</a:t>
            </a:r>
            <a:r>
              <a:rPr lang="en-US" sz="1600" dirty="0">
                <a:ea typeface="+mn-lt"/>
                <a:cs typeface="+mn-lt"/>
              </a:rPr>
              <a:t> </a:t>
            </a:r>
            <a:r>
              <a:rPr lang="en-US" sz="1600" dirty="0" err="1">
                <a:ea typeface="+mn-lt"/>
                <a:cs typeface="+mn-lt"/>
              </a:rPr>
              <a:t>rodzaju</a:t>
            </a:r>
            <a:r>
              <a:rPr lang="en-US" sz="1600" dirty="0">
                <a:ea typeface="+mn-lt"/>
                <a:cs typeface="+mn-lt"/>
              </a:rPr>
              <a:t> </a:t>
            </a:r>
            <a:r>
              <a:rPr lang="en-US" sz="1600" dirty="0" err="1">
                <a:ea typeface="+mn-lt"/>
                <a:cs typeface="+mn-lt"/>
              </a:rPr>
              <a:t>skażenia</a:t>
            </a:r>
            <a:r>
              <a:rPr lang="en-US" sz="1600" dirty="0">
                <a:ea typeface="+mn-lt"/>
                <a:cs typeface="+mn-lt"/>
              </a:rPr>
              <a:t> </a:t>
            </a:r>
            <a:r>
              <a:rPr lang="en-US" sz="1600" dirty="0" err="1">
                <a:ea typeface="+mn-lt"/>
                <a:cs typeface="+mn-lt"/>
              </a:rPr>
              <a:t>oraz</a:t>
            </a:r>
            <a:r>
              <a:rPr lang="en-US" sz="1600" dirty="0">
                <a:ea typeface="+mn-lt"/>
                <a:cs typeface="+mn-lt"/>
              </a:rPr>
              <a:t> </a:t>
            </a:r>
            <a:r>
              <a:rPr lang="en-US" sz="1600" dirty="0" err="1">
                <a:ea typeface="+mn-lt"/>
                <a:cs typeface="+mn-lt"/>
              </a:rPr>
              <a:t>jego</a:t>
            </a:r>
            <a:r>
              <a:rPr lang="en-US" sz="1600" dirty="0">
                <a:ea typeface="+mn-lt"/>
                <a:cs typeface="+mn-lt"/>
              </a:rPr>
              <a:t> </a:t>
            </a:r>
            <a:r>
              <a:rPr lang="en-US" sz="1600" dirty="0" err="1">
                <a:ea typeface="+mn-lt"/>
                <a:cs typeface="+mn-lt"/>
              </a:rPr>
              <a:t>parametrów</a:t>
            </a:r>
            <a:r>
              <a:rPr lang="en-US" sz="1600" dirty="0">
                <a:ea typeface="+mn-lt"/>
                <a:cs typeface="+mn-lt"/>
              </a:rPr>
              <a:t> z </a:t>
            </a:r>
            <a:r>
              <a:rPr lang="en-US" sz="1600" dirty="0" err="1">
                <a:ea typeface="+mn-lt"/>
                <a:cs typeface="+mn-lt"/>
              </a:rPr>
              <a:t>wykorzystaniem</a:t>
            </a:r>
            <a:r>
              <a:rPr lang="en-US" sz="1600" dirty="0">
                <a:ea typeface="+mn-lt"/>
                <a:cs typeface="+mn-lt"/>
              </a:rPr>
              <a:t> </a:t>
            </a:r>
            <a:r>
              <a:rPr lang="en-US" sz="1600" dirty="0" err="1">
                <a:ea typeface="+mn-lt"/>
                <a:cs typeface="+mn-lt"/>
              </a:rPr>
              <a:t>obserwacji</a:t>
            </a:r>
            <a:r>
              <a:rPr lang="en-US" sz="1600" dirty="0">
                <a:ea typeface="+mn-lt"/>
                <a:cs typeface="+mn-lt"/>
              </a:rPr>
              <a:t>, </a:t>
            </a:r>
            <a:r>
              <a:rPr lang="en-US" sz="1600" dirty="0" err="1">
                <a:ea typeface="+mn-lt"/>
                <a:cs typeface="+mn-lt"/>
              </a:rPr>
              <a:t>pomiarów</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standardowych</a:t>
            </a:r>
            <a:r>
              <a:rPr lang="en-US" sz="1600" dirty="0">
                <a:ea typeface="+mn-lt"/>
                <a:cs typeface="+mn-lt"/>
              </a:rPr>
              <a:t> </a:t>
            </a:r>
            <a:r>
              <a:rPr lang="en-US" sz="1600" dirty="0" err="1">
                <a:ea typeface="+mn-lt"/>
                <a:cs typeface="+mn-lt"/>
              </a:rPr>
              <a:t>procedur</a:t>
            </a:r>
            <a:r>
              <a:rPr lang="en-US" sz="1600" dirty="0">
                <a:ea typeface="+mn-lt"/>
                <a:cs typeface="+mn-lt"/>
              </a:rPr>
              <a:t> </a:t>
            </a:r>
            <a:r>
              <a:rPr lang="en-US" sz="1600" dirty="0" err="1">
                <a:ea typeface="+mn-lt"/>
                <a:cs typeface="+mn-lt"/>
              </a:rPr>
              <a:t>analitycznych</a:t>
            </a:r>
            <a:r>
              <a:rPr lang="en-US" sz="1600" dirty="0">
                <a:ea typeface="+mn-lt"/>
                <a:cs typeface="+mn-lt"/>
              </a:rPr>
              <a:t>; </a:t>
            </a:r>
            <a:endParaRPr lang="en-US" sz="1600" dirty="0">
              <a:cs typeface="Calibri"/>
            </a:endParaRPr>
          </a:p>
          <a:p>
            <a:pPr>
              <a:buNone/>
            </a:pPr>
            <a:r>
              <a:rPr lang="en-US" sz="1600" dirty="0">
                <a:ea typeface="+mn-lt"/>
                <a:cs typeface="+mn-lt"/>
              </a:rPr>
              <a:t>4) monitoring </a:t>
            </a:r>
            <a:r>
              <a:rPr lang="en-US" sz="1600" dirty="0" err="1">
                <a:ea typeface="+mn-lt"/>
                <a:cs typeface="+mn-lt"/>
              </a:rPr>
              <a:t>skażeń</a:t>
            </a:r>
            <a:r>
              <a:rPr lang="en-US" sz="1600" dirty="0">
                <a:ea typeface="+mn-lt"/>
                <a:cs typeface="+mn-lt"/>
              </a:rPr>
              <a:t> – </a:t>
            </a:r>
            <a:r>
              <a:rPr lang="en-US" sz="1600" dirty="0" err="1">
                <a:ea typeface="+mn-lt"/>
                <a:cs typeface="+mn-lt"/>
              </a:rPr>
              <a:t>systematyczną</a:t>
            </a:r>
            <a:r>
              <a:rPr lang="en-US" sz="1600" dirty="0">
                <a:ea typeface="+mn-lt"/>
                <a:cs typeface="+mn-lt"/>
              </a:rPr>
              <a:t> </a:t>
            </a:r>
            <a:r>
              <a:rPr lang="en-US" sz="1600" dirty="0" err="1">
                <a:ea typeface="+mn-lt"/>
                <a:cs typeface="+mn-lt"/>
              </a:rPr>
              <a:t>obserwację</a:t>
            </a:r>
            <a:r>
              <a:rPr lang="en-US" sz="1600" dirty="0">
                <a:ea typeface="+mn-lt"/>
                <a:cs typeface="+mn-lt"/>
              </a:rPr>
              <a:t> </a:t>
            </a:r>
            <a:r>
              <a:rPr lang="en-US" sz="1600" dirty="0" err="1">
                <a:ea typeface="+mn-lt"/>
                <a:cs typeface="+mn-lt"/>
              </a:rPr>
              <a:t>prowadzoną</a:t>
            </a:r>
            <a:r>
              <a:rPr lang="en-US" sz="1600" dirty="0">
                <a:ea typeface="+mn-lt"/>
                <a:cs typeface="+mn-lt"/>
              </a:rPr>
              <a:t> w </a:t>
            </a:r>
            <a:r>
              <a:rPr lang="en-US" sz="1600" dirty="0" err="1">
                <a:ea typeface="+mn-lt"/>
                <a:cs typeface="+mn-lt"/>
              </a:rPr>
              <a:t>określonych</a:t>
            </a:r>
            <a:r>
              <a:rPr lang="en-US" sz="1600" dirty="0">
                <a:ea typeface="+mn-lt"/>
                <a:cs typeface="+mn-lt"/>
              </a:rPr>
              <a:t> </a:t>
            </a:r>
            <a:r>
              <a:rPr lang="en-US" sz="1600" dirty="0" err="1">
                <a:ea typeface="+mn-lt"/>
                <a:cs typeface="+mn-lt"/>
              </a:rPr>
              <a:t>geograficznie</a:t>
            </a:r>
            <a:r>
              <a:rPr lang="en-US" sz="1600" dirty="0">
                <a:ea typeface="+mn-lt"/>
                <a:cs typeface="+mn-lt"/>
              </a:rPr>
              <a:t> </a:t>
            </a:r>
            <a:r>
              <a:rPr lang="en-US" sz="1600" dirty="0" err="1">
                <a:ea typeface="+mn-lt"/>
                <a:cs typeface="+mn-lt"/>
              </a:rPr>
              <a:t>punktach</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obszarach</a:t>
            </a:r>
            <a:r>
              <a:rPr lang="en-US" sz="1600" dirty="0">
                <a:ea typeface="+mn-lt"/>
                <a:cs typeface="+mn-lt"/>
              </a:rPr>
              <a:t> w </a:t>
            </a:r>
            <a:r>
              <a:rPr lang="en-US" sz="1600" dirty="0" err="1">
                <a:ea typeface="+mn-lt"/>
                <a:cs typeface="+mn-lt"/>
              </a:rPr>
              <a:t>celu</a:t>
            </a:r>
            <a:r>
              <a:rPr lang="en-US" sz="1600" dirty="0">
                <a:ea typeface="+mn-lt"/>
                <a:cs typeface="+mn-lt"/>
              </a:rPr>
              <a:t> </a:t>
            </a:r>
            <a:r>
              <a:rPr lang="en-US" sz="1600" dirty="0" err="1">
                <a:ea typeface="+mn-lt"/>
                <a:cs typeface="+mn-lt"/>
              </a:rPr>
              <a:t>wykrywania</a:t>
            </a:r>
            <a:r>
              <a:rPr lang="en-US" sz="1600" dirty="0">
                <a:ea typeface="+mn-lt"/>
                <a:cs typeface="+mn-lt"/>
              </a:rPr>
              <a:t> </a:t>
            </a:r>
            <a:r>
              <a:rPr lang="en-US" sz="1600" dirty="0" err="1">
                <a:ea typeface="+mn-lt"/>
                <a:cs typeface="+mn-lt"/>
              </a:rPr>
              <a:t>uwolnionych</a:t>
            </a:r>
            <a:r>
              <a:rPr lang="en-US" sz="1600" dirty="0">
                <a:ea typeface="+mn-lt"/>
                <a:cs typeface="+mn-lt"/>
              </a:rPr>
              <a:t> do </a:t>
            </a:r>
            <a:r>
              <a:rPr lang="en-US" sz="1600" dirty="0" err="1">
                <a:ea typeface="+mn-lt"/>
                <a:cs typeface="+mn-lt"/>
              </a:rPr>
              <a:t>środowiska</a:t>
            </a:r>
            <a:r>
              <a:rPr lang="en-US" sz="1600" dirty="0">
                <a:ea typeface="+mn-lt"/>
                <a:cs typeface="+mn-lt"/>
              </a:rPr>
              <a:t> </a:t>
            </a:r>
            <a:r>
              <a:rPr lang="en-US" sz="1600" dirty="0" err="1">
                <a:ea typeface="+mn-lt"/>
                <a:cs typeface="+mn-lt"/>
              </a:rPr>
              <a:t>materiałów</a:t>
            </a:r>
            <a:r>
              <a:rPr lang="en-US" sz="1600" dirty="0">
                <a:ea typeface="+mn-lt"/>
                <a:cs typeface="+mn-lt"/>
              </a:rPr>
              <a:t> </a:t>
            </a:r>
            <a:r>
              <a:rPr lang="en-US" sz="1600" dirty="0" err="1">
                <a:ea typeface="+mn-lt"/>
                <a:cs typeface="+mn-lt"/>
              </a:rPr>
              <a:t>powodujących</a:t>
            </a:r>
            <a:r>
              <a:rPr lang="en-US" sz="1600" dirty="0">
                <a:ea typeface="+mn-lt"/>
                <a:cs typeface="+mn-lt"/>
              </a:rPr>
              <a:t> </a:t>
            </a:r>
            <a:r>
              <a:rPr lang="en-US" sz="1600" dirty="0" err="1">
                <a:ea typeface="+mn-lt"/>
                <a:cs typeface="+mn-lt"/>
              </a:rPr>
              <a:t>skażenie</a:t>
            </a:r>
            <a:r>
              <a:rPr lang="en-US" sz="1600" dirty="0">
                <a:ea typeface="+mn-lt"/>
                <a:cs typeface="+mn-lt"/>
              </a:rPr>
              <a:t> </a:t>
            </a:r>
            <a:r>
              <a:rPr lang="en-US" sz="1600" dirty="0" err="1">
                <a:ea typeface="+mn-lt"/>
                <a:cs typeface="+mn-lt"/>
              </a:rPr>
              <a:t>lub</a:t>
            </a:r>
            <a:r>
              <a:rPr lang="en-US" sz="1600" dirty="0">
                <a:ea typeface="+mn-lt"/>
                <a:cs typeface="+mn-lt"/>
              </a:rPr>
              <a:t> w </a:t>
            </a:r>
            <a:r>
              <a:rPr lang="en-US" sz="1600" dirty="0" err="1">
                <a:ea typeface="+mn-lt"/>
                <a:cs typeface="+mn-lt"/>
              </a:rPr>
              <a:t>celu</a:t>
            </a:r>
            <a:r>
              <a:rPr lang="en-US" sz="1600" dirty="0">
                <a:ea typeface="+mn-lt"/>
                <a:cs typeface="+mn-lt"/>
              </a:rPr>
              <a:t> </a:t>
            </a:r>
            <a:r>
              <a:rPr lang="en-US" sz="1600" dirty="0" err="1">
                <a:ea typeface="+mn-lt"/>
                <a:cs typeface="+mn-lt"/>
              </a:rPr>
              <a:t>stwierdzenia</a:t>
            </a:r>
            <a:r>
              <a:rPr lang="en-US" sz="1600" dirty="0">
                <a:ea typeface="+mn-lt"/>
                <a:cs typeface="+mn-lt"/>
              </a:rPr>
              <a:t> </a:t>
            </a:r>
            <a:r>
              <a:rPr lang="en-US" sz="1600" dirty="0" err="1">
                <a:ea typeface="+mn-lt"/>
                <a:cs typeface="+mn-lt"/>
              </a:rPr>
              <a:t>zmian</a:t>
            </a:r>
            <a:r>
              <a:rPr lang="en-US" sz="1600" dirty="0">
                <a:ea typeface="+mn-lt"/>
                <a:cs typeface="+mn-lt"/>
              </a:rPr>
              <a:t> </a:t>
            </a:r>
            <a:r>
              <a:rPr lang="en-US" sz="1600" dirty="0" err="1">
                <a:ea typeface="+mn-lt"/>
                <a:cs typeface="+mn-lt"/>
              </a:rPr>
              <a:t>stopnia</a:t>
            </a:r>
            <a:r>
              <a:rPr lang="en-US" sz="1600" dirty="0">
                <a:ea typeface="+mn-lt"/>
                <a:cs typeface="+mn-lt"/>
              </a:rPr>
              <a:t> </a:t>
            </a:r>
            <a:r>
              <a:rPr lang="en-US" sz="1600" dirty="0" err="1">
                <a:ea typeface="+mn-lt"/>
                <a:cs typeface="+mn-lt"/>
              </a:rPr>
              <a:t>tego</a:t>
            </a:r>
            <a:r>
              <a:rPr lang="en-US" sz="1600" dirty="0">
                <a:ea typeface="+mn-lt"/>
                <a:cs typeface="+mn-lt"/>
              </a:rPr>
              <a:t> </a:t>
            </a:r>
            <a:r>
              <a:rPr lang="en-US" sz="1600" dirty="0" err="1">
                <a:ea typeface="+mn-lt"/>
                <a:cs typeface="+mn-lt"/>
              </a:rPr>
              <a:t>skażenia</a:t>
            </a:r>
            <a:r>
              <a:rPr lang="en-US" sz="1600" dirty="0">
                <a:ea typeface="+mn-lt"/>
                <a:cs typeface="+mn-lt"/>
              </a:rPr>
              <a:t>; </a:t>
            </a:r>
            <a:endParaRPr lang="en-US" sz="1600" dirty="0">
              <a:cs typeface="Calibri"/>
            </a:endParaRPr>
          </a:p>
          <a:p>
            <a:pPr>
              <a:buNone/>
            </a:pPr>
            <a:r>
              <a:rPr lang="en-US" sz="1600" dirty="0">
                <a:ea typeface="+mn-lt"/>
                <a:cs typeface="+mn-lt"/>
              </a:rPr>
              <a:t>5) </a:t>
            </a:r>
            <a:r>
              <a:rPr lang="en-US" sz="1600" dirty="0" err="1">
                <a:ea typeface="+mn-lt"/>
                <a:cs typeface="+mn-lt"/>
              </a:rPr>
              <a:t>obserwacja</a:t>
            </a:r>
            <a:r>
              <a:rPr lang="en-US" sz="1600" dirty="0">
                <a:ea typeface="+mn-lt"/>
                <a:cs typeface="+mn-lt"/>
              </a:rPr>
              <a:t> – </a:t>
            </a:r>
            <a:r>
              <a:rPr lang="en-US" sz="1600" dirty="0" err="1">
                <a:ea typeface="+mn-lt"/>
                <a:cs typeface="+mn-lt"/>
              </a:rPr>
              <a:t>prowadzenie</a:t>
            </a:r>
            <a:r>
              <a:rPr lang="en-US" sz="1600" dirty="0">
                <a:ea typeface="+mn-lt"/>
                <a:cs typeface="+mn-lt"/>
              </a:rPr>
              <a:t> </a:t>
            </a:r>
            <a:r>
              <a:rPr lang="en-US" sz="1600" dirty="0" err="1">
                <a:ea typeface="+mn-lt"/>
                <a:cs typeface="+mn-lt"/>
              </a:rPr>
              <a:t>działań</a:t>
            </a:r>
            <a:r>
              <a:rPr lang="en-US" sz="1600" dirty="0">
                <a:ea typeface="+mn-lt"/>
                <a:cs typeface="+mn-lt"/>
              </a:rPr>
              <a:t>, w </a:t>
            </a:r>
            <a:r>
              <a:rPr lang="en-US" sz="1600" dirty="0" err="1">
                <a:ea typeface="+mn-lt"/>
                <a:cs typeface="+mn-lt"/>
              </a:rPr>
              <a:t>określonych</a:t>
            </a:r>
            <a:r>
              <a:rPr lang="en-US" sz="1600" dirty="0">
                <a:ea typeface="+mn-lt"/>
                <a:cs typeface="+mn-lt"/>
              </a:rPr>
              <a:t> </a:t>
            </a:r>
            <a:r>
              <a:rPr lang="en-US" sz="1600" dirty="0" err="1">
                <a:ea typeface="+mn-lt"/>
                <a:cs typeface="+mn-lt"/>
              </a:rPr>
              <a:t>geograficznie</a:t>
            </a:r>
            <a:r>
              <a:rPr lang="en-US" sz="1600" dirty="0">
                <a:ea typeface="+mn-lt"/>
                <a:cs typeface="+mn-lt"/>
              </a:rPr>
              <a:t> </a:t>
            </a:r>
            <a:r>
              <a:rPr lang="en-US" sz="1600" dirty="0" err="1">
                <a:ea typeface="+mn-lt"/>
                <a:cs typeface="+mn-lt"/>
              </a:rPr>
              <a:t>punktach</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obszarach</a:t>
            </a:r>
            <a:r>
              <a:rPr lang="en-US" sz="1600" dirty="0">
                <a:ea typeface="+mn-lt"/>
                <a:cs typeface="+mn-lt"/>
              </a:rPr>
              <a:t>, </a:t>
            </a:r>
            <a:r>
              <a:rPr lang="en-US" sz="1600" dirty="0" err="1">
                <a:ea typeface="+mn-lt"/>
                <a:cs typeface="+mn-lt"/>
              </a:rPr>
              <a:t>mających</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celu</a:t>
            </a:r>
            <a:r>
              <a:rPr lang="en-US" sz="1600" dirty="0">
                <a:ea typeface="+mn-lt"/>
                <a:cs typeface="+mn-lt"/>
              </a:rPr>
              <a:t> </a:t>
            </a:r>
            <a:r>
              <a:rPr lang="en-US" sz="1600" dirty="0" err="1">
                <a:ea typeface="+mn-lt"/>
                <a:cs typeface="+mn-lt"/>
              </a:rPr>
              <a:t>wykrycie</a:t>
            </a:r>
            <a:r>
              <a:rPr lang="en-US" sz="1600" dirty="0">
                <a:ea typeface="+mn-lt"/>
                <a:cs typeface="+mn-lt"/>
              </a:rPr>
              <a:t> </a:t>
            </a:r>
            <a:r>
              <a:rPr lang="en-US" sz="1600" dirty="0" err="1">
                <a:ea typeface="+mn-lt"/>
                <a:cs typeface="+mn-lt"/>
              </a:rPr>
              <a:t>źródła</a:t>
            </a:r>
            <a:r>
              <a:rPr lang="en-US" sz="1600" dirty="0">
                <a:ea typeface="+mn-lt"/>
                <a:cs typeface="+mn-lt"/>
              </a:rPr>
              <a:t> </a:t>
            </a:r>
            <a:r>
              <a:rPr lang="en-US" sz="1600" dirty="0" err="1">
                <a:ea typeface="+mn-lt"/>
                <a:cs typeface="+mn-lt"/>
              </a:rPr>
              <a:t>skażenia</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ogniska</a:t>
            </a:r>
            <a:r>
              <a:rPr lang="en-US" sz="1600" dirty="0">
                <a:ea typeface="+mn-lt"/>
                <a:cs typeface="+mn-lt"/>
              </a:rPr>
              <a:t> </a:t>
            </a:r>
            <a:r>
              <a:rPr lang="en-US" sz="1600" dirty="0" err="1">
                <a:ea typeface="+mn-lt"/>
                <a:cs typeface="+mn-lt"/>
              </a:rPr>
              <a:t>zakażenia</a:t>
            </a:r>
            <a:r>
              <a:rPr lang="en-US" sz="1600" dirty="0">
                <a:ea typeface="+mn-lt"/>
                <a:cs typeface="+mn-lt"/>
              </a:rPr>
              <a:t>, </a:t>
            </a:r>
            <a:r>
              <a:rPr lang="en-US" sz="1600" dirty="0" err="1">
                <a:ea typeface="+mn-lt"/>
                <a:cs typeface="+mn-lt"/>
              </a:rPr>
              <a:t>miejsc</a:t>
            </a:r>
            <a:r>
              <a:rPr lang="en-US" sz="1600" dirty="0">
                <a:ea typeface="+mn-lt"/>
                <a:cs typeface="+mn-lt"/>
              </a:rPr>
              <a:t> </a:t>
            </a:r>
            <a:r>
              <a:rPr lang="en-US" sz="1600" dirty="0" err="1">
                <a:ea typeface="+mn-lt"/>
                <a:cs typeface="+mn-lt"/>
              </a:rPr>
              <a:t>uwolnienia</a:t>
            </a:r>
            <a:r>
              <a:rPr lang="en-US" sz="1600" dirty="0">
                <a:ea typeface="+mn-lt"/>
                <a:cs typeface="+mn-lt"/>
              </a:rPr>
              <a:t> do </a:t>
            </a:r>
            <a:r>
              <a:rPr lang="en-US" sz="1600" dirty="0" err="1">
                <a:ea typeface="+mn-lt"/>
                <a:cs typeface="+mn-lt"/>
              </a:rPr>
              <a:t>środowiska</a:t>
            </a:r>
            <a:r>
              <a:rPr lang="en-US" sz="1600" dirty="0">
                <a:ea typeface="+mn-lt"/>
                <a:cs typeface="+mn-lt"/>
              </a:rPr>
              <a:t> </a:t>
            </a:r>
            <a:r>
              <a:rPr lang="en-US" sz="1600" dirty="0" err="1">
                <a:ea typeface="+mn-lt"/>
                <a:cs typeface="+mn-lt"/>
              </a:rPr>
              <a:t>materiałów</a:t>
            </a:r>
            <a:r>
              <a:rPr lang="en-US" sz="1600" dirty="0">
                <a:ea typeface="+mn-lt"/>
                <a:cs typeface="+mn-lt"/>
              </a:rPr>
              <a:t> </a:t>
            </a:r>
            <a:r>
              <a:rPr lang="en-US" sz="1600" dirty="0" err="1">
                <a:ea typeface="+mn-lt"/>
                <a:cs typeface="+mn-lt"/>
              </a:rPr>
              <a:t>powodujących</a:t>
            </a:r>
            <a:r>
              <a:rPr lang="en-US" sz="1600" dirty="0">
                <a:ea typeface="+mn-lt"/>
                <a:cs typeface="+mn-lt"/>
              </a:rPr>
              <a:t> </a:t>
            </a:r>
            <a:r>
              <a:rPr lang="en-US" sz="1600" dirty="0" err="1">
                <a:ea typeface="+mn-lt"/>
                <a:cs typeface="+mn-lt"/>
              </a:rPr>
              <a:t>skażenie</a:t>
            </a:r>
            <a:r>
              <a:rPr lang="en-US" sz="1600" dirty="0">
                <a:ea typeface="+mn-lt"/>
                <a:cs typeface="+mn-lt"/>
              </a:rPr>
              <a:t> </a:t>
            </a:r>
            <a:r>
              <a:rPr lang="en-US" sz="1600" dirty="0" err="1">
                <a:ea typeface="+mn-lt"/>
                <a:cs typeface="+mn-lt"/>
              </a:rPr>
              <a:t>lub</a:t>
            </a:r>
            <a:r>
              <a:rPr lang="en-US" sz="1600" dirty="0">
                <a:ea typeface="+mn-lt"/>
                <a:cs typeface="+mn-lt"/>
              </a:rPr>
              <a:t> </a:t>
            </a:r>
            <a:r>
              <a:rPr lang="en-US" sz="1600" dirty="0" err="1">
                <a:ea typeface="+mn-lt"/>
                <a:cs typeface="+mn-lt"/>
              </a:rPr>
              <a:t>stwierdzenie</a:t>
            </a:r>
            <a:r>
              <a:rPr lang="en-US" sz="1600" dirty="0">
                <a:ea typeface="+mn-lt"/>
                <a:cs typeface="+mn-lt"/>
              </a:rPr>
              <a:t> </a:t>
            </a:r>
            <a:r>
              <a:rPr lang="en-US" sz="1600" dirty="0" err="1">
                <a:ea typeface="+mn-lt"/>
                <a:cs typeface="+mn-lt"/>
              </a:rPr>
              <a:t>zmian</a:t>
            </a:r>
            <a:r>
              <a:rPr lang="en-US" sz="1600" dirty="0">
                <a:ea typeface="+mn-lt"/>
                <a:cs typeface="+mn-lt"/>
              </a:rPr>
              <a:t> </a:t>
            </a:r>
            <a:r>
              <a:rPr lang="en-US" sz="1600" dirty="0" err="1">
                <a:ea typeface="+mn-lt"/>
                <a:cs typeface="+mn-lt"/>
              </a:rPr>
              <a:t>stopnia</a:t>
            </a:r>
            <a:r>
              <a:rPr lang="en-US" sz="1600" dirty="0">
                <a:ea typeface="+mn-lt"/>
                <a:cs typeface="+mn-lt"/>
              </a:rPr>
              <a:t> </a:t>
            </a:r>
            <a:r>
              <a:rPr lang="en-US" sz="1600" dirty="0" err="1">
                <a:ea typeface="+mn-lt"/>
                <a:cs typeface="+mn-lt"/>
              </a:rPr>
              <a:t>tego</a:t>
            </a:r>
            <a:r>
              <a:rPr lang="en-US" sz="1600" dirty="0">
                <a:ea typeface="+mn-lt"/>
                <a:cs typeface="+mn-lt"/>
              </a:rPr>
              <a:t> </a:t>
            </a:r>
            <a:r>
              <a:rPr lang="en-US" sz="1600" dirty="0" err="1">
                <a:ea typeface="+mn-lt"/>
                <a:cs typeface="+mn-lt"/>
              </a:rPr>
              <a:t>skażenia</a:t>
            </a:r>
            <a:r>
              <a:rPr lang="en-US" sz="1600" dirty="0">
                <a:ea typeface="+mn-lt"/>
                <a:cs typeface="+mn-lt"/>
              </a:rPr>
              <a:t>, </a:t>
            </a:r>
            <a:r>
              <a:rPr lang="en-US" sz="1600" dirty="0" err="1">
                <a:ea typeface="+mn-lt"/>
                <a:cs typeface="+mn-lt"/>
              </a:rPr>
              <a:t>jak</a:t>
            </a:r>
            <a:r>
              <a:rPr lang="en-US" sz="1600" dirty="0">
                <a:ea typeface="+mn-lt"/>
                <a:cs typeface="+mn-lt"/>
              </a:rPr>
              <a:t> </a:t>
            </a:r>
            <a:r>
              <a:rPr lang="en-US" sz="1600" dirty="0" err="1">
                <a:ea typeface="+mn-lt"/>
                <a:cs typeface="+mn-lt"/>
              </a:rPr>
              <a:t>też</a:t>
            </a:r>
            <a:r>
              <a:rPr lang="en-US" sz="1600" dirty="0">
                <a:ea typeface="+mn-lt"/>
                <a:cs typeface="+mn-lt"/>
              </a:rPr>
              <a:t> </a:t>
            </a:r>
            <a:r>
              <a:rPr lang="en-US" sz="1600" dirty="0" err="1">
                <a:ea typeface="+mn-lt"/>
                <a:cs typeface="+mn-lt"/>
              </a:rPr>
              <a:t>czasu</a:t>
            </a:r>
            <a:r>
              <a:rPr lang="en-US" sz="1600" dirty="0">
                <a:ea typeface="+mn-lt"/>
                <a:cs typeface="+mn-lt"/>
              </a:rPr>
              <a:t> </a:t>
            </a:r>
            <a:r>
              <a:rPr lang="en-US" sz="1600" dirty="0" err="1">
                <a:ea typeface="+mn-lt"/>
                <a:cs typeface="+mn-lt"/>
              </a:rPr>
              <a:t>jego</a:t>
            </a:r>
            <a:r>
              <a:rPr lang="en-US" sz="1600" dirty="0">
                <a:ea typeface="+mn-lt"/>
                <a:cs typeface="+mn-lt"/>
              </a:rPr>
              <a:t> </a:t>
            </a:r>
            <a:r>
              <a:rPr lang="en-US" sz="1600" dirty="0" err="1">
                <a:ea typeface="+mn-lt"/>
                <a:cs typeface="+mn-lt"/>
              </a:rPr>
              <a:t>powstania</a:t>
            </a:r>
            <a:r>
              <a:rPr lang="en-US" sz="1600" dirty="0">
                <a:ea typeface="+mn-lt"/>
                <a:cs typeface="+mn-lt"/>
              </a:rPr>
              <a:t>; </a:t>
            </a:r>
          </a:p>
          <a:p>
            <a:pPr>
              <a:buNone/>
            </a:pPr>
            <a:endParaRPr lang="en-US" sz="800" dirty="0">
              <a:cs typeface="Calibri" panose="020F0502020204030204"/>
            </a:endParaRPr>
          </a:p>
        </p:txBody>
      </p:sp>
    </p:spTree>
    <p:extLst>
      <p:ext uri="{BB962C8B-B14F-4D97-AF65-F5344CB8AC3E}">
        <p14:creationId xmlns:p14="http://schemas.microsoft.com/office/powerpoint/2010/main" val="164391009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965430" y="629268"/>
            <a:ext cx="6586491" cy="1286160"/>
          </a:xfrm>
        </p:spPr>
        <p:txBody>
          <a:bodyPr anchor="b">
            <a:normAutofit/>
          </a:bodyPr>
          <a:lstStyle/>
          <a:p>
            <a:r>
              <a:rPr lang="pl-PL" sz="4100" dirty="0"/>
              <a:t>Alarmowanie o zagrożeniach:</a:t>
            </a:r>
          </a:p>
        </p:txBody>
      </p:sp>
      <p:sp>
        <p:nvSpPr>
          <p:cNvPr id="3" name="Symbol zastępczy zawartości 2"/>
          <p:cNvSpPr>
            <a:spLocks noGrp="1"/>
          </p:cNvSpPr>
          <p:nvPr>
            <p:ph idx="1"/>
          </p:nvPr>
        </p:nvSpPr>
        <p:spPr>
          <a:xfrm>
            <a:off x="4965431" y="2438400"/>
            <a:ext cx="7241332" cy="3928293"/>
          </a:xfrm>
        </p:spPr>
        <p:txBody>
          <a:bodyPr>
            <a:normAutofit/>
          </a:bodyPr>
          <a:lstStyle/>
          <a:p>
            <a:pPr marL="0" indent="0">
              <a:spcBef>
                <a:spcPts val="0"/>
              </a:spcBef>
              <a:buNone/>
            </a:pPr>
            <a:r>
              <a:rPr lang="pl-PL" sz="1900" u="sng" dirty="0"/>
              <a:t>Zarządzenie </a:t>
            </a:r>
            <a:r>
              <a:rPr lang="pl-PL" sz="1900" u="sng"/>
              <a:t>nr </a:t>
            </a:r>
            <a:r>
              <a:rPr lang="pl-PL" sz="1900" u="sng" smtClean="0"/>
              <a:t>2/BZK/2021 </a:t>
            </a:r>
            <a:r>
              <a:rPr lang="pl-PL" sz="1900" u="sng" dirty="0"/>
              <a:t>starosty piaseczyńskiego z dnia 11 stycznia 2021r.  w sprawie organizacji systemu wykrywania i alarmowania oraz systemu wczesnego ostrzegania na terenie województwa mazowieckiego.</a:t>
            </a:r>
          </a:p>
          <a:p>
            <a:pPr marL="0" indent="0">
              <a:spcBef>
                <a:spcPts val="0"/>
              </a:spcBef>
              <a:buNone/>
            </a:pPr>
            <a:endParaRPr lang="pl-PL" sz="1900" dirty="0"/>
          </a:p>
          <a:p>
            <a:pPr marL="0" indent="0">
              <a:spcBef>
                <a:spcPts val="0"/>
              </a:spcBef>
              <a:buNone/>
            </a:pPr>
            <a:r>
              <a:rPr lang="pl-PL" sz="1900" dirty="0"/>
              <a:t>W celu realizacji zadań związanych z monitorowaniem, wykrywaniem, identyfikacją, przekazywaniem informacji o ich zaistnieniu oraz ostrzeganiem i alarmowaniem ludności, w przypadku wprowadzenia stanu nadzwyczajnego, w celu zapobieżenia skutkom katastrofy naturalnej, awarii technicznej lub działań terrorystycznych, oraz w wyższych stanach gotowości obronnej państwa rozwija się w części lub w całości następujące systemy:</a:t>
            </a:r>
          </a:p>
          <a:p>
            <a:pPr marL="0" indent="0">
              <a:spcBef>
                <a:spcPts val="0"/>
              </a:spcBef>
              <a:buNone/>
            </a:pPr>
            <a:r>
              <a:rPr lang="pl-PL" sz="1900" dirty="0"/>
              <a:t>1)System Wykrywania i Alarmowania „</a:t>
            </a:r>
            <a:r>
              <a:rPr lang="pl-PL" sz="1900" dirty="0" err="1"/>
              <a:t>SWiA</a:t>
            </a:r>
            <a:r>
              <a:rPr lang="pl-PL" sz="1900" dirty="0"/>
              <a:t>”;</a:t>
            </a:r>
          </a:p>
          <a:p>
            <a:pPr marL="0" indent="0">
              <a:spcBef>
                <a:spcPts val="0"/>
              </a:spcBef>
              <a:buNone/>
            </a:pPr>
            <a:r>
              <a:rPr lang="pl-PL" sz="1900" dirty="0"/>
              <a:t>2)System Wczesnego Ostrzegania „ SWO”. </a:t>
            </a:r>
          </a:p>
          <a:p>
            <a:pPr marL="0" indent="0">
              <a:buNone/>
            </a:pPr>
            <a:endParaRPr lang="pl-PL" sz="1900" dirty="0"/>
          </a:p>
        </p:txBody>
      </p:sp>
      <p:pic>
        <p:nvPicPr>
          <p:cNvPr id="4" name="Picture 4">
            <a:extLst>
              <a:ext uri="{FF2B5EF4-FFF2-40B4-BE49-F238E27FC236}">
                <a16:creationId xmlns:a16="http://schemas.microsoft.com/office/drawing/2014/main" xmlns="" id="{9E7FBE6B-69AC-4C06-A1D6-4FF9302E271B}"/>
              </a:ext>
            </a:extLst>
          </p:cNvPr>
          <p:cNvPicPr>
            <a:picLocks noChangeAspect="1"/>
          </p:cNvPicPr>
          <p:nvPr/>
        </p:nvPicPr>
        <p:blipFill rotWithShape="1">
          <a:blip r:embed="rId2"/>
          <a:srcRect l="12778" r="3652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659B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44135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tekst, clipart, grafika wektorowa&#10;&#10;Opis wygenerowany automatycznie">
            <a:extLst>
              <a:ext uri="{FF2B5EF4-FFF2-40B4-BE49-F238E27FC236}">
                <a16:creationId xmlns:a16="http://schemas.microsoft.com/office/drawing/2014/main" xmlns="" id="{99E5DFAF-3D20-43C7-97CF-2247309939B7}"/>
              </a:ext>
            </a:extLst>
          </p:cNvPr>
          <p:cNvPicPr>
            <a:picLocks noChangeAspect="1"/>
          </p:cNvPicPr>
          <p:nvPr/>
        </p:nvPicPr>
        <p:blipFill rotWithShape="1">
          <a:blip r:embed="rId2"/>
          <a:srcRect t="6172" b="9559"/>
          <a:stretch/>
        </p:blipFill>
        <p:spPr>
          <a:xfrm>
            <a:off x="-1" y="10"/>
            <a:ext cx="12192000" cy="6857990"/>
          </a:xfrm>
          <a:prstGeom prst="rect">
            <a:avLst/>
          </a:prstGeom>
        </p:spPr>
      </p:pic>
      <p:sp>
        <p:nvSpPr>
          <p:cNvPr id="9"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709448" y="1913950"/>
            <a:ext cx="4204137" cy="1342754"/>
          </a:xfrm>
        </p:spPr>
        <p:txBody>
          <a:bodyPr>
            <a:normAutofit/>
          </a:bodyPr>
          <a:lstStyle/>
          <a:p>
            <a:pPr algn="ctr"/>
            <a:r>
              <a:rPr lang="pl-PL" sz="3600"/>
              <a:t>System Wykrywania i Alarmowania</a:t>
            </a:r>
          </a:p>
        </p:txBody>
      </p:sp>
      <p:cxnSp>
        <p:nvCxnSpPr>
          <p:cNvPr id="11" name="Straight Connector 10">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644579" y="3215166"/>
            <a:ext cx="5164520" cy="2607933"/>
          </a:xfrm>
        </p:spPr>
        <p:txBody>
          <a:bodyPr anchor="ctr">
            <a:normAutofit/>
          </a:bodyPr>
          <a:lstStyle/>
          <a:p>
            <a:pPr marL="0" indent="0">
              <a:spcBef>
                <a:spcPts val="0"/>
              </a:spcBef>
              <a:buNone/>
            </a:pPr>
            <a:r>
              <a:rPr lang="pl-PL" sz="1800"/>
              <a:t>SWiA przygotowywany jest w stanie stałej gotowości obronnej państwa. Rozwijany jest w stanie gotowości obronnej państwa czasu kryzysu lub wojny lub stanie klęski żywiołowej, a także w przypadku ćwiczeń i treningów.   </a:t>
            </a:r>
          </a:p>
          <a:p>
            <a:pPr marL="0" indent="0">
              <a:buNone/>
            </a:pPr>
            <a:endParaRPr lang="pl-PL" sz="1800"/>
          </a:p>
        </p:txBody>
      </p:sp>
    </p:spTree>
    <p:extLst>
      <p:ext uri="{BB962C8B-B14F-4D97-AF65-F5344CB8AC3E}">
        <p14:creationId xmlns:p14="http://schemas.microsoft.com/office/powerpoint/2010/main" val="420669496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751118" y="712612"/>
            <a:ext cx="6979397" cy="1286160"/>
          </a:xfrm>
        </p:spPr>
        <p:txBody>
          <a:bodyPr anchor="b">
            <a:normAutofit/>
          </a:bodyPr>
          <a:lstStyle/>
          <a:p>
            <a:pPr algn="ctr"/>
            <a:r>
              <a:rPr lang="pl-PL" sz="4100" dirty="0"/>
              <a:t>Wykrywanie zagrożeń, ostrzeganie i alarmowanie</a:t>
            </a:r>
            <a:endParaRPr lang="en-US" dirty="0"/>
          </a:p>
        </p:txBody>
      </p:sp>
      <p:sp>
        <p:nvSpPr>
          <p:cNvPr id="3" name="Symbol zastępczy zawartości 2"/>
          <p:cNvSpPr>
            <a:spLocks noGrp="1"/>
          </p:cNvSpPr>
          <p:nvPr>
            <p:ph idx="1"/>
          </p:nvPr>
        </p:nvSpPr>
        <p:spPr>
          <a:xfrm>
            <a:off x="4905900" y="3136900"/>
            <a:ext cx="7229426" cy="3987825"/>
          </a:xfrm>
        </p:spPr>
        <p:txBody>
          <a:bodyPr vert="horz" lIns="91440" tIns="45720" rIns="91440" bIns="45720" rtlCol="0" anchor="t">
            <a:normAutofit/>
          </a:bodyPr>
          <a:lstStyle/>
          <a:p>
            <a:pPr marL="0" indent="0">
              <a:buNone/>
            </a:pPr>
            <a:r>
              <a:rPr lang="pl-PL" sz="1700" dirty="0">
                <a:ea typeface="+mn-lt"/>
                <a:cs typeface="+mn-lt"/>
              </a:rPr>
              <a:t>Wykrywanie zagrożeń, ostrzeganie i alarmowanie ludności realizowane jest w oparciu Systemu Wykrywania i Alarmowania (</a:t>
            </a:r>
            <a:r>
              <a:rPr lang="pl-PL" sz="1700" dirty="0" err="1">
                <a:ea typeface="+mn-lt"/>
                <a:cs typeface="+mn-lt"/>
              </a:rPr>
              <a:t>SWiA</a:t>
            </a:r>
            <a:r>
              <a:rPr lang="pl-PL" sz="1700" dirty="0">
                <a:ea typeface="+mn-lt"/>
                <a:cs typeface="+mn-lt"/>
              </a:rPr>
              <a:t>). System ten przygotowuje się i organizuje w czasie pokoju, a rozwija w sytuacji wystąpienia nadzwyczajnych zagrożeń ludzi i środowiska w czasie pokoju lub podczas podwyższania gotowości obronnej </a:t>
            </a:r>
            <a:r>
              <a:rPr lang="pl-PL" sz="1700" dirty="0" err="1">
                <a:ea typeface="+mn-lt"/>
                <a:cs typeface="+mn-lt"/>
              </a:rPr>
              <a:t>państwa.</a:t>
            </a:r>
            <a:r>
              <a:rPr lang="pl-PL" sz="1700" u="sng" dirty="0" err="1">
                <a:cs typeface="Calibri"/>
              </a:rPr>
              <a:t>Kliknij</a:t>
            </a:r>
            <a:r>
              <a:rPr lang="pl-PL" sz="1700" u="sng" dirty="0">
                <a:cs typeface="Calibri"/>
              </a:rPr>
              <a:t>, aby dodać tekst</a:t>
            </a:r>
          </a:p>
        </p:txBody>
      </p:sp>
      <p:pic>
        <p:nvPicPr>
          <p:cNvPr id="18" name="Picture 18">
            <a:extLst>
              <a:ext uri="{FF2B5EF4-FFF2-40B4-BE49-F238E27FC236}">
                <a16:creationId xmlns:a16="http://schemas.microsoft.com/office/drawing/2014/main" xmlns="" id="{C6C9A096-FEFB-4355-8FFB-4C5D5CF8B91D}"/>
              </a:ext>
            </a:extLst>
          </p:cNvPr>
          <p:cNvPicPr>
            <a:picLocks noChangeAspect="1"/>
          </p:cNvPicPr>
          <p:nvPr/>
        </p:nvPicPr>
        <p:blipFill rotWithShape="1">
          <a:blip r:embed="rId2"/>
          <a:srcRect t="9875"/>
          <a:stretch/>
        </p:blipFill>
        <p:spPr>
          <a:xfrm rot="16200000">
            <a:off x="-1111204" y="1111204"/>
            <a:ext cx="6858000" cy="4635591"/>
          </a:xfrm>
          <a:prstGeom prst="rect">
            <a:avLst/>
          </a:prstGeom>
          <a:effectLst/>
        </p:spPr>
      </p:pic>
      <p:cxnSp>
        <p:nvCxnSpPr>
          <p:cNvPr id="23" name="Straight Connector 22">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39882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9F9D469F-753F-4F2B-990A-FA64EDD1D133}"/>
              </a:ext>
            </a:extLst>
          </p:cNvPr>
          <p:cNvPicPr>
            <a:picLocks noChangeAspect="1"/>
          </p:cNvPicPr>
          <p:nvPr/>
        </p:nvPicPr>
        <p:blipFill rotWithShape="1">
          <a:blip r:embed="rId2"/>
          <a:srcRect t="5436"/>
          <a:stretch/>
        </p:blipFill>
        <p:spPr>
          <a:xfrm>
            <a:off x="1" y="10"/>
            <a:ext cx="9669642" cy="6857990"/>
          </a:xfrm>
          <a:prstGeom prst="rect">
            <a:avLst/>
          </a:prstGeom>
        </p:spPr>
      </p:pic>
      <p:sp>
        <p:nvSpPr>
          <p:cNvPr id="11"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p:cNvSpPr>
            <a:spLocks noGrp="1"/>
          </p:cNvSpPr>
          <p:nvPr>
            <p:ph idx="1"/>
          </p:nvPr>
        </p:nvSpPr>
        <p:spPr>
          <a:xfrm>
            <a:off x="5663124" y="1531708"/>
            <a:ext cx="6310593" cy="4349980"/>
          </a:xfrm>
        </p:spPr>
        <p:txBody>
          <a:bodyPr vert="horz" lIns="91440" tIns="45720" rIns="91440" bIns="45720" rtlCol="0" anchor="t">
            <a:normAutofit fontScale="92500" lnSpcReduction="20000"/>
          </a:bodyPr>
          <a:lstStyle/>
          <a:p>
            <a:pPr marL="0" indent="0">
              <a:buNone/>
            </a:pPr>
            <a:endParaRPr lang="pl-PL" sz="2000" dirty="0">
              <a:cs typeface="Calibri"/>
            </a:endParaRPr>
          </a:p>
          <a:p>
            <a:pPr marL="0" indent="0">
              <a:buNone/>
            </a:pPr>
            <a:r>
              <a:rPr lang="pl-PL" sz="2000" u="sng" dirty="0">
                <a:ea typeface="+mn-lt"/>
                <a:cs typeface="+mn-lt"/>
              </a:rPr>
              <a:t>System wykrywania zagrożeń, ostrzegania i alarmowania polega na: </a:t>
            </a:r>
            <a:endParaRPr lang="en-US" sz="2000" dirty="0">
              <a:ea typeface="+mn-lt"/>
              <a:cs typeface="+mn-lt"/>
            </a:endParaRPr>
          </a:p>
          <a:p>
            <a:pPr marL="0" indent="0">
              <a:buNone/>
            </a:pPr>
            <a:r>
              <a:rPr lang="pl-PL" sz="2000" dirty="0">
                <a:ea typeface="+mn-lt"/>
                <a:cs typeface="+mn-lt"/>
              </a:rPr>
              <a:t>•  uzyskaniu informacji o zbliżaniu się lub stwierdzeniu faktu o wystąpieniu na określonym terenie zagrożenia życia i zdrowia ludzi związanego ze stosowaniem środków rażenia, wystąpienia klęsk żywiołowych, awarii obiektów technicznych, skażeń chemicznych, promieniotwórczych, zakażeń biologicznych, powodzi i pożarów lub innych podobnych zdarzeń; </a:t>
            </a:r>
            <a:endParaRPr lang="en-US" sz="2000" dirty="0">
              <a:ea typeface="+mn-lt"/>
              <a:cs typeface="+mn-lt"/>
            </a:endParaRPr>
          </a:p>
          <a:p>
            <a:pPr marL="0" indent="0">
              <a:buNone/>
            </a:pPr>
            <a:r>
              <a:rPr lang="pl-PL" sz="2000" dirty="0">
                <a:ea typeface="+mn-lt"/>
                <a:cs typeface="+mn-lt"/>
              </a:rPr>
              <a:t>•  określaniu rodzaju, miejsca, skali i możliwych skutków zaistniałych zagrożeń oraz wyznaczaniu niebezpiecznych stref; </a:t>
            </a:r>
            <a:endParaRPr lang="en-US" sz="2000" dirty="0">
              <a:ea typeface="+mn-lt"/>
              <a:cs typeface="+mn-lt"/>
            </a:endParaRPr>
          </a:p>
          <a:p>
            <a:pPr marL="0" indent="0">
              <a:buNone/>
            </a:pPr>
            <a:r>
              <a:rPr lang="pl-PL" sz="2000" dirty="0">
                <a:ea typeface="+mn-lt"/>
                <a:cs typeface="+mn-lt"/>
              </a:rPr>
              <a:t>•  ostrzeganiu i alarmowaniu ludności o zbliżającym się zagrożeniu oraz</a:t>
            </a:r>
            <a:endParaRPr lang="en-US" sz="2000" dirty="0">
              <a:ea typeface="+mn-lt"/>
              <a:cs typeface="+mn-lt"/>
            </a:endParaRPr>
          </a:p>
          <a:p>
            <a:pPr marL="0" indent="0">
              <a:buNone/>
            </a:pPr>
            <a:r>
              <a:rPr lang="pl-PL" sz="2000" dirty="0">
                <a:ea typeface="+mn-lt"/>
                <a:cs typeface="+mn-lt"/>
              </a:rPr>
              <a:t> informowaniu o zalecanych zasadach postępowania ludności w określonej sytuacji.</a:t>
            </a:r>
            <a:endParaRPr lang="en-US" sz="2000" dirty="0">
              <a:ea typeface="+mn-lt"/>
              <a:cs typeface="+mn-lt"/>
            </a:endParaRPr>
          </a:p>
          <a:p>
            <a:pPr marL="0" indent="0">
              <a:buNone/>
            </a:pPr>
            <a:endParaRPr lang="pl-PL" sz="2000" dirty="0">
              <a:ea typeface="+mn-lt"/>
              <a:cs typeface="+mn-lt"/>
            </a:endParaRPr>
          </a:p>
          <a:p>
            <a:pPr marL="0" indent="0">
              <a:buNone/>
            </a:pPr>
            <a:endParaRPr lang="pl-PL" sz="2000" dirty="0">
              <a:cs typeface="Calibri"/>
            </a:endParaRPr>
          </a:p>
        </p:txBody>
      </p:sp>
    </p:spTree>
    <p:extLst>
      <p:ext uri="{BB962C8B-B14F-4D97-AF65-F5344CB8AC3E}">
        <p14:creationId xmlns:p14="http://schemas.microsoft.com/office/powerpoint/2010/main" val="196975659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02091" y="106491"/>
            <a:ext cx="9525109" cy="1640180"/>
          </a:xfrm>
        </p:spPr>
        <p:txBody>
          <a:bodyPr anchor="b">
            <a:normAutofit/>
          </a:bodyPr>
          <a:lstStyle/>
          <a:p>
            <a:pPr algn="ctr"/>
            <a:r>
              <a:rPr lang="pl-PL" sz="3700" b="1" dirty="0"/>
              <a:t>System wczesnego ostrzegania (SWO)</a:t>
            </a:r>
            <a:r>
              <a:rPr lang="pl-PL" sz="3700" dirty="0"/>
              <a:t/>
            </a:r>
            <a:br>
              <a:rPr lang="pl-PL" sz="3700" dirty="0"/>
            </a:br>
            <a:endParaRPr lang="pl-PL" sz="3700">
              <a:cs typeface="Calibri Light" panose="020F0302020204030204"/>
            </a:endParaRPr>
          </a:p>
        </p:txBody>
      </p:sp>
      <p:sp>
        <p:nvSpPr>
          <p:cNvPr id="3" name="Symbol zastępczy zawartości 2"/>
          <p:cNvSpPr>
            <a:spLocks noGrp="1"/>
          </p:cNvSpPr>
          <p:nvPr>
            <p:ph idx="1"/>
          </p:nvPr>
        </p:nvSpPr>
        <p:spPr>
          <a:xfrm>
            <a:off x="90061" y="1447508"/>
            <a:ext cx="11906358" cy="3519780"/>
          </a:xfrm>
        </p:spPr>
        <p:txBody>
          <a:bodyPr vert="horz" lIns="91440" tIns="45720" rIns="91440" bIns="45720" rtlCol="0" anchor="t">
            <a:normAutofit/>
          </a:bodyPr>
          <a:lstStyle/>
          <a:p>
            <a:pPr marL="0" indent="0">
              <a:buNone/>
            </a:pPr>
            <a:endParaRPr lang="pl-PL" sz="1800" dirty="0">
              <a:cs typeface="Calibri"/>
            </a:endParaRPr>
          </a:p>
          <a:p>
            <a:pPr marL="0" indent="0">
              <a:buNone/>
            </a:pPr>
            <a:r>
              <a:rPr lang="pl-PL" sz="1800" u="sng" dirty="0"/>
              <a:t>System Wczesnego Ostrzegania tworzą m.in. siły i środki dyżurujące w czasie pokoju, tj.: </a:t>
            </a:r>
            <a:endParaRPr lang="pl-PL" sz="1800" u="sng" dirty="0">
              <a:cs typeface="Calibri"/>
            </a:endParaRPr>
          </a:p>
          <a:p>
            <a:pPr marL="0" indent="0">
              <a:buNone/>
            </a:pPr>
            <a:r>
              <a:rPr lang="pl-PL" sz="1800" dirty="0"/>
              <a:t>a) organy i jednostki organizacyjne prowadzące działania interwencyjne w sytuacji wystąpienia skażeń nadzorowane przez Ministra Obrony Narodowej, ministrów właściwych do spraw wewnętrznych, zdrowia, środowiska i rolnictwa lub im podległe oraz nadzorowane przez wojewodów; </a:t>
            </a:r>
            <a:endParaRPr lang="pl-PL" sz="1800" dirty="0">
              <a:cs typeface="Calibri"/>
            </a:endParaRPr>
          </a:p>
          <a:p>
            <a:pPr marL="0" indent="0">
              <a:buNone/>
            </a:pPr>
            <a:r>
              <a:rPr lang="pl-PL" sz="1800" dirty="0"/>
              <a:t>b) formacje obrony cywilnej wykonujące działania w zakresie monitoringu, wykrywania i rozpoznania skażeń oraz alarmowania o skażeniach; </a:t>
            </a:r>
            <a:endParaRPr lang="pl-PL" sz="1800" dirty="0">
              <a:cs typeface="Calibri"/>
            </a:endParaRPr>
          </a:p>
          <a:p>
            <a:pPr marL="0" indent="0">
              <a:buNone/>
            </a:pPr>
            <a:r>
              <a:rPr lang="pl-PL" sz="1800" dirty="0"/>
              <a:t>c) dyrektorzy urzędów morskich w zakresie swoich kompetencji; </a:t>
            </a:r>
            <a:endParaRPr lang="pl-PL" sz="1800" dirty="0">
              <a:cs typeface="Calibri"/>
            </a:endParaRPr>
          </a:p>
          <a:p>
            <a:pPr marL="0" indent="0">
              <a:buNone/>
            </a:pPr>
            <a:r>
              <a:rPr lang="pl-PL" sz="1800" dirty="0"/>
              <a:t>d) inne organy i jednostki organizacyjne wykonujące obserwacje skażeń i ich pomiary i powiadamiające o skażeniach na terenie kraju.</a:t>
            </a:r>
            <a:endParaRPr lang="pl-PL" sz="1800" dirty="0">
              <a:cs typeface="Calibri"/>
            </a:endParaRPr>
          </a:p>
          <a:p>
            <a:pPr marL="0" indent="0">
              <a:buNone/>
            </a:pPr>
            <a:endParaRPr lang="pl-PL" sz="1400"/>
          </a:p>
        </p:txBody>
      </p:sp>
      <p:pic>
        <p:nvPicPr>
          <p:cNvPr id="4" name="Picture 4">
            <a:extLst>
              <a:ext uri="{FF2B5EF4-FFF2-40B4-BE49-F238E27FC236}">
                <a16:creationId xmlns:a16="http://schemas.microsoft.com/office/drawing/2014/main" xmlns="" id="{6D4B4EEE-10F4-4BF5-9243-6D14A16DDDBA}"/>
              </a:ext>
            </a:extLst>
          </p:cNvPr>
          <p:cNvPicPr>
            <a:picLocks noChangeAspect="1"/>
          </p:cNvPicPr>
          <p:nvPr/>
        </p:nvPicPr>
        <p:blipFill>
          <a:blip r:embed="rId2"/>
          <a:stretch>
            <a:fillRect/>
          </a:stretch>
        </p:blipFill>
        <p:spPr>
          <a:xfrm>
            <a:off x="5804789" y="4666411"/>
            <a:ext cx="5789237" cy="1370478"/>
          </a:xfrm>
          <a:prstGeom prst="rect">
            <a:avLst/>
          </a:prstGeom>
        </p:spPr>
      </p:pic>
      <p:sp>
        <p:nvSpPr>
          <p:cNvPr id="11" name="Rectangle 10">
            <a:extLst>
              <a:ext uri="{FF2B5EF4-FFF2-40B4-BE49-F238E27FC236}">
                <a16:creationId xmlns:a16="http://schemas.microsoft.com/office/drawing/2014/main" xmlns="" id="{61707E60-CEC9-4661-AA82-69242EB4B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F035CD8-AE30-4146-96F2-036B0CE5E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01319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8648" y="73395"/>
            <a:ext cx="7728776" cy="1642970"/>
          </a:xfrm>
        </p:spPr>
        <p:txBody>
          <a:bodyPr anchor="b">
            <a:normAutofit/>
          </a:bodyPr>
          <a:lstStyle/>
          <a:p>
            <a:pPr marL="0" indent="0"/>
            <a:r>
              <a:rPr lang="pl-PL" sz="3400" b="1"/>
              <a:t>Do realizacji zadań w ramach </a:t>
            </a:r>
            <a:r>
              <a:rPr lang="pl-PL" sz="3400" b="1" err="1"/>
              <a:t>SWiA</a:t>
            </a:r>
            <a:r>
              <a:rPr lang="pl-PL" sz="3400" b="1"/>
              <a:t>, tworzy się następujące formacje obrony cywilnej:</a:t>
            </a:r>
            <a:endParaRPr lang="pl-PL" sz="3400" b="1">
              <a:cs typeface="Calibri Light"/>
            </a:endParaRPr>
          </a:p>
        </p:txBody>
      </p:sp>
      <p:sp>
        <p:nvSpPr>
          <p:cNvPr id="3" name="Symbol zastępczy zawartości 2"/>
          <p:cNvSpPr>
            <a:spLocks noGrp="1"/>
          </p:cNvSpPr>
          <p:nvPr>
            <p:ph idx="1"/>
          </p:nvPr>
        </p:nvSpPr>
        <p:spPr>
          <a:xfrm>
            <a:off x="347204" y="1989175"/>
            <a:ext cx="6660595" cy="3535083"/>
          </a:xfrm>
        </p:spPr>
        <p:txBody>
          <a:bodyPr vert="horz" lIns="91440" tIns="45720" rIns="91440" bIns="45720" rtlCol="0" anchor="t">
            <a:noAutofit/>
          </a:bodyPr>
          <a:lstStyle/>
          <a:p>
            <a:pPr marL="0" indent="0">
              <a:buNone/>
            </a:pPr>
            <a:r>
              <a:rPr lang="pl-PL" sz="1800"/>
              <a:t>1. N</a:t>
            </a:r>
            <a:r>
              <a:rPr lang="pl-PL" sz="1800" u="sng" dirty="0"/>
              <a:t>a szczeblu wojewódzkim:</a:t>
            </a:r>
            <a:endParaRPr lang="pl-PL" sz="1800" u="sng" dirty="0">
              <a:cs typeface="Calibri"/>
            </a:endParaRPr>
          </a:p>
          <a:p>
            <a:pPr marL="0" indent="0">
              <a:buNone/>
            </a:pPr>
            <a:r>
              <a:rPr lang="pl-PL" sz="1800"/>
              <a:t>a)Wojewódzki Ośrodek Analizy Danych i Alarmowania (WOADA),</a:t>
            </a:r>
            <a:endParaRPr lang="pl-PL" sz="1800" dirty="0">
              <a:cs typeface="Calibri"/>
            </a:endParaRPr>
          </a:p>
          <a:p>
            <a:pPr marL="0" indent="0">
              <a:buNone/>
            </a:pPr>
            <a:r>
              <a:rPr lang="pl-PL" sz="1800"/>
              <a:t>b)Wojewódzki Ośrodek Analiz Laboratoryjnych (WOAL);</a:t>
            </a:r>
            <a:endParaRPr lang="pl-PL" sz="1800" dirty="0">
              <a:cs typeface="Calibri"/>
            </a:endParaRPr>
          </a:p>
          <a:p>
            <a:pPr marL="0" indent="0">
              <a:buNone/>
            </a:pPr>
            <a:endParaRPr lang="pl-PL" sz="1800" dirty="0">
              <a:cs typeface="Calibri"/>
            </a:endParaRPr>
          </a:p>
          <a:p>
            <a:pPr marL="0" indent="0">
              <a:buNone/>
            </a:pPr>
            <a:r>
              <a:rPr lang="pl-PL" sz="1800"/>
              <a:t>2. N</a:t>
            </a:r>
            <a:r>
              <a:rPr lang="pl-PL" sz="1800" u="sng"/>
              <a:t>a szczeblu powiatowym:</a:t>
            </a:r>
            <a:endParaRPr lang="pl-PL" sz="1800" u="sng">
              <a:cs typeface="Calibri"/>
            </a:endParaRPr>
          </a:p>
          <a:p>
            <a:pPr marL="0" indent="0">
              <a:buNone/>
            </a:pPr>
            <a:r>
              <a:rPr lang="pl-PL" sz="1800"/>
              <a:t>a)Powiatowy Ośrodek Analizy Danych i Alarmowania (POADA),</a:t>
            </a:r>
            <a:endParaRPr lang="pl-PL" sz="1800" dirty="0">
              <a:cs typeface="Calibri"/>
            </a:endParaRPr>
          </a:p>
          <a:p>
            <a:pPr marL="0" indent="0">
              <a:buNone/>
            </a:pPr>
            <a:r>
              <a:rPr lang="pl-PL" sz="1800"/>
              <a:t>b)Powiatowy Ośrodek Analiz Laboratoryjnych (POAL);</a:t>
            </a:r>
            <a:endParaRPr lang="pl-PL" sz="1800" dirty="0">
              <a:cs typeface="Calibri"/>
            </a:endParaRPr>
          </a:p>
          <a:p>
            <a:pPr marL="0" indent="0">
              <a:buNone/>
            </a:pPr>
            <a:endParaRPr lang="pl-PL" sz="1800" dirty="0">
              <a:cs typeface="Calibri"/>
            </a:endParaRPr>
          </a:p>
          <a:p>
            <a:pPr marL="0" indent="0">
              <a:buNone/>
            </a:pPr>
            <a:r>
              <a:rPr lang="pl-PL" sz="1800"/>
              <a:t>3. N</a:t>
            </a:r>
            <a:r>
              <a:rPr lang="pl-PL" sz="1800" u="sng" dirty="0"/>
              <a:t>a szczeblu gminnym:</a:t>
            </a:r>
            <a:endParaRPr lang="pl-PL" sz="1800" u="sng" dirty="0">
              <a:cs typeface="Calibri"/>
            </a:endParaRPr>
          </a:p>
          <a:p>
            <a:pPr marL="0" indent="0">
              <a:buNone/>
            </a:pPr>
            <a:r>
              <a:rPr lang="pl-PL" sz="1800"/>
              <a:t>a)Drużyny Wykrywania i Alarmowania (DWA),</a:t>
            </a:r>
            <a:endParaRPr lang="pl-PL" sz="1800" dirty="0">
              <a:cs typeface="Calibri"/>
            </a:endParaRPr>
          </a:p>
          <a:p>
            <a:pPr marL="0" indent="0">
              <a:buNone/>
            </a:pPr>
            <a:r>
              <a:rPr lang="pl-PL" sz="1800"/>
              <a:t>b)Zakładowe Drużyny Laboratoryjne (ZDL),</a:t>
            </a:r>
            <a:endParaRPr lang="pl-PL" sz="1800" dirty="0">
              <a:cs typeface="Calibri"/>
            </a:endParaRPr>
          </a:p>
          <a:p>
            <a:pPr marL="0" indent="0">
              <a:buNone/>
            </a:pPr>
            <a:r>
              <a:rPr lang="pl-PL" sz="1800"/>
              <a:t>c)Punkty Alarmowania (PA).</a:t>
            </a:r>
            <a:endParaRPr lang="pl-PL" sz="1800">
              <a:cs typeface="Calibri"/>
            </a:endParaRPr>
          </a:p>
          <a:p>
            <a:pPr marL="0" indent="0">
              <a:buNone/>
            </a:pPr>
            <a:endParaRPr lang="pl-PL" sz="1100"/>
          </a:p>
        </p:txBody>
      </p:sp>
      <p:sp>
        <p:nvSpPr>
          <p:cNvPr id="11" name="Rectangle 10">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az 4">
            <a:extLst>
              <a:ext uri="{FF2B5EF4-FFF2-40B4-BE49-F238E27FC236}">
                <a16:creationId xmlns:a16="http://schemas.microsoft.com/office/drawing/2014/main" xmlns="" id="{90F86BB5-A82F-4BCE-923E-C7BE8A88DB95}"/>
              </a:ext>
            </a:extLst>
          </p:cNvPr>
          <p:cNvPicPr>
            <a:picLocks noChangeAspect="1"/>
          </p:cNvPicPr>
          <p:nvPr/>
        </p:nvPicPr>
        <p:blipFill>
          <a:blip r:embed="rId2"/>
          <a:stretch>
            <a:fillRect/>
          </a:stretch>
        </p:blipFill>
        <p:spPr>
          <a:xfrm>
            <a:off x="7075967" y="1880998"/>
            <a:ext cx="4170530" cy="3127897"/>
          </a:xfrm>
          <a:prstGeom prst="rect">
            <a:avLst/>
          </a:prstGeom>
        </p:spPr>
      </p:pic>
    </p:spTree>
    <p:extLst>
      <p:ext uri="{BB962C8B-B14F-4D97-AF65-F5344CB8AC3E}">
        <p14:creationId xmlns:p14="http://schemas.microsoft.com/office/powerpoint/2010/main" val="214845135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xmlns="" id="{2596F992-698C-48C0-9D89-70DA4CE92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712121" y="84695"/>
            <a:ext cx="8241503" cy="1167326"/>
          </a:xfrm>
        </p:spPr>
        <p:txBody>
          <a:bodyPr vert="horz" lIns="91440" tIns="45720" rIns="91440" bIns="45720" rtlCol="0" anchor="b">
            <a:normAutofit/>
          </a:bodyPr>
          <a:lstStyle/>
          <a:p>
            <a:pPr algn="ctr"/>
            <a:r>
              <a:rPr lang="en-US" sz="4000" b="1" kern="1200" dirty="0" err="1">
                <a:latin typeface="+mj-lt"/>
                <a:ea typeface="+mj-ea"/>
                <a:cs typeface="+mj-cs"/>
              </a:rPr>
              <a:t>Ostrzeganie</a:t>
            </a:r>
            <a:r>
              <a:rPr lang="en-US" sz="4000" b="1" kern="1200" dirty="0">
                <a:latin typeface="+mj-lt"/>
                <a:ea typeface="+mj-ea"/>
                <a:cs typeface="+mj-cs"/>
              </a:rPr>
              <a:t> </a:t>
            </a:r>
            <a:r>
              <a:rPr lang="en-US" sz="4000" b="1" kern="1200" dirty="0" err="1">
                <a:latin typeface="+mj-lt"/>
                <a:ea typeface="+mj-ea"/>
                <a:cs typeface="+mj-cs"/>
              </a:rPr>
              <a:t>i</a:t>
            </a:r>
            <a:r>
              <a:rPr lang="en-US" sz="4000" b="1" kern="1200" dirty="0">
                <a:latin typeface="+mj-lt"/>
                <a:ea typeface="+mj-ea"/>
                <a:cs typeface="+mj-cs"/>
              </a:rPr>
              <a:t> </a:t>
            </a:r>
            <a:r>
              <a:rPr lang="en-US" sz="4000" b="1" kern="1200" dirty="0" err="1">
                <a:latin typeface="+mj-lt"/>
                <a:ea typeface="+mj-ea"/>
                <a:cs typeface="+mj-cs"/>
              </a:rPr>
              <a:t>alarmowanie</a:t>
            </a:r>
            <a:endParaRPr lang="en-US" b="1" dirty="0" err="1">
              <a:ea typeface="+mj-ea"/>
              <a:cs typeface="+mj-cs"/>
            </a:endParaRPr>
          </a:p>
        </p:txBody>
      </p:sp>
      <p:sp>
        <p:nvSpPr>
          <p:cNvPr id="5" name="pole tekstowe 4"/>
          <p:cNvSpPr txBox="1"/>
          <p:nvPr/>
        </p:nvSpPr>
        <p:spPr>
          <a:xfrm>
            <a:off x="-2378" y="5466408"/>
            <a:ext cx="11980065" cy="3409898"/>
          </a:xfrm>
          <a:prstGeom prst="rect">
            <a:avLst/>
          </a:prstGeom>
        </p:spPr>
        <p:txBody>
          <a:bodyPr vert="horz" lIns="91440" tIns="45720" rIns="91440" bIns="45720" rtlCol="0" anchor="t">
            <a:normAutofit/>
          </a:bodyPr>
          <a:lstStyle/>
          <a:p>
            <a:pPr algn="ctr">
              <a:lnSpc>
                <a:spcPct val="90000"/>
              </a:lnSpc>
              <a:spcAft>
                <a:spcPts val="600"/>
              </a:spcAft>
            </a:pPr>
            <a:r>
              <a:rPr lang="en-US" sz="2000" dirty="0" err="1"/>
              <a:t>Ostrzeganie</a:t>
            </a:r>
            <a:r>
              <a:rPr lang="en-US" sz="2000" dirty="0"/>
              <a:t> </a:t>
            </a:r>
            <a:r>
              <a:rPr lang="en-US" sz="2000" dirty="0" err="1"/>
              <a:t>i</a:t>
            </a:r>
            <a:r>
              <a:rPr lang="en-US" sz="2000" dirty="0"/>
              <a:t> </a:t>
            </a:r>
            <a:r>
              <a:rPr lang="en-US" sz="2000" dirty="0" err="1"/>
              <a:t>alarmowanie</a:t>
            </a:r>
            <a:r>
              <a:rPr lang="en-US" sz="2000" dirty="0"/>
              <a:t> jest </a:t>
            </a:r>
            <a:r>
              <a:rPr lang="en-US" sz="2000" dirty="0" err="1"/>
              <a:t>jednym</a:t>
            </a:r>
            <a:r>
              <a:rPr lang="en-US" sz="2000" dirty="0"/>
              <a:t> z </a:t>
            </a:r>
            <a:r>
              <a:rPr lang="en-US" sz="2000" dirty="0" err="1"/>
              <a:t>wielu</a:t>
            </a:r>
            <a:r>
              <a:rPr lang="en-US" sz="2000" dirty="0"/>
              <a:t> </a:t>
            </a:r>
            <a:r>
              <a:rPr lang="en-US" sz="2000" dirty="0" err="1"/>
              <a:t>ustawowych</a:t>
            </a:r>
            <a:r>
              <a:rPr lang="en-US" sz="2000" dirty="0"/>
              <a:t> </a:t>
            </a:r>
            <a:r>
              <a:rPr lang="en-US" sz="2000" dirty="0" err="1"/>
              <a:t>zadań</a:t>
            </a:r>
            <a:r>
              <a:rPr lang="en-US" sz="2000" dirty="0"/>
              <a:t> </a:t>
            </a:r>
            <a:r>
              <a:rPr lang="en-US" sz="2000" dirty="0" err="1"/>
              <a:t>organów</a:t>
            </a:r>
            <a:r>
              <a:rPr lang="en-US" sz="2000" dirty="0"/>
              <a:t> </a:t>
            </a:r>
            <a:r>
              <a:rPr lang="en-US" sz="2000" dirty="0" err="1"/>
              <a:t>administracji</a:t>
            </a:r>
            <a:r>
              <a:rPr lang="en-US" sz="2000" dirty="0"/>
              <a:t> </a:t>
            </a:r>
            <a:r>
              <a:rPr lang="en-US" sz="2000" dirty="0" err="1"/>
              <a:t>publicznej</a:t>
            </a:r>
            <a:r>
              <a:rPr lang="en-US" sz="2000" dirty="0"/>
              <a:t> w </a:t>
            </a:r>
            <a:r>
              <a:rPr lang="en-US" sz="2000" dirty="0" err="1"/>
              <a:t>zakresie</a:t>
            </a:r>
            <a:r>
              <a:rPr lang="en-US" sz="2000" dirty="0"/>
              <a:t> </a:t>
            </a:r>
            <a:r>
              <a:rPr lang="en-US" sz="2000" dirty="0" err="1"/>
              <a:t>zarządzania</a:t>
            </a:r>
            <a:r>
              <a:rPr lang="en-US" sz="2000" dirty="0"/>
              <a:t> </a:t>
            </a:r>
            <a:r>
              <a:rPr lang="en-US" sz="2000" dirty="0" err="1"/>
              <a:t>kryzysowego</a:t>
            </a:r>
            <a:r>
              <a:rPr lang="en-US" sz="2000" dirty="0"/>
              <a:t>, w </a:t>
            </a:r>
            <a:r>
              <a:rPr lang="en-US" sz="2000" dirty="0" err="1"/>
              <a:t>celu</a:t>
            </a:r>
            <a:r>
              <a:rPr lang="en-US" sz="2000" dirty="0"/>
              <a:t> </a:t>
            </a:r>
            <a:r>
              <a:rPr lang="en-US" sz="2000" dirty="0" err="1"/>
              <a:t>ochrony</a:t>
            </a:r>
            <a:r>
              <a:rPr lang="en-US" sz="2000" dirty="0"/>
              <a:t> </a:t>
            </a:r>
            <a:r>
              <a:rPr lang="en-US" sz="2000" dirty="0" err="1"/>
              <a:t>zdrowia</a:t>
            </a:r>
            <a:r>
              <a:rPr lang="en-US" sz="2000" dirty="0"/>
              <a:t>, </a:t>
            </a:r>
            <a:r>
              <a:rPr lang="en-US" sz="2000" dirty="0" err="1"/>
              <a:t>życia</a:t>
            </a:r>
            <a:r>
              <a:rPr lang="en-US" sz="2000" dirty="0"/>
              <a:t> </a:t>
            </a:r>
            <a:r>
              <a:rPr lang="en-US" sz="2000" dirty="0" err="1"/>
              <a:t>i</a:t>
            </a:r>
            <a:r>
              <a:rPr lang="en-US" sz="2000" dirty="0"/>
              <a:t> </a:t>
            </a:r>
            <a:r>
              <a:rPr lang="en-US" sz="2000" dirty="0" err="1"/>
              <a:t>mienia</a:t>
            </a:r>
            <a:r>
              <a:rPr lang="en-US" sz="2000" dirty="0"/>
              <a:t> w </a:t>
            </a:r>
            <a:r>
              <a:rPr lang="en-US" sz="2000" dirty="0" err="1"/>
              <a:t>obliczu</a:t>
            </a:r>
            <a:r>
              <a:rPr lang="en-US" sz="2000" dirty="0"/>
              <a:t> </a:t>
            </a:r>
            <a:r>
              <a:rPr lang="en-US" sz="2000" dirty="0" err="1"/>
              <a:t>licznych</a:t>
            </a:r>
            <a:r>
              <a:rPr lang="en-US" sz="2000" dirty="0"/>
              <a:t> </a:t>
            </a:r>
            <a:r>
              <a:rPr lang="en-US" sz="2000" dirty="0" err="1"/>
              <a:t>zagrożeń</a:t>
            </a:r>
            <a:endParaRPr lang="en-US" dirty="0" err="1">
              <a:cs typeface="Calibri" panose="020F0502020204030204"/>
            </a:endParaRPr>
          </a:p>
        </p:txBody>
      </p:sp>
      <p:pic>
        <p:nvPicPr>
          <p:cNvPr id="4" name="Symbol zastępczy zawartości 3"/>
          <p:cNvPicPr>
            <a:picLocks noGrp="1" noChangeAspect="1"/>
          </p:cNvPicPr>
          <p:nvPr>
            <p:ph idx="1"/>
          </p:nvPr>
        </p:nvPicPr>
        <p:blipFill>
          <a:blip r:embed="rId2"/>
          <a:stretch>
            <a:fillRect/>
          </a:stretch>
        </p:blipFill>
        <p:spPr>
          <a:xfrm>
            <a:off x="1841184" y="1337683"/>
            <a:ext cx="8374730" cy="4011308"/>
          </a:xfrm>
          <a:prstGeom prst="rect">
            <a:avLst/>
          </a:prstGeom>
        </p:spPr>
      </p:pic>
      <p:sp>
        <p:nvSpPr>
          <p:cNvPr id="8" name="Rectangle 11">
            <a:extLst>
              <a:ext uri="{FF2B5EF4-FFF2-40B4-BE49-F238E27FC236}">
                <a16:creationId xmlns:a16="http://schemas.microsoft.com/office/drawing/2014/main" xmlns="" id="{A344AAA5-41F4-4862-97EF-688D31DC75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xmlns="" id="{69E1A62C-2AAF-4B3E-8CDB-65E2370809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67829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p:cNvPicPr>
            <a:picLocks noGrp="1" noChangeAspect="1"/>
          </p:cNvPicPr>
          <p:nvPr>
            <p:ph idx="1"/>
          </p:nvPr>
        </p:nvPicPr>
        <p:blipFill>
          <a:blip r:embed="rId2"/>
          <a:stretch>
            <a:fillRect/>
          </a:stretch>
        </p:blipFill>
        <p:spPr>
          <a:xfrm rot="-5400000">
            <a:off x="3124200" y="-1503448"/>
            <a:ext cx="5943600" cy="9864897"/>
          </a:xfrm>
          <a:prstGeom prst="rect">
            <a:avLst/>
          </a:prstGeom>
        </p:spPr>
      </p:pic>
    </p:spTree>
    <p:extLst>
      <p:ext uri="{BB962C8B-B14F-4D97-AF65-F5344CB8AC3E}">
        <p14:creationId xmlns:p14="http://schemas.microsoft.com/office/powerpoint/2010/main" val="18415947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109083" y="1088618"/>
            <a:ext cx="7397502" cy="5769369"/>
          </a:xfrm>
        </p:spPr>
        <p:txBody>
          <a:bodyPr anchor="t">
            <a:normAutofit/>
          </a:bodyPr>
          <a:lstStyle/>
          <a:p>
            <a:pPr marL="0" indent="0">
              <a:buNone/>
            </a:pPr>
            <a:r>
              <a:rPr lang="pl-PL" sz="1900" dirty="0"/>
              <a:t>a) sygnał powinien być ogłoszony z takim wyprzedzeniem w czasie aby ludzie w odpowiednio krótkim czasie mogli szybko i spokojnie wykonać określone czynności; </a:t>
            </a:r>
            <a:endParaRPr lang="pl-PL" sz="1900" dirty="0">
              <a:cs typeface="Calibri"/>
            </a:endParaRPr>
          </a:p>
          <a:p>
            <a:pPr marL="0" indent="0">
              <a:buNone/>
            </a:pPr>
            <a:r>
              <a:rPr lang="pl-PL" sz="1900" dirty="0"/>
              <a:t>b) ogłoszenie sygnału powinno się odbywać jednocześnie dla określonej grupy (np. uczniów w szkole); </a:t>
            </a:r>
            <a:endParaRPr lang="pl-PL" sz="1900" dirty="0">
              <a:cs typeface="Calibri"/>
            </a:endParaRPr>
          </a:p>
          <a:p>
            <a:pPr marL="0" indent="0">
              <a:buNone/>
            </a:pPr>
            <a:r>
              <a:rPr lang="pl-PL" sz="1900" dirty="0"/>
              <a:t>c) urządzenia alarmowe powinny być tak rozmieszczone aby zasięgi ich słyszalności wzajemnie się pokrywały; </a:t>
            </a:r>
            <a:endParaRPr lang="pl-PL" sz="1900" dirty="0">
              <a:cs typeface="Calibri"/>
            </a:endParaRPr>
          </a:p>
          <a:p>
            <a:pPr marL="0" indent="0">
              <a:buNone/>
            </a:pPr>
            <a:r>
              <a:rPr lang="pl-PL" sz="1900" dirty="0"/>
              <a:t>d) określona grupa ludzi (np. uczniów w szkole) powinna znać sygnały alarmowe i zasady postępowania po ich ogłoszeniu</a:t>
            </a:r>
            <a:endParaRPr lang="pl-PL" sz="1900" dirty="0">
              <a:cs typeface="Calibri"/>
            </a:endParaRPr>
          </a:p>
          <a:p>
            <a:pPr marL="0" indent="0">
              <a:buNone/>
            </a:pPr>
            <a:endParaRPr lang="pl-PL" sz="1700" dirty="0"/>
          </a:p>
          <a:p>
            <a:pPr marL="0" indent="0">
              <a:buNone/>
            </a:pPr>
            <a:endParaRPr lang="pl-PL" sz="1700" dirty="0"/>
          </a:p>
          <a:p>
            <a:pPr marL="0" indent="0" algn="ctr">
              <a:buNone/>
            </a:pPr>
            <a:r>
              <a:rPr lang="pl-PL" sz="2000" b="1" dirty="0"/>
              <a:t>Aplikacja mobilna RSO</a:t>
            </a:r>
          </a:p>
          <a:p>
            <a:pPr marL="0" indent="0">
              <a:buNone/>
            </a:pPr>
            <a:r>
              <a:rPr lang="pl-PL" sz="1800" dirty="0"/>
              <a:t>Bezpłatna aplikacja mobilna RSO dostępna jest dla poszczególnych systemów operacyjnych (Android, iOS, Windows Phone). Aplikacja umożliwia dostęp do komunikatów generowanych przez wojewódzkie centra zarządzania kryzysowego poszczególnych urzędów wojewódzkich na terenie Polski oraz przez MSWiA</a:t>
            </a:r>
          </a:p>
          <a:p>
            <a:pPr marL="0" indent="0">
              <a:buNone/>
            </a:pPr>
            <a:endParaRPr lang="pl-PL" sz="1700" dirty="0"/>
          </a:p>
        </p:txBody>
      </p:sp>
      <p:sp>
        <p:nvSpPr>
          <p:cNvPr id="11" name="Rectangle 10">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xmlns="" id="{11120DA9-DA73-407F-9111-F4C8FE0E9429}"/>
              </a:ext>
            </a:extLst>
          </p:cNvPr>
          <p:cNvPicPr>
            <a:picLocks noChangeAspect="1"/>
          </p:cNvPicPr>
          <p:nvPr/>
        </p:nvPicPr>
        <p:blipFill rotWithShape="1">
          <a:blip r:embed="rId2"/>
          <a:srcRect l="7710"/>
          <a:stretch/>
        </p:blipFill>
        <p:spPr>
          <a:xfrm>
            <a:off x="7506585" y="1346239"/>
            <a:ext cx="3848993" cy="4170530"/>
          </a:xfrm>
          <a:prstGeom prst="rect">
            <a:avLst/>
          </a:prstGeom>
        </p:spPr>
      </p:pic>
      <p:sp>
        <p:nvSpPr>
          <p:cNvPr id="2" name="TextBox 1">
            <a:extLst>
              <a:ext uri="{FF2B5EF4-FFF2-40B4-BE49-F238E27FC236}">
                <a16:creationId xmlns:a16="http://schemas.microsoft.com/office/drawing/2014/main" xmlns="" id="{F71AACAE-9FC0-4036-9B25-3C596A935325}"/>
              </a:ext>
            </a:extLst>
          </p:cNvPr>
          <p:cNvSpPr txBox="1"/>
          <p:nvPr/>
        </p:nvSpPr>
        <p:spPr>
          <a:xfrm>
            <a:off x="153251" y="257621"/>
            <a:ext cx="79462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u="sng" dirty="0">
                <a:ea typeface="+mn-lt"/>
                <a:cs typeface="+mn-lt"/>
              </a:rPr>
              <a:t>Dobrze zorganizowany system ostrzegania i alarmowania musi spełniać następujące warunki: </a:t>
            </a:r>
            <a:endParaRPr lang="en-US" sz="2400" dirty="0"/>
          </a:p>
        </p:txBody>
      </p:sp>
    </p:spTree>
    <p:extLst>
      <p:ext uri="{BB962C8B-B14F-4D97-AF65-F5344CB8AC3E}">
        <p14:creationId xmlns:p14="http://schemas.microsoft.com/office/powerpoint/2010/main" val="58824332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niebo, obiekt na zewnątrz&#10;&#10;Opis wygenerowany automatycznie">
            <a:extLst>
              <a:ext uri="{FF2B5EF4-FFF2-40B4-BE49-F238E27FC236}">
                <a16:creationId xmlns:a16="http://schemas.microsoft.com/office/drawing/2014/main" xmlns="" id="{D9343694-0DBF-4F9F-A8D8-382FD9051E64}"/>
              </a:ext>
            </a:extLst>
          </p:cNvPr>
          <p:cNvPicPr>
            <a:picLocks noChangeAspect="1"/>
          </p:cNvPicPr>
          <p:nvPr/>
        </p:nvPicPr>
        <p:blipFill rotWithShape="1">
          <a:blip r:embed="rId2"/>
          <a:srcRect l="479" r="5757"/>
          <a:stretch/>
        </p:blipFill>
        <p:spPr>
          <a:xfrm>
            <a:off x="1" y="10"/>
            <a:ext cx="9669642" cy="6857990"/>
          </a:xfrm>
          <a:prstGeom prst="rect">
            <a:avLst/>
          </a:prstGeom>
        </p:spPr>
      </p:pic>
      <p:sp>
        <p:nvSpPr>
          <p:cNvPr id="11"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5829017" y="543719"/>
            <a:ext cx="6012938" cy="1899912"/>
          </a:xfrm>
        </p:spPr>
        <p:txBody>
          <a:bodyPr>
            <a:normAutofit/>
          </a:bodyPr>
          <a:lstStyle/>
          <a:p>
            <a:pPr algn="ctr"/>
            <a:r>
              <a:rPr lang="pl-PL" sz="3100" b="1" dirty="0"/>
              <a:t>Systemy ostrzegania i alarmowania ludności</a:t>
            </a:r>
            <a:br>
              <a:rPr lang="pl-PL" sz="3100" b="1" dirty="0"/>
            </a:br>
            <a:endParaRPr lang="pl-PL" sz="3100">
              <a:cs typeface="Calibri Light" panose="020F0302020204030204"/>
            </a:endParaRPr>
          </a:p>
        </p:txBody>
      </p:sp>
      <p:sp>
        <p:nvSpPr>
          <p:cNvPr id="3" name="Symbol zastępczy zawartości 2"/>
          <p:cNvSpPr>
            <a:spLocks noGrp="1"/>
          </p:cNvSpPr>
          <p:nvPr>
            <p:ph idx="1"/>
          </p:nvPr>
        </p:nvSpPr>
        <p:spPr>
          <a:xfrm>
            <a:off x="7162518" y="2434201"/>
            <a:ext cx="5012812" cy="4421418"/>
          </a:xfrm>
        </p:spPr>
        <p:txBody>
          <a:bodyPr vert="horz" lIns="91440" tIns="45720" rIns="91440" bIns="45720" rtlCol="0" anchor="t">
            <a:normAutofit/>
          </a:bodyPr>
          <a:lstStyle/>
          <a:p>
            <a:pPr marL="0" indent="0">
              <a:buNone/>
            </a:pPr>
            <a:r>
              <a:rPr lang="pl-PL" sz="1800" u="sng" dirty="0"/>
              <a:t>Do systemów służących ostrzeganiu i alarmowaniu ludności należą systemy techniczne oraz dostępne inne kanały przekazu informacji dla ludności, a w szczególności:</a:t>
            </a:r>
            <a:endParaRPr lang="pl-PL" sz="1800" u="sng">
              <a:cs typeface="Calibri"/>
            </a:endParaRPr>
          </a:p>
          <a:p>
            <a:pPr marL="0" indent="0">
              <a:buNone/>
            </a:pPr>
            <a:r>
              <a:rPr lang="pl-PL" sz="1800" dirty="0"/>
              <a:t>• scentralizowane systemy syren alarmowych </a:t>
            </a:r>
            <a:endParaRPr lang="pl-PL" sz="1800">
              <a:cs typeface="Calibri"/>
            </a:endParaRPr>
          </a:p>
          <a:p>
            <a:pPr marL="0" indent="0">
              <a:buNone/>
            </a:pPr>
            <a:r>
              <a:rPr lang="pl-PL" sz="1800" dirty="0"/>
              <a:t>• lokalne systemy syren alarmowych zarządzane przez właściwe komórki bezpieczeństwa i zarządzania kryzysowego starostw powiatowych i urzędów miejskich/gminnych; </a:t>
            </a:r>
            <a:endParaRPr lang="pl-PL" sz="1800">
              <a:cs typeface="Calibri"/>
            </a:endParaRPr>
          </a:p>
          <a:p>
            <a:pPr marL="0" indent="0">
              <a:buNone/>
            </a:pPr>
            <a:r>
              <a:rPr lang="pl-PL" sz="1800" dirty="0"/>
              <a:t>• systemy obiektowe, w obiektach o szczególnym ryzyku (zakłady przemysłowe, zbiorniki, składowiska, obiekty użyteczności publicznej, itd.); </a:t>
            </a:r>
            <a:endParaRPr lang="pl-PL" sz="1800">
              <a:cs typeface="Calibri"/>
            </a:endParaRPr>
          </a:p>
          <a:p>
            <a:pPr marL="0" indent="0">
              <a:buNone/>
            </a:pPr>
            <a:r>
              <a:rPr lang="pl-PL" sz="1800" dirty="0"/>
              <a:t>• inne o mniejszym znaczeniu</a:t>
            </a:r>
            <a:endParaRPr lang="pl-PL" sz="1800">
              <a:cs typeface="Calibri"/>
            </a:endParaRPr>
          </a:p>
          <a:p>
            <a:pPr marL="0" indent="0">
              <a:buNone/>
            </a:pPr>
            <a:endParaRPr lang="pl-PL" sz="1400"/>
          </a:p>
        </p:txBody>
      </p:sp>
    </p:spTree>
    <p:extLst>
      <p:ext uri="{BB962C8B-B14F-4D97-AF65-F5344CB8AC3E}">
        <p14:creationId xmlns:p14="http://schemas.microsoft.com/office/powerpoint/2010/main" val="32033939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23D37C-493F-4193-A145-BA90CAF1D149}"/>
              </a:ext>
            </a:extLst>
          </p:cNvPr>
          <p:cNvSpPr>
            <a:spLocks noGrp="1"/>
          </p:cNvSpPr>
          <p:nvPr>
            <p:ph idx="1"/>
          </p:nvPr>
        </p:nvSpPr>
        <p:spPr>
          <a:xfrm>
            <a:off x="159911" y="885398"/>
            <a:ext cx="11884817" cy="6696868"/>
          </a:xfrm>
        </p:spPr>
        <p:txBody>
          <a:bodyPr vert="horz" lIns="91440" tIns="45720" rIns="91440" bIns="45720" rtlCol="0" anchor="t">
            <a:noAutofit/>
          </a:bodyPr>
          <a:lstStyle/>
          <a:p>
            <a:pPr marL="0">
              <a:buNone/>
            </a:pPr>
            <a:r>
              <a:rPr lang="en-US" sz="1800" dirty="0">
                <a:cs typeface="Calibri" panose="020F0502020204030204"/>
              </a:rPr>
              <a:t>6) </a:t>
            </a:r>
            <a:r>
              <a:rPr lang="en-US" sz="1800" dirty="0" err="1">
                <a:cs typeface="Calibri" panose="020F0502020204030204"/>
              </a:rPr>
              <a:t>ostrzeganie</a:t>
            </a:r>
            <a:r>
              <a:rPr lang="en-US" sz="1800" dirty="0">
                <a:cs typeface="Calibri" panose="020F0502020204030204"/>
              </a:rPr>
              <a:t> – </a:t>
            </a:r>
            <a:r>
              <a:rPr lang="en-US" sz="1800" dirty="0" err="1">
                <a:cs typeface="Calibri" panose="020F0502020204030204"/>
              </a:rPr>
              <a:t>działania</a:t>
            </a:r>
            <a:r>
              <a:rPr lang="en-US" sz="1800" dirty="0">
                <a:cs typeface="Calibri" panose="020F0502020204030204"/>
              </a:rPr>
              <a:t> </a:t>
            </a:r>
            <a:r>
              <a:rPr lang="en-US" sz="1800" dirty="0" err="1">
                <a:cs typeface="Calibri" panose="020F0502020204030204"/>
              </a:rPr>
              <a:t>mające</a:t>
            </a:r>
            <a:r>
              <a:rPr lang="en-US" sz="1800" dirty="0">
                <a:cs typeface="Calibri" panose="020F0502020204030204"/>
              </a:rPr>
              <a:t> </a:t>
            </a:r>
            <a:r>
              <a:rPr lang="en-US" sz="1800" dirty="0" err="1">
                <a:cs typeface="Calibri" panose="020F0502020204030204"/>
              </a:rPr>
              <a:t>na</a:t>
            </a:r>
            <a:r>
              <a:rPr lang="en-US" sz="1800" dirty="0">
                <a:cs typeface="Calibri" panose="020F0502020204030204"/>
              </a:rPr>
              <a:t> </a:t>
            </a:r>
            <a:r>
              <a:rPr lang="en-US" sz="1800" dirty="0" err="1">
                <a:cs typeface="Calibri" panose="020F0502020204030204"/>
              </a:rPr>
              <a:t>celu</a:t>
            </a:r>
            <a:r>
              <a:rPr lang="en-US" sz="1800" dirty="0">
                <a:cs typeface="Calibri" panose="020F0502020204030204"/>
              </a:rPr>
              <a:t> </a:t>
            </a:r>
            <a:r>
              <a:rPr lang="en-US" sz="1800" dirty="0" err="1">
                <a:cs typeface="Calibri" panose="020F0502020204030204"/>
              </a:rPr>
              <a:t>przekazanie</a:t>
            </a:r>
            <a:r>
              <a:rPr lang="en-US" sz="1800" dirty="0">
                <a:cs typeface="Calibri" panose="020F0502020204030204"/>
              </a:rPr>
              <a:t> </a:t>
            </a:r>
            <a:r>
              <a:rPr lang="en-US" sz="1800" dirty="0" err="1">
                <a:cs typeface="Calibri" panose="020F0502020204030204"/>
              </a:rPr>
              <a:t>komunikatów</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informacji</a:t>
            </a:r>
            <a:r>
              <a:rPr lang="en-US" sz="1800" dirty="0">
                <a:cs typeface="Calibri" panose="020F0502020204030204"/>
              </a:rPr>
              <a:t> </a:t>
            </a:r>
            <a:r>
              <a:rPr lang="en-US" sz="1800" dirty="0" err="1">
                <a:cs typeface="Calibri" panose="020F0502020204030204"/>
              </a:rPr>
              <a:t>uprzedzających</a:t>
            </a:r>
            <a:r>
              <a:rPr lang="en-US" sz="1800" dirty="0">
                <a:cs typeface="Calibri" panose="020F0502020204030204"/>
              </a:rPr>
              <a:t> o </a:t>
            </a:r>
            <a:r>
              <a:rPr lang="en-US" sz="1800" dirty="0" err="1">
                <a:cs typeface="Calibri" panose="020F0502020204030204"/>
              </a:rPr>
              <a:t>prawdopodobnych</a:t>
            </a:r>
            <a:r>
              <a:rPr lang="en-US" sz="1800" dirty="0">
                <a:cs typeface="Calibri" panose="020F0502020204030204"/>
              </a:rPr>
              <a:t> </a:t>
            </a:r>
            <a:r>
              <a:rPr lang="en-US" sz="1800" dirty="0" err="1">
                <a:cs typeface="Calibri" panose="020F0502020204030204"/>
              </a:rPr>
              <a:t>zagrożeniach</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zalecających</a:t>
            </a:r>
            <a:r>
              <a:rPr lang="en-US" sz="1800" dirty="0">
                <a:cs typeface="Calibri" panose="020F0502020204030204"/>
              </a:rPr>
              <a:t> </a:t>
            </a:r>
            <a:r>
              <a:rPr lang="en-US" sz="1800" dirty="0" err="1">
                <a:cs typeface="Calibri" panose="020F0502020204030204"/>
              </a:rPr>
              <a:t>podjęcie</a:t>
            </a:r>
            <a:r>
              <a:rPr lang="en-US" sz="1800" dirty="0">
                <a:cs typeface="Calibri" panose="020F0502020204030204"/>
              </a:rPr>
              <a:t> </a:t>
            </a:r>
            <a:r>
              <a:rPr lang="en-US" sz="1800" dirty="0" err="1">
                <a:cs typeface="Calibri" panose="020F0502020204030204"/>
              </a:rPr>
              <a:t>działań</a:t>
            </a:r>
            <a:r>
              <a:rPr lang="en-US" sz="1800" dirty="0">
                <a:cs typeface="Calibri" panose="020F0502020204030204"/>
              </a:rPr>
              <a:t> </a:t>
            </a:r>
            <a:r>
              <a:rPr lang="en-US" sz="1800" dirty="0" err="1">
                <a:cs typeface="Calibri" panose="020F0502020204030204"/>
              </a:rPr>
              <a:t>zabezpieczających</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ochronnych</a:t>
            </a:r>
            <a:r>
              <a:rPr lang="en-US" sz="1800" dirty="0">
                <a:cs typeface="Calibri" panose="020F0502020204030204"/>
              </a:rPr>
              <a:t> </a:t>
            </a:r>
            <a:r>
              <a:rPr lang="en-US" sz="1800" dirty="0" err="1">
                <a:cs typeface="Calibri" panose="020F0502020204030204"/>
              </a:rPr>
              <a:t>oraz</a:t>
            </a:r>
            <a:r>
              <a:rPr lang="en-US" sz="1800" dirty="0">
                <a:cs typeface="Calibri" panose="020F0502020204030204"/>
              </a:rPr>
              <a:t> </a:t>
            </a:r>
            <a:r>
              <a:rPr lang="en-US" sz="1800" dirty="0" err="1">
                <a:cs typeface="Calibri" panose="020F0502020204030204"/>
              </a:rPr>
              <a:t>instruujące</a:t>
            </a:r>
            <a:r>
              <a:rPr lang="en-US" sz="1800" dirty="0">
                <a:cs typeface="Calibri" panose="020F0502020204030204"/>
              </a:rPr>
              <a:t> o </a:t>
            </a:r>
            <a:r>
              <a:rPr lang="en-US" sz="1800" dirty="0" err="1">
                <a:cs typeface="Calibri" panose="020F0502020204030204"/>
              </a:rPr>
              <a:t>sposobach</a:t>
            </a:r>
            <a:r>
              <a:rPr lang="en-US" sz="1800" dirty="0">
                <a:cs typeface="Calibri" panose="020F0502020204030204"/>
              </a:rPr>
              <a:t> </a:t>
            </a:r>
            <a:r>
              <a:rPr lang="en-US" sz="1800" dirty="0" err="1">
                <a:cs typeface="Calibri" panose="020F0502020204030204"/>
              </a:rPr>
              <a:t>wykonania</a:t>
            </a:r>
            <a:r>
              <a:rPr lang="en-US" sz="1800" dirty="0">
                <a:cs typeface="Calibri" panose="020F0502020204030204"/>
              </a:rPr>
              <a:t> </a:t>
            </a:r>
            <a:r>
              <a:rPr lang="en-US" sz="1800" dirty="0" err="1">
                <a:cs typeface="Calibri" panose="020F0502020204030204"/>
              </a:rPr>
              <a:t>takich</a:t>
            </a:r>
            <a:r>
              <a:rPr lang="en-US" sz="1800" dirty="0">
                <a:cs typeface="Calibri" panose="020F0502020204030204"/>
              </a:rPr>
              <a:t> </a:t>
            </a:r>
            <a:r>
              <a:rPr lang="en-US" sz="1800" dirty="0" err="1">
                <a:cs typeface="Calibri" panose="020F0502020204030204"/>
              </a:rPr>
              <a:t>działań</a:t>
            </a:r>
            <a:r>
              <a:rPr lang="en-US" sz="1800" dirty="0">
                <a:cs typeface="Calibri" panose="020F0502020204030204"/>
              </a:rPr>
              <a:t>; </a:t>
            </a:r>
            <a:endParaRPr lang="en-US" sz="1800" dirty="0">
              <a:ea typeface="+mn-lt"/>
              <a:cs typeface="+mn-lt"/>
            </a:endParaRPr>
          </a:p>
          <a:p>
            <a:pPr marL="0">
              <a:buNone/>
            </a:pPr>
            <a:r>
              <a:rPr lang="en-US" sz="1800" dirty="0">
                <a:cs typeface="Calibri" panose="020F0502020204030204"/>
              </a:rPr>
              <a:t>7) </a:t>
            </a:r>
            <a:r>
              <a:rPr lang="en-US" sz="1800" dirty="0" err="1">
                <a:cs typeface="Calibri" panose="020F0502020204030204"/>
              </a:rPr>
              <a:t>pomiar</a:t>
            </a:r>
            <a:r>
              <a:rPr lang="en-US" sz="1800" dirty="0">
                <a:cs typeface="Calibri" panose="020F0502020204030204"/>
              </a:rPr>
              <a:t> – </a:t>
            </a:r>
            <a:r>
              <a:rPr lang="en-US" sz="1800" dirty="0" err="1">
                <a:cs typeface="Calibri" panose="020F0502020204030204"/>
              </a:rPr>
              <a:t>prowadzenie</a:t>
            </a:r>
            <a:r>
              <a:rPr lang="en-US" sz="1800" dirty="0">
                <a:cs typeface="Calibri" panose="020F0502020204030204"/>
              </a:rPr>
              <a:t> w </a:t>
            </a:r>
            <a:r>
              <a:rPr lang="en-US" sz="1800" dirty="0" err="1">
                <a:cs typeface="Calibri" panose="020F0502020204030204"/>
              </a:rPr>
              <a:t>sposób</a:t>
            </a:r>
            <a:r>
              <a:rPr lang="en-US" sz="1800" dirty="0">
                <a:cs typeface="Calibri" panose="020F0502020204030204"/>
              </a:rPr>
              <a:t> </a:t>
            </a:r>
            <a:r>
              <a:rPr lang="en-US" sz="1800" dirty="0" err="1">
                <a:cs typeface="Calibri" panose="020F0502020204030204"/>
              </a:rPr>
              <a:t>ciągły</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w </a:t>
            </a:r>
            <a:r>
              <a:rPr lang="en-US" sz="1800" dirty="0" err="1">
                <a:cs typeface="Calibri" panose="020F0502020204030204"/>
              </a:rPr>
              <a:t>odstępach</a:t>
            </a:r>
            <a:r>
              <a:rPr lang="en-US" sz="1800" dirty="0">
                <a:cs typeface="Calibri" panose="020F0502020204030204"/>
              </a:rPr>
              <a:t> </a:t>
            </a:r>
            <a:r>
              <a:rPr lang="en-US" sz="1800" dirty="0" err="1">
                <a:cs typeface="Calibri" panose="020F0502020204030204"/>
              </a:rPr>
              <a:t>czasu</a:t>
            </a:r>
            <a:r>
              <a:rPr lang="en-US" sz="1800" dirty="0">
                <a:cs typeface="Calibri" panose="020F0502020204030204"/>
              </a:rPr>
              <a:t>, </a:t>
            </a:r>
            <a:r>
              <a:rPr lang="en-US" sz="1800" dirty="0" err="1">
                <a:cs typeface="Calibri" panose="020F0502020204030204"/>
              </a:rPr>
              <a:t>zdalnie</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w </a:t>
            </a:r>
            <a:r>
              <a:rPr lang="en-US" sz="1800" dirty="0" err="1">
                <a:cs typeface="Calibri" panose="020F0502020204030204"/>
              </a:rPr>
              <a:t>sposób</a:t>
            </a:r>
            <a:r>
              <a:rPr lang="en-US" sz="1800" dirty="0">
                <a:cs typeface="Calibri" panose="020F0502020204030204"/>
              </a:rPr>
              <a:t> </a:t>
            </a:r>
            <a:r>
              <a:rPr lang="en-US" sz="1800" dirty="0" err="1">
                <a:cs typeface="Calibri" panose="020F0502020204030204"/>
              </a:rPr>
              <a:t>bezpośredni</a:t>
            </a:r>
            <a:r>
              <a:rPr lang="en-US" sz="1800" dirty="0">
                <a:cs typeface="Calibri" panose="020F0502020204030204"/>
              </a:rPr>
              <a:t>, w </a:t>
            </a:r>
            <a:r>
              <a:rPr lang="en-US" sz="1800" dirty="0" err="1">
                <a:cs typeface="Calibri" panose="020F0502020204030204"/>
              </a:rPr>
              <a:t>określonych</a:t>
            </a:r>
            <a:r>
              <a:rPr lang="en-US" sz="1800" dirty="0">
                <a:cs typeface="Calibri" panose="020F0502020204030204"/>
              </a:rPr>
              <a:t> </a:t>
            </a:r>
            <a:r>
              <a:rPr lang="en-US" sz="1800" dirty="0" err="1">
                <a:cs typeface="Calibri" panose="020F0502020204030204"/>
              </a:rPr>
              <a:t>geograficznie</a:t>
            </a:r>
            <a:r>
              <a:rPr lang="en-US" sz="1800" dirty="0">
                <a:cs typeface="Calibri" panose="020F0502020204030204"/>
              </a:rPr>
              <a:t> </a:t>
            </a:r>
            <a:r>
              <a:rPr lang="en-US" sz="1800" dirty="0" err="1">
                <a:cs typeface="Calibri" panose="020F0502020204030204"/>
              </a:rPr>
              <a:t>punktach</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a:t>
            </a:r>
            <a:r>
              <a:rPr lang="en-US" sz="1800" dirty="0" err="1">
                <a:cs typeface="Calibri" panose="020F0502020204030204"/>
              </a:rPr>
              <a:t>obszarach</a:t>
            </a:r>
            <a:r>
              <a:rPr lang="en-US" sz="1800" dirty="0">
                <a:cs typeface="Calibri" panose="020F0502020204030204"/>
              </a:rPr>
              <a:t>, </a:t>
            </a:r>
            <a:r>
              <a:rPr lang="en-US" sz="1800" dirty="0" err="1">
                <a:cs typeface="Calibri" panose="020F0502020204030204"/>
              </a:rPr>
              <a:t>działań</a:t>
            </a:r>
            <a:r>
              <a:rPr lang="en-US" sz="1800" dirty="0">
                <a:cs typeface="Calibri" panose="020F0502020204030204"/>
              </a:rPr>
              <a:t> </a:t>
            </a:r>
            <a:r>
              <a:rPr lang="en-US" sz="1800" dirty="0" err="1">
                <a:cs typeface="Calibri" panose="020F0502020204030204"/>
              </a:rPr>
              <a:t>mających</a:t>
            </a:r>
            <a:r>
              <a:rPr lang="en-US" sz="1800" dirty="0">
                <a:cs typeface="Calibri" panose="020F0502020204030204"/>
              </a:rPr>
              <a:t> </a:t>
            </a:r>
            <a:r>
              <a:rPr lang="en-US" sz="1800" dirty="0" err="1">
                <a:cs typeface="Calibri" panose="020F0502020204030204"/>
              </a:rPr>
              <a:t>na</a:t>
            </a:r>
            <a:r>
              <a:rPr lang="en-US" sz="1800" dirty="0">
                <a:cs typeface="Calibri" panose="020F0502020204030204"/>
              </a:rPr>
              <a:t> </a:t>
            </a:r>
            <a:r>
              <a:rPr lang="en-US" sz="1800" dirty="0" err="1">
                <a:cs typeface="Calibri" panose="020F0502020204030204"/>
              </a:rPr>
              <a:t>celu</a:t>
            </a:r>
            <a:r>
              <a:rPr lang="en-US" sz="1800" dirty="0">
                <a:cs typeface="Calibri" panose="020F0502020204030204"/>
              </a:rPr>
              <a:t> </a:t>
            </a:r>
            <a:r>
              <a:rPr lang="en-US" sz="1800" dirty="0" err="1">
                <a:cs typeface="Calibri" panose="020F0502020204030204"/>
              </a:rPr>
              <a:t>uzyskiwanie</a:t>
            </a:r>
            <a:r>
              <a:rPr lang="en-US" sz="1800" dirty="0">
                <a:cs typeface="Calibri" panose="020F0502020204030204"/>
              </a:rPr>
              <a:t> </a:t>
            </a:r>
            <a:r>
              <a:rPr lang="en-US" sz="1800" dirty="0" err="1">
                <a:cs typeface="Calibri" panose="020F0502020204030204"/>
              </a:rPr>
              <a:t>informacji</a:t>
            </a:r>
            <a:r>
              <a:rPr lang="en-US" sz="1800" dirty="0">
                <a:cs typeface="Calibri" panose="020F0502020204030204"/>
              </a:rPr>
              <a:t> </a:t>
            </a:r>
            <a:r>
              <a:rPr lang="en-US" sz="1800" dirty="0" err="1">
                <a:cs typeface="Calibri" panose="020F0502020204030204"/>
              </a:rPr>
              <a:t>na</a:t>
            </a:r>
            <a:r>
              <a:rPr lang="en-US" sz="1800" dirty="0">
                <a:cs typeface="Calibri" panose="020F0502020204030204"/>
              </a:rPr>
              <a:t> </a:t>
            </a:r>
            <a:r>
              <a:rPr lang="en-US" sz="1800" dirty="0" err="1">
                <a:cs typeface="Calibri" panose="020F0502020204030204"/>
              </a:rPr>
              <a:t>temat</a:t>
            </a:r>
            <a:r>
              <a:rPr lang="en-US" sz="1800" dirty="0">
                <a:cs typeface="Calibri" panose="020F0502020204030204"/>
              </a:rPr>
              <a:t> </a:t>
            </a:r>
            <a:r>
              <a:rPr lang="en-US" sz="1800" dirty="0" err="1">
                <a:cs typeface="Calibri" panose="020F0502020204030204"/>
              </a:rPr>
              <a:t>parametrów</a:t>
            </a:r>
            <a:r>
              <a:rPr lang="en-US" sz="1800" dirty="0">
                <a:cs typeface="Calibri" panose="020F0502020204030204"/>
              </a:rPr>
              <a:t> </a:t>
            </a:r>
            <a:r>
              <a:rPr lang="en-US" sz="1800" dirty="0" err="1">
                <a:cs typeface="Calibri" panose="020F0502020204030204"/>
              </a:rPr>
              <a:t>skażenia</a:t>
            </a:r>
            <a:r>
              <a:rPr lang="en-US" sz="1800" dirty="0">
                <a:cs typeface="Calibri" panose="020F0502020204030204"/>
              </a:rPr>
              <a:t>; </a:t>
            </a:r>
            <a:endParaRPr lang="en-US" sz="1800" dirty="0">
              <a:ea typeface="+mn-lt"/>
              <a:cs typeface="+mn-lt"/>
            </a:endParaRPr>
          </a:p>
          <a:p>
            <a:pPr marL="0">
              <a:buNone/>
            </a:pPr>
            <a:r>
              <a:rPr lang="en-US" sz="1800" dirty="0">
                <a:cs typeface="Calibri" panose="020F0502020204030204"/>
              </a:rPr>
              <a:t>8) </a:t>
            </a:r>
            <a:r>
              <a:rPr lang="en-US" sz="1800" dirty="0" err="1">
                <a:cs typeface="Calibri" panose="020F0502020204030204"/>
              </a:rPr>
              <a:t>powiadamianie</a:t>
            </a:r>
            <a:r>
              <a:rPr lang="en-US" sz="1800" dirty="0">
                <a:cs typeface="Calibri" panose="020F0502020204030204"/>
              </a:rPr>
              <a:t> – </a:t>
            </a:r>
            <a:r>
              <a:rPr lang="en-US" sz="1800" dirty="0" err="1">
                <a:cs typeface="Calibri" panose="020F0502020204030204"/>
              </a:rPr>
              <a:t>przekazanie</a:t>
            </a:r>
            <a:r>
              <a:rPr lang="en-US" sz="1800" dirty="0">
                <a:cs typeface="Calibri" panose="020F0502020204030204"/>
              </a:rPr>
              <a:t>, </a:t>
            </a:r>
            <a:r>
              <a:rPr lang="en-US" sz="1800" dirty="0" err="1">
                <a:cs typeface="Calibri" panose="020F0502020204030204"/>
              </a:rPr>
              <a:t>przy</a:t>
            </a:r>
            <a:r>
              <a:rPr lang="en-US" sz="1800" dirty="0">
                <a:cs typeface="Calibri" panose="020F0502020204030204"/>
              </a:rPr>
              <a:t> </a:t>
            </a:r>
            <a:r>
              <a:rPr lang="en-US" sz="1800" dirty="0" err="1">
                <a:cs typeface="Calibri" panose="020F0502020204030204"/>
              </a:rPr>
              <a:t>użyciu</a:t>
            </a:r>
            <a:r>
              <a:rPr lang="en-US" sz="1800" dirty="0">
                <a:cs typeface="Calibri" panose="020F0502020204030204"/>
              </a:rPr>
              <a:t> </a:t>
            </a:r>
            <a:r>
              <a:rPr lang="en-US" sz="1800" dirty="0" err="1">
                <a:cs typeface="Calibri" panose="020F0502020204030204"/>
              </a:rPr>
              <a:t>wszelkich</a:t>
            </a:r>
            <a:r>
              <a:rPr lang="en-US" sz="1800" dirty="0">
                <a:cs typeface="Calibri" panose="020F0502020204030204"/>
              </a:rPr>
              <a:t> </a:t>
            </a:r>
            <a:r>
              <a:rPr lang="en-US" sz="1800" dirty="0" err="1">
                <a:cs typeface="Calibri" panose="020F0502020204030204"/>
              </a:rPr>
              <a:t>dostępnych</a:t>
            </a:r>
            <a:r>
              <a:rPr lang="en-US" sz="1800" dirty="0">
                <a:cs typeface="Calibri" panose="020F0502020204030204"/>
              </a:rPr>
              <a:t> </a:t>
            </a:r>
            <a:r>
              <a:rPr lang="en-US" sz="1800" dirty="0" err="1">
                <a:cs typeface="Calibri" panose="020F0502020204030204"/>
              </a:rPr>
              <a:t>środków</a:t>
            </a:r>
            <a:r>
              <a:rPr lang="en-US" sz="1800" dirty="0">
                <a:cs typeface="Calibri" panose="020F0502020204030204"/>
              </a:rPr>
              <a:t>, </a:t>
            </a:r>
            <a:r>
              <a:rPr lang="en-US" sz="1800" dirty="0" err="1">
                <a:cs typeface="Calibri" panose="020F0502020204030204"/>
              </a:rPr>
              <a:t>określonych</a:t>
            </a:r>
            <a:r>
              <a:rPr lang="en-US" sz="1800" dirty="0">
                <a:cs typeface="Calibri" panose="020F0502020204030204"/>
              </a:rPr>
              <a:t> </a:t>
            </a:r>
            <a:r>
              <a:rPr lang="en-US" sz="1800" dirty="0" err="1">
                <a:cs typeface="Calibri" panose="020F0502020204030204"/>
              </a:rPr>
              <a:t>informacji</a:t>
            </a:r>
            <a:r>
              <a:rPr lang="en-US" sz="1800" dirty="0">
                <a:cs typeface="Calibri" panose="020F0502020204030204"/>
              </a:rPr>
              <a:t> </a:t>
            </a:r>
            <a:r>
              <a:rPr lang="en-US" sz="1800" dirty="0" err="1">
                <a:cs typeface="Calibri" panose="020F0502020204030204"/>
              </a:rPr>
              <a:t>mających</a:t>
            </a:r>
            <a:r>
              <a:rPr lang="en-US" sz="1800" dirty="0">
                <a:cs typeface="Calibri" panose="020F0502020204030204"/>
              </a:rPr>
              <a:t> </a:t>
            </a:r>
            <a:r>
              <a:rPr lang="en-US" sz="1800" dirty="0" err="1">
                <a:cs typeface="Calibri" panose="020F0502020204030204"/>
              </a:rPr>
              <a:t>na</a:t>
            </a:r>
            <a:r>
              <a:rPr lang="en-US" sz="1800" dirty="0">
                <a:cs typeface="Calibri" panose="020F0502020204030204"/>
              </a:rPr>
              <a:t> </a:t>
            </a:r>
            <a:r>
              <a:rPr lang="en-US" sz="1800" dirty="0" err="1">
                <a:cs typeface="Calibri" panose="020F0502020204030204"/>
              </a:rPr>
              <a:t>celu</a:t>
            </a:r>
            <a:r>
              <a:rPr lang="en-US" sz="1800" dirty="0">
                <a:cs typeface="Calibri" panose="020F0502020204030204"/>
              </a:rPr>
              <a:t> </a:t>
            </a:r>
            <a:r>
              <a:rPr lang="en-US" sz="1800" dirty="0" err="1">
                <a:cs typeface="Calibri" panose="020F0502020204030204"/>
              </a:rPr>
              <a:t>zaalarmowanie</a:t>
            </a:r>
            <a:r>
              <a:rPr lang="en-US" sz="1800" dirty="0">
                <a:cs typeface="Calibri" panose="020F0502020204030204"/>
              </a:rPr>
              <a:t> </a:t>
            </a:r>
            <a:r>
              <a:rPr lang="en-US" sz="1800" dirty="0" err="1">
                <a:cs typeface="Calibri" panose="020F0502020204030204"/>
              </a:rPr>
              <a:t>właściwych</a:t>
            </a:r>
            <a:r>
              <a:rPr lang="en-US" sz="1800" dirty="0">
                <a:cs typeface="Calibri" panose="020F0502020204030204"/>
              </a:rPr>
              <a:t> </a:t>
            </a:r>
            <a:r>
              <a:rPr lang="en-US" sz="1800" dirty="0" err="1">
                <a:cs typeface="Calibri" panose="020F0502020204030204"/>
              </a:rPr>
              <a:t>władz</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ludności</a:t>
            </a:r>
            <a:r>
              <a:rPr lang="en-US" sz="1800" dirty="0">
                <a:cs typeface="Calibri" panose="020F0502020204030204"/>
              </a:rPr>
              <a:t> o </a:t>
            </a:r>
            <a:r>
              <a:rPr lang="en-US" sz="1800" dirty="0" err="1">
                <a:cs typeface="Calibri" panose="020F0502020204030204"/>
              </a:rPr>
              <a:t>możliwości</a:t>
            </a:r>
            <a:r>
              <a:rPr lang="en-US" sz="1800" dirty="0">
                <a:cs typeface="Calibri" panose="020F0502020204030204"/>
              </a:rPr>
              <a:t> </a:t>
            </a:r>
            <a:r>
              <a:rPr lang="en-US" sz="1800" dirty="0" err="1">
                <a:cs typeface="Calibri" panose="020F0502020204030204"/>
              </a:rPr>
              <a:t>wystąpienia</a:t>
            </a:r>
            <a:r>
              <a:rPr lang="en-US" sz="1800" dirty="0">
                <a:cs typeface="Calibri" panose="020F0502020204030204"/>
              </a:rPr>
              <a:t> </a:t>
            </a:r>
            <a:r>
              <a:rPr lang="en-US" sz="1800" dirty="0" err="1">
                <a:cs typeface="Calibri" panose="020F0502020204030204"/>
              </a:rPr>
              <a:t>zagrożenia</a:t>
            </a:r>
            <a:r>
              <a:rPr lang="en-US" sz="1800" dirty="0">
                <a:cs typeface="Calibri" panose="020F0502020204030204"/>
              </a:rPr>
              <a:t>, o </a:t>
            </a:r>
            <a:r>
              <a:rPr lang="en-US" sz="1800" dirty="0" err="1">
                <a:cs typeface="Calibri" panose="020F0502020204030204"/>
              </a:rPr>
              <a:t>jego</a:t>
            </a:r>
            <a:r>
              <a:rPr lang="en-US" sz="1800" dirty="0">
                <a:cs typeface="Calibri" panose="020F0502020204030204"/>
              </a:rPr>
              <a:t> </a:t>
            </a:r>
            <a:r>
              <a:rPr lang="en-US" sz="1800" dirty="0" err="1">
                <a:cs typeface="Calibri" panose="020F0502020204030204"/>
              </a:rPr>
              <a:t>wystąpieniu</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a:t>
            </a:r>
            <a:r>
              <a:rPr lang="en-US" sz="1800" dirty="0" err="1">
                <a:cs typeface="Calibri" panose="020F0502020204030204"/>
              </a:rPr>
              <a:t>ustąpieniu</a:t>
            </a:r>
            <a:r>
              <a:rPr lang="en-US" sz="1800" dirty="0">
                <a:cs typeface="Calibri" panose="020F0502020204030204"/>
              </a:rPr>
              <a:t> </a:t>
            </a:r>
            <a:r>
              <a:rPr lang="en-US" sz="1800" dirty="0" err="1">
                <a:cs typeface="Calibri" panose="020F0502020204030204"/>
              </a:rPr>
              <a:t>oraz</a:t>
            </a:r>
            <a:r>
              <a:rPr lang="en-US" sz="1800" dirty="0">
                <a:cs typeface="Calibri" panose="020F0502020204030204"/>
              </a:rPr>
              <a:t> </a:t>
            </a:r>
            <a:r>
              <a:rPr lang="en-US" sz="1800" dirty="0" err="1">
                <a:cs typeface="Calibri" panose="020F0502020204030204"/>
              </a:rPr>
              <a:t>przekazanie</a:t>
            </a:r>
            <a:r>
              <a:rPr lang="en-US" sz="1800" dirty="0">
                <a:cs typeface="Calibri" panose="020F0502020204030204"/>
              </a:rPr>
              <a:t> </a:t>
            </a:r>
            <a:r>
              <a:rPr lang="en-US" sz="1800" dirty="0" err="1">
                <a:cs typeface="Calibri" panose="020F0502020204030204"/>
              </a:rPr>
              <a:t>informacji</a:t>
            </a:r>
            <a:r>
              <a:rPr lang="en-US" sz="1800" dirty="0">
                <a:cs typeface="Calibri" panose="020F0502020204030204"/>
              </a:rPr>
              <a:t> </a:t>
            </a:r>
            <a:r>
              <a:rPr lang="en-US" sz="1800" dirty="0" err="1">
                <a:cs typeface="Calibri" panose="020F0502020204030204"/>
              </a:rPr>
              <a:t>dotyczących</a:t>
            </a:r>
            <a:r>
              <a:rPr lang="en-US" sz="1800" dirty="0">
                <a:cs typeface="Calibri" panose="020F0502020204030204"/>
              </a:rPr>
              <a:t> </a:t>
            </a:r>
            <a:r>
              <a:rPr lang="en-US" sz="1800" dirty="0" err="1">
                <a:cs typeface="Calibri" panose="020F0502020204030204"/>
              </a:rPr>
              <a:t>sposobu</a:t>
            </a:r>
            <a:r>
              <a:rPr lang="en-US" sz="1800" dirty="0">
                <a:cs typeface="Calibri" panose="020F0502020204030204"/>
              </a:rPr>
              <a:t> </a:t>
            </a:r>
            <a:r>
              <a:rPr lang="en-US" sz="1800" dirty="0" err="1">
                <a:cs typeface="Calibri" panose="020F0502020204030204"/>
              </a:rPr>
              <a:t>postępowania</a:t>
            </a:r>
            <a:r>
              <a:rPr lang="en-US" sz="1800" dirty="0">
                <a:cs typeface="Calibri" panose="020F0502020204030204"/>
              </a:rPr>
              <a:t> w </a:t>
            </a:r>
            <a:r>
              <a:rPr lang="en-US" sz="1800" dirty="0" err="1">
                <a:cs typeface="Calibri" panose="020F0502020204030204"/>
              </a:rPr>
              <a:t>danym</a:t>
            </a:r>
            <a:r>
              <a:rPr lang="en-US" sz="1800" dirty="0">
                <a:cs typeface="Calibri" panose="020F0502020204030204"/>
              </a:rPr>
              <a:t> </a:t>
            </a:r>
            <a:r>
              <a:rPr lang="en-US" sz="1800" dirty="0" err="1">
                <a:cs typeface="Calibri" panose="020F0502020204030204"/>
              </a:rPr>
              <a:t>przypadku</a:t>
            </a:r>
            <a:r>
              <a:rPr lang="en-US" sz="1800" dirty="0">
                <a:cs typeface="Calibri" panose="020F0502020204030204"/>
              </a:rPr>
              <a:t>; </a:t>
            </a:r>
            <a:endParaRPr lang="en-US" sz="1800" dirty="0">
              <a:ea typeface="+mn-lt"/>
              <a:cs typeface="+mn-lt"/>
            </a:endParaRPr>
          </a:p>
          <a:p>
            <a:pPr marL="0">
              <a:buNone/>
            </a:pPr>
            <a:r>
              <a:rPr lang="en-US" sz="1800" dirty="0">
                <a:cs typeface="Calibri" panose="020F0502020204030204"/>
              </a:rPr>
              <a:t>9) </a:t>
            </a:r>
            <a:r>
              <a:rPr lang="en-US" sz="1800" dirty="0" err="1">
                <a:cs typeface="Calibri" panose="020F0502020204030204"/>
              </a:rPr>
              <a:t>prognozowanie</a:t>
            </a:r>
            <a:r>
              <a:rPr lang="en-US" sz="1800" dirty="0">
                <a:cs typeface="Calibri" panose="020F0502020204030204"/>
              </a:rPr>
              <a:t> – </a:t>
            </a:r>
            <a:r>
              <a:rPr lang="en-US" sz="1800" dirty="0" err="1">
                <a:cs typeface="Calibri" panose="020F0502020204030204"/>
              </a:rPr>
              <a:t>dokonywanie</a:t>
            </a:r>
            <a:r>
              <a:rPr lang="en-US" sz="1800" dirty="0">
                <a:cs typeface="Calibri" panose="020F0502020204030204"/>
              </a:rPr>
              <a:t> </a:t>
            </a:r>
            <a:r>
              <a:rPr lang="en-US" sz="1800" dirty="0" err="1">
                <a:cs typeface="Calibri" panose="020F0502020204030204"/>
              </a:rPr>
              <a:t>oceny</a:t>
            </a:r>
            <a:r>
              <a:rPr lang="en-US" sz="1800" dirty="0">
                <a:cs typeface="Calibri" panose="020F0502020204030204"/>
              </a:rPr>
              <a:t> </a:t>
            </a:r>
            <a:r>
              <a:rPr lang="en-US" sz="1800" dirty="0" err="1">
                <a:cs typeface="Calibri" panose="020F0502020204030204"/>
              </a:rPr>
              <a:t>rozwoju</a:t>
            </a:r>
            <a:r>
              <a:rPr lang="en-US" sz="1800" dirty="0">
                <a:cs typeface="Calibri" panose="020F0502020204030204"/>
              </a:rPr>
              <a:t> </a:t>
            </a:r>
            <a:r>
              <a:rPr lang="en-US" sz="1800" dirty="0" err="1">
                <a:cs typeface="Calibri" panose="020F0502020204030204"/>
              </a:rPr>
              <a:t>sytuacji</a:t>
            </a:r>
            <a:r>
              <a:rPr lang="en-US" sz="1800" dirty="0">
                <a:cs typeface="Calibri" panose="020F0502020204030204"/>
              </a:rPr>
              <a:t> </a:t>
            </a:r>
            <a:r>
              <a:rPr lang="en-US" sz="1800" dirty="0" err="1">
                <a:cs typeface="Calibri" panose="020F0502020204030204"/>
              </a:rPr>
              <a:t>będącej</a:t>
            </a:r>
            <a:r>
              <a:rPr lang="en-US" sz="1800" dirty="0">
                <a:cs typeface="Calibri" panose="020F0502020204030204"/>
              </a:rPr>
              <a:t> </a:t>
            </a:r>
            <a:r>
              <a:rPr lang="en-US" sz="1800" dirty="0" err="1">
                <a:cs typeface="Calibri" panose="020F0502020204030204"/>
              </a:rPr>
              <a:t>następstwem</a:t>
            </a:r>
            <a:r>
              <a:rPr lang="en-US" sz="1800" dirty="0">
                <a:cs typeface="Calibri" panose="020F0502020204030204"/>
              </a:rPr>
              <a:t> </a:t>
            </a:r>
            <a:r>
              <a:rPr lang="en-US" sz="1800" dirty="0" err="1">
                <a:cs typeface="Calibri" panose="020F0502020204030204"/>
              </a:rPr>
              <a:t>skażenia</a:t>
            </a:r>
            <a:r>
              <a:rPr lang="en-US" sz="1800" dirty="0">
                <a:cs typeface="Calibri" panose="020F0502020204030204"/>
              </a:rPr>
              <a:t> z </a:t>
            </a:r>
            <a:r>
              <a:rPr lang="en-US" sz="1800" dirty="0" err="1">
                <a:cs typeface="Calibri" panose="020F0502020204030204"/>
              </a:rPr>
              <a:t>jednoczesnym</a:t>
            </a:r>
            <a:r>
              <a:rPr lang="en-US" sz="1800" dirty="0">
                <a:cs typeface="Calibri" panose="020F0502020204030204"/>
              </a:rPr>
              <a:t> </a:t>
            </a:r>
            <a:r>
              <a:rPr lang="en-US" sz="1800" dirty="0" err="1">
                <a:cs typeface="Calibri" panose="020F0502020204030204"/>
              </a:rPr>
              <a:t>przewidywaniem</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przedstawianiem</a:t>
            </a:r>
            <a:r>
              <a:rPr lang="en-US" sz="1800" dirty="0">
                <a:cs typeface="Calibri" panose="020F0502020204030204"/>
              </a:rPr>
              <a:t> </a:t>
            </a:r>
            <a:r>
              <a:rPr lang="en-US" sz="1800" dirty="0" err="1">
                <a:cs typeface="Calibri" panose="020F0502020204030204"/>
              </a:rPr>
              <a:t>możliwych</a:t>
            </a:r>
            <a:r>
              <a:rPr lang="en-US" sz="1800" dirty="0">
                <a:cs typeface="Calibri" panose="020F0502020204030204"/>
              </a:rPr>
              <a:t> </a:t>
            </a:r>
            <a:r>
              <a:rPr lang="en-US" sz="1800" dirty="0" err="1">
                <a:cs typeface="Calibri" panose="020F0502020204030204"/>
              </a:rPr>
              <a:t>skutków</a:t>
            </a:r>
            <a:r>
              <a:rPr lang="en-US" sz="1800" dirty="0">
                <a:cs typeface="Calibri" panose="020F0502020204030204"/>
              </a:rPr>
              <a:t> </a:t>
            </a:r>
            <a:r>
              <a:rPr lang="en-US" sz="1800" dirty="0" err="1">
                <a:cs typeface="Calibri" panose="020F0502020204030204"/>
              </a:rPr>
              <a:t>skażenia</a:t>
            </a:r>
            <a:r>
              <a:rPr lang="en-US" sz="1800" dirty="0">
                <a:cs typeface="Calibri" panose="020F0502020204030204"/>
              </a:rPr>
              <a:t> </a:t>
            </a:r>
            <a:r>
              <a:rPr lang="en-US" sz="1800" dirty="0" err="1">
                <a:cs typeface="Calibri" panose="020F0502020204030204"/>
              </a:rPr>
              <a:t>środowiska</a:t>
            </a:r>
            <a:r>
              <a:rPr lang="en-US" sz="1800" dirty="0">
                <a:cs typeface="Calibri" panose="020F0502020204030204"/>
              </a:rPr>
              <a:t> </a:t>
            </a:r>
            <a:r>
              <a:rPr lang="en-US" sz="1800" dirty="0" err="1">
                <a:cs typeface="Calibri" panose="020F0502020204030204"/>
              </a:rPr>
              <a:t>naturalnego</a:t>
            </a:r>
            <a:r>
              <a:rPr lang="en-US" sz="1800" dirty="0">
                <a:cs typeface="Calibri" panose="020F0502020204030204"/>
              </a:rPr>
              <a:t>, w </a:t>
            </a:r>
            <a:r>
              <a:rPr lang="en-US" sz="1800" dirty="0" err="1">
                <a:cs typeface="Calibri" panose="020F0502020204030204"/>
              </a:rPr>
              <a:t>szczególności</a:t>
            </a:r>
            <a:r>
              <a:rPr lang="en-US" sz="1800" dirty="0">
                <a:cs typeface="Calibri" panose="020F0502020204030204"/>
              </a:rPr>
              <a:t> </a:t>
            </a:r>
            <a:r>
              <a:rPr lang="en-US" sz="1800" dirty="0" err="1">
                <a:cs typeface="Calibri" panose="020F0502020204030204"/>
              </a:rPr>
              <a:t>gruntu</a:t>
            </a:r>
            <a:r>
              <a:rPr lang="en-US" sz="1800" dirty="0">
                <a:cs typeface="Calibri" panose="020F0502020204030204"/>
              </a:rPr>
              <a:t>, </a:t>
            </a:r>
            <a:r>
              <a:rPr lang="en-US" sz="1800" dirty="0" err="1">
                <a:cs typeface="Calibri" panose="020F0502020204030204"/>
              </a:rPr>
              <a:t>wody</a:t>
            </a:r>
            <a:r>
              <a:rPr lang="en-US" sz="1800" dirty="0">
                <a:cs typeface="Calibri" panose="020F0502020204030204"/>
              </a:rPr>
              <a:t>, </a:t>
            </a:r>
            <a:r>
              <a:rPr lang="en-US" sz="1800" dirty="0" err="1">
                <a:cs typeface="Calibri" panose="020F0502020204030204"/>
              </a:rPr>
              <a:t>powietrza</a:t>
            </a:r>
            <a:r>
              <a:rPr lang="en-US" sz="1800" dirty="0">
                <a:cs typeface="Calibri" panose="020F0502020204030204"/>
              </a:rPr>
              <a:t>, </a:t>
            </a:r>
            <a:r>
              <a:rPr lang="en-US" sz="1800" dirty="0" err="1">
                <a:cs typeface="Calibri" panose="020F0502020204030204"/>
              </a:rPr>
              <a:t>powierzchni</a:t>
            </a:r>
            <a:r>
              <a:rPr lang="en-US" sz="1800" dirty="0">
                <a:cs typeface="Calibri" panose="020F0502020204030204"/>
              </a:rPr>
              <a:t> </a:t>
            </a:r>
            <a:r>
              <a:rPr lang="en-US" sz="1800" dirty="0" err="1">
                <a:cs typeface="Calibri" panose="020F0502020204030204"/>
              </a:rPr>
              <a:t>ciała</a:t>
            </a:r>
            <a:r>
              <a:rPr lang="en-US" sz="1800" dirty="0">
                <a:cs typeface="Calibri" panose="020F0502020204030204"/>
              </a:rPr>
              <a:t> </a:t>
            </a:r>
            <a:r>
              <a:rPr lang="en-US" sz="1800" dirty="0" err="1">
                <a:cs typeface="Calibri" panose="020F0502020204030204"/>
              </a:rPr>
              <a:t>ludzi</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a:t>
            </a:r>
            <a:r>
              <a:rPr lang="en-US" sz="1800" dirty="0" err="1">
                <a:cs typeface="Calibri" panose="020F0502020204030204"/>
              </a:rPr>
              <a:t>zwierząt</a:t>
            </a:r>
            <a:r>
              <a:rPr lang="en-US" sz="1800" dirty="0">
                <a:cs typeface="Calibri" panose="020F0502020204030204"/>
              </a:rPr>
              <a:t>, a </a:t>
            </a:r>
            <a:r>
              <a:rPr lang="en-US" sz="1800" dirty="0" err="1">
                <a:cs typeface="Calibri" panose="020F0502020204030204"/>
              </a:rPr>
              <a:t>także</a:t>
            </a:r>
            <a:r>
              <a:rPr lang="en-US" sz="1800" dirty="0">
                <a:cs typeface="Calibri" panose="020F0502020204030204"/>
              </a:rPr>
              <a:t> </a:t>
            </a:r>
            <a:r>
              <a:rPr lang="en-US" sz="1800" dirty="0" err="1">
                <a:cs typeface="Calibri" panose="020F0502020204030204"/>
              </a:rPr>
              <a:t>określanie</a:t>
            </a:r>
            <a:r>
              <a:rPr lang="en-US" sz="1800" dirty="0">
                <a:cs typeface="Calibri" panose="020F0502020204030204"/>
              </a:rPr>
              <a:t> </a:t>
            </a:r>
            <a:r>
              <a:rPr lang="en-US" sz="1800" dirty="0" err="1">
                <a:cs typeface="Calibri" panose="020F0502020204030204"/>
              </a:rPr>
              <a:t>wynikających</a:t>
            </a:r>
            <a:r>
              <a:rPr lang="en-US" sz="1800" dirty="0">
                <a:cs typeface="Calibri" panose="020F0502020204030204"/>
              </a:rPr>
              <a:t> z </a:t>
            </a:r>
            <a:r>
              <a:rPr lang="en-US" sz="1800" dirty="0" err="1">
                <a:cs typeface="Calibri" panose="020F0502020204030204"/>
              </a:rPr>
              <a:t>tego</a:t>
            </a:r>
            <a:r>
              <a:rPr lang="en-US" sz="1800" dirty="0">
                <a:cs typeface="Calibri" panose="020F0502020204030204"/>
              </a:rPr>
              <a:t> </a:t>
            </a:r>
            <a:r>
              <a:rPr lang="en-US" sz="1800" dirty="0" err="1">
                <a:cs typeface="Calibri" panose="020F0502020204030204"/>
              </a:rPr>
              <a:t>skutków</a:t>
            </a:r>
            <a:r>
              <a:rPr lang="en-US" sz="1800" dirty="0">
                <a:cs typeface="Calibri" panose="020F0502020204030204"/>
              </a:rPr>
              <a:t> </a:t>
            </a:r>
            <a:r>
              <a:rPr lang="en-US" sz="1800" dirty="0" err="1">
                <a:cs typeface="Calibri" panose="020F0502020204030204"/>
              </a:rPr>
              <a:t>dla</a:t>
            </a:r>
            <a:r>
              <a:rPr lang="en-US" sz="1800" dirty="0">
                <a:cs typeface="Calibri" panose="020F0502020204030204"/>
              </a:rPr>
              <a:t> </a:t>
            </a:r>
            <a:r>
              <a:rPr lang="en-US" sz="1800" dirty="0" err="1">
                <a:cs typeface="Calibri" panose="020F0502020204030204"/>
              </a:rPr>
              <a:t>funkcjonowania</a:t>
            </a:r>
            <a:r>
              <a:rPr lang="en-US" sz="1800" dirty="0">
                <a:cs typeface="Calibri" panose="020F0502020204030204"/>
              </a:rPr>
              <a:t> </a:t>
            </a:r>
            <a:r>
              <a:rPr lang="en-US" sz="1800" dirty="0" err="1">
                <a:cs typeface="Calibri" panose="020F0502020204030204"/>
              </a:rPr>
              <a:t>sfery</a:t>
            </a:r>
            <a:r>
              <a:rPr lang="en-US" sz="1800" dirty="0">
                <a:cs typeface="Calibri" panose="020F0502020204030204"/>
              </a:rPr>
              <a:t> </a:t>
            </a:r>
            <a:r>
              <a:rPr lang="en-US" sz="1800" dirty="0" err="1">
                <a:cs typeface="Calibri" panose="020F0502020204030204"/>
              </a:rPr>
              <a:t>publicznej</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obiektów</a:t>
            </a:r>
            <a:r>
              <a:rPr lang="en-US" sz="1800" dirty="0">
                <a:cs typeface="Calibri" panose="020F0502020204030204"/>
              </a:rPr>
              <a:t> </a:t>
            </a:r>
            <a:r>
              <a:rPr lang="en-US" sz="1800" dirty="0" err="1">
                <a:cs typeface="Calibri" panose="020F0502020204030204"/>
              </a:rPr>
              <a:t>szczególnie</a:t>
            </a:r>
            <a:r>
              <a:rPr lang="en-US" sz="1800" dirty="0">
                <a:cs typeface="Calibri" panose="020F0502020204030204"/>
              </a:rPr>
              <a:t> </a:t>
            </a:r>
            <a:r>
              <a:rPr lang="en-US" sz="1800" dirty="0" err="1">
                <a:cs typeface="Calibri" panose="020F0502020204030204"/>
              </a:rPr>
              <a:t>ważnych</a:t>
            </a:r>
            <a:r>
              <a:rPr lang="en-US" sz="1800" dirty="0">
                <a:cs typeface="Calibri" panose="020F0502020204030204"/>
              </a:rPr>
              <a:t> </a:t>
            </a:r>
            <a:r>
              <a:rPr lang="en-US" sz="1800" dirty="0" err="1">
                <a:cs typeface="Calibri" panose="020F0502020204030204"/>
              </a:rPr>
              <a:t>dla</a:t>
            </a:r>
            <a:r>
              <a:rPr lang="en-US" sz="1800" dirty="0">
                <a:cs typeface="Calibri" panose="020F0502020204030204"/>
              </a:rPr>
              <a:t> </a:t>
            </a:r>
            <a:r>
              <a:rPr lang="en-US" sz="1800" dirty="0" err="1">
                <a:cs typeface="Calibri" panose="020F0502020204030204"/>
              </a:rPr>
              <a:t>bezpieczeństwa</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obronności</a:t>
            </a:r>
            <a:r>
              <a:rPr lang="en-US" sz="1800" dirty="0">
                <a:cs typeface="Calibri" panose="020F0502020204030204"/>
              </a:rPr>
              <a:t> </a:t>
            </a:r>
            <a:r>
              <a:rPr lang="en-US" sz="1800" dirty="0" err="1">
                <a:cs typeface="Calibri" panose="020F0502020204030204"/>
              </a:rPr>
              <a:t>państwa</a:t>
            </a:r>
            <a:r>
              <a:rPr lang="en-US" sz="1800" dirty="0">
                <a:cs typeface="Calibri" panose="020F0502020204030204"/>
              </a:rPr>
              <a:t>; </a:t>
            </a:r>
            <a:endParaRPr lang="en-US" sz="1800" dirty="0">
              <a:ea typeface="+mn-lt"/>
              <a:cs typeface="+mn-lt"/>
            </a:endParaRPr>
          </a:p>
          <a:p>
            <a:pPr marL="0">
              <a:buNone/>
            </a:pPr>
            <a:r>
              <a:rPr lang="en-US" sz="1800" dirty="0">
                <a:cs typeface="Calibri" panose="020F0502020204030204"/>
              </a:rPr>
              <a:t>10) </a:t>
            </a:r>
            <a:r>
              <a:rPr lang="en-US" sz="1800" dirty="0" err="1">
                <a:cs typeface="Calibri" panose="020F0502020204030204"/>
              </a:rPr>
              <a:t>rozpoznanie</a:t>
            </a:r>
            <a:r>
              <a:rPr lang="en-US" sz="1800" dirty="0">
                <a:cs typeface="Calibri" panose="020F0502020204030204"/>
              </a:rPr>
              <a:t> </a:t>
            </a:r>
            <a:r>
              <a:rPr lang="en-US" sz="1800" dirty="0" err="1">
                <a:cs typeface="Calibri" panose="020F0502020204030204"/>
              </a:rPr>
              <a:t>skażeń</a:t>
            </a:r>
            <a:r>
              <a:rPr lang="en-US" sz="1800" dirty="0">
                <a:cs typeface="Calibri" panose="020F0502020204030204"/>
              </a:rPr>
              <a:t> – </a:t>
            </a:r>
            <a:r>
              <a:rPr lang="en-US" sz="1800" dirty="0" err="1">
                <a:cs typeface="Calibri" panose="020F0502020204030204"/>
              </a:rPr>
              <a:t>działanie</a:t>
            </a:r>
            <a:r>
              <a:rPr lang="en-US" sz="1800" dirty="0">
                <a:cs typeface="Calibri" panose="020F0502020204030204"/>
              </a:rPr>
              <a:t> </a:t>
            </a:r>
            <a:r>
              <a:rPr lang="en-US" sz="1800" dirty="0" err="1">
                <a:cs typeface="Calibri" panose="020F0502020204030204"/>
              </a:rPr>
              <a:t>mające</a:t>
            </a:r>
            <a:r>
              <a:rPr lang="en-US" sz="1800" dirty="0">
                <a:cs typeface="Calibri" panose="020F0502020204030204"/>
              </a:rPr>
              <a:t> </a:t>
            </a:r>
            <a:r>
              <a:rPr lang="en-US" sz="1800" dirty="0" err="1">
                <a:cs typeface="Calibri" panose="020F0502020204030204"/>
              </a:rPr>
              <a:t>na</a:t>
            </a:r>
            <a:r>
              <a:rPr lang="en-US" sz="1800" dirty="0">
                <a:cs typeface="Calibri" panose="020F0502020204030204"/>
              </a:rPr>
              <a:t> </a:t>
            </a:r>
            <a:r>
              <a:rPr lang="en-US" sz="1800" dirty="0" err="1">
                <a:cs typeface="Calibri" panose="020F0502020204030204"/>
              </a:rPr>
              <a:t>celu</a:t>
            </a:r>
            <a:r>
              <a:rPr lang="en-US" sz="1800" dirty="0">
                <a:cs typeface="Calibri" panose="020F0502020204030204"/>
              </a:rPr>
              <a:t> </a:t>
            </a:r>
            <a:r>
              <a:rPr lang="en-US" sz="1800" dirty="0" err="1">
                <a:cs typeface="Calibri" panose="020F0502020204030204"/>
              </a:rPr>
              <a:t>stwierdzenie</a:t>
            </a:r>
            <a:r>
              <a:rPr lang="en-US" sz="1800" dirty="0">
                <a:cs typeface="Calibri" panose="020F0502020204030204"/>
              </a:rPr>
              <a:t> </a:t>
            </a:r>
            <a:r>
              <a:rPr lang="en-US" sz="1800" dirty="0" err="1">
                <a:cs typeface="Calibri" panose="020F0502020204030204"/>
              </a:rPr>
              <a:t>obecności</a:t>
            </a:r>
            <a:r>
              <a:rPr lang="en-US" sz="1800" dirty="0">
                <a:cs typeface="Calibri" panose="020F0502020204030204"/>
              </a:rPr>
              <a:t> </a:t>
            </a:r>
            <a:r>
              <a:rPr lang="en-US" sz="1800" dirty="0" err="1">
                <a:cs typeface="Calibri" panose="020F0502020204030204"/>
              </a:rPr>
              <a:t>substancji</a:t>
            </a:r>
            <a:r>
              <a:rPr lang="en-US" sz="1800" dirty="0">
                <a:cs typeface="Calibri" panose="020F0502020204030204"/>
              </a:rPr>
              <a:t> </a:t>
            </a:r>
            <a:r>
              <a:rPr lang="en-US" sz="1800" dirty="0" err="1">
                <a:cs typeface="Calibri" panose="020F0502020204030204"/>
              </a:rPr>
              <a:t>promieniotwórczych</a:t>
            </a:r>
            <a:r>
              <a:rPr lang="en-US" sz="1800" dirty="0">
                <a:cs typeface="Calibri" panose="020F0502020204030204"/>
              </a:rPr>
              <a:t>, </a:t>
            </a:r>
            <a:r>
              <a:rPr lang="en-US" sz="1800" dirty="0" err="1">
                <a:cs typeface="Calibri" panose="020F0502020204030204"/>
              </a:rPr>
              <a:t>środków</a:t>
            </a:r>
            <a:r>
              <a:rPr lang="en-US" sz="1800" dirty="0">
                <a:cs typeface="Calibri" panose="020F0502020204030204"/>
              </a:rPr>
              <a:t> </a:t>
            </a:r>
            <a:r>
              <a:rPr lang="en-US" sz="1800" dirty="0" err="1">
                <a:cs typeface="Calibri" panose="020F0502020204030204"/>
              </a:rPr>
              <a:t>biologicznych</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a:t>
            </a:r>
            <a:r>
              <a:rPr lang="en-US" sz="1800" dirty="0" err="1">
                <a:cs typeface="Calibri" panose="020F0502020204030204"/>
              </a:rPr>
              <a:t>chemicznych</a:t>
            </a:r>
            <a:r>
              <a:rPr lang="en-US" sz="1800" dirty="0">
                <a:cs typeface="Calibri" panose="020F0502020204030204"/>
              </a:rPr>
              <a:t>, jak </a:t>
            </a:r>
            <a:r>
              <a:rPr lang="en-US" sz="1800" dirty="0" err="1">
                <a:cs typeface="Calibri" panose="020F0502020204030204"/>
              </a:rPr>
              <a:t>również</a:t>
            </a:r>
            <a:r>
              <a:rPr lang="en-US" sz="1800" dirty="0">
                <a:cs typeface="Calibri" panose="020F0502020204030204"/>
              </a:rPr>
              <a:t> </a:t>
            </a:r>
            <a:r>
              <a:rPr lang="en-US" sz="1800" dirty="0" err="1">
                <a:cs typeface="Calibri" panose="020F0502020204030204"/>
              </a:rPr>
              <a:t>uzupełnienie</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potwierdzenie</a:t>
            </a:r>
            <a:r>
              <a:rPr lang="en-US" sz="1800" dirty="0">
                <a:cs typeface="Calibri" panose="020F0502020204030204"/>
              </a:rPr>
              <a:t> </a:t>
            </a:r>
            <a:r>
              <a:rPr lang="en-US" sz="1800" dirty="0" err="1">
                <a:cs typeface="Calibri" panose="020F0502020204030204"/>
              </a:rPr>
              <a:t>wstępnych</a:t>
            </a:r>
            <a:r>
              <a:rPr lang="en-US" sz="1800" dirty="0">
                <a:cs typeface="Calibri" panose="020F0502020204030204"/>
              </a:rPr>
              <a:t> </a:t>
            </a:r>
            <a:r>
              <a:rPr lang="en-US" sz="1800" dirty="0" err="1">
                <a:cs typeface="Calibri" panose="020F0502020204030204"/>
              </a:rPr>
              <a:t>meldunków</a:t>
            </a:r>
            <a:r>
              <a:rPr lang="en-US" sz="1800" dirty="0">
                <a:cs typeface="Calibri" panose="020F0502020204030204"/>
              </a:rPr>
              <a:t>; </a:t>
            </a:r>
            <a:endParaRPr lang="en-US" sz="1800" dirty="0">
              <a:ea typeface="+mn-lt"/>
              <a:cs typeface="+mn-lt"/>
            </a:endParaRPr>
          </a:p>
          <a:p>
            <a:pPr marL="0">
              <a:buNone/>
            </a:pPr>
            <a:r>
              <a:rPr lang="en-US" sz="1800" dirty="0">
                <a:cs typeface="Calibri" panose="020F0502020204030204"/>
              </a:rPr>
              <a:t>11) </a:t>
            </a:r>
            <a:r>
              <a:rPr lang="en-US" sz="1800" dirty="0" err="1">
                <a:cs typeface="Calibri" panose="020F0502020204030204"/>
              </a:rPr>
              <a:t>skażenie</a:t>
            </a:r>
            <a:r>
              <a:rPr lang="en-US" sz="1800" dirty="0">
                <a:cs typeface="Calibri" panose="020F0502020204030204"/>
              </a:rPr>
              <a:t> – </a:t>
            </a:r>
            <a:r>
              <a:rPr lang="en-US" sz="1800" dirty="0" err="1">
                <a:cs typeface="Calibri" panose="020F0502020204030204"/>
              </a:rPr>
              <a:t>zanieczyszczenie</a:t>
            </a:r>
            <a:r>
              <a:rPr lang="en-US" sz="1800" dirty="0">
                <a:cs typeface="Calibri" panose="020F0502020204030204"/>
              </a:rPr>
              <a:t> </a:t>
            </a:r>
            <a:r>
              <a:rPr lang="en-US" sz="1800" dirty="0" err="1">
                <a:cs typeface="Calibri" panose="020F0502020204030204"/>
              </a:rPr>
              <a:t>środowiska</a:t>
            </a:r>
            <a:r>
              <a:rPr lang="en-US" sz="1800" dirty="0">
                <a:cs typeface="Calibri" panose="020F0502020204030204"/>
              </a:rPr>
              <a:t>, w </a:t>
            </a:r>
            <a:r>
              <a:rPr lang="en-US" sz="1800" dirty="0" err="1">
                <a:cs typeface="Calibri" panose="020F0502020204030204"/>
              </a:rPr>
              <a:t>szczególności</a:t>
            </a:r>
            <a:r>
              <a:rPr lang="en-US" sz="1800" dirty="0">
                <a:cs typeface="Calibri" panose="020F0502020204030204"/>
              </a:rPr>
              <a:t> </a:t>
            </a:r>
            <a:r>
              <a:rPr lang="en-US" sz="1800" dirty="0" err="1">
                <a:cs typeface="Calibri" panose="020F0502020204030204"/>
              </a:rPr>
              <a:t>gruntu</a:t>
            </a:r>
            <a:r>
              <a:rPr lang="en-US" sz="1800" dirty="0">
                <a:cs typeface="Calibri" panose="020F0502020204030204"/>
              </a:rPr>
              <a:t>, </a:t>
            </a:r>
            <a:r>
              <a:rPr lang="en-US" sz="1800" dirty="0" err="1">
                <a:cs typeface="Calibri" panose="020F0502020204030204"/>
              </a:rPr>
              <a:t>wody</a:t>
            </a:r>
            <a:r>
              <a:rPr lang="en-US" sz="1800" dirty="0">
                <a:cs typeface="Calibri" panose="020F0502020204030204"/>
              </a:rPr>
              <a:t>, </a:t>
            </a:r>
            <a:r>
              <a:rPr lang="en-US" sz="1800" dirty="0" err="1">
                <a:cs typeface="Calibri" panose="020F0502020204030204"/>
              </a:rPr>
              <a:t>powietrza</a:t>
            </a:r>
            <a:r>
              <a:rPr lang="en-US" sz="1800" dirty="0">
                <a:cs typeface="Calibri" panose="020F0502020204030204"/>
              </a:rPr>
              <a:t>, </a:t>
            </a:r>
            <a:r>
              <a:rPr lang="en-US" sz="1800" dirty="0" err="1">
                <a:cs typeface="Calibri" panose="020F0502020204030204"/>
              </a:rPr>
              <a:t>żywności</a:t>
            </a:r>
            <a:r>
              <a:rPr lang="en-US" sz="1800" dirty="0">
                <a:cs typeface="Calibri" panose="020F0502020204030204"/>
              </a:rPr>
              <a:t>, </a:t>
            </a:r>
            <a:r>
              <a:rPr lang="en-US" sz="1800" dirty="0" err="1">
                <a:cs typeface="Calibri" panose="020F0502020204030204"/>
              </a:rPr>
              <a:t>pasz</a:t>
            </a:r>
            <a:r>
              <a:rPr lang="en-US" sz="1800" dirty="0">
                <a:cs typeface="Calibri" panose="020F0502020204030204"/>
              </a:rPr>
              <a:t> </a:t>
            </a:r>
            <a:r>
              <a:rPr lang="en-US" sz="1800" dirty="0" err="1">
                <a:cs typeface="Calibri" panose="020F0502020204030204"/>
              </a:rPr>
              <a:t>oraz</a:t>
            </a:r>
            <a:r>
              <a:rPr lang="en-US" sz="1800" dirty="0">
                <a:cs typeface="Calibri" panose="020F0502020204030204"/>
              </a:rPr>
              <a:t> </a:t>
            </a:r>
            <a:r>
              <a:rPr lang="en-US" sz="1800" dirty="0" err="1">
                <a:cs typeface="Calibri" panose="020F0502020204030204"/>
              </a:rPr>
              <a:t>powierzchni</a:t>
            </a:r>
            <a:r>
              <a:rPr lang="en-US" sz="1800" dirty="0">
                <a:cs typeface="Calibri" panose="020F0502020204030204"/>
              </a:rPr>
              <a:t> </a:t>
            </a:r>
            <a:r>
              <a:rPr lang="en-US" sz="1800" dirty="0" err="1">
                <a:cs typeface="Calibri" panose="020F0502020204030204"/>
              </a:rPr>
              <a:t>ciała</a:t>
            </a:r>
            <a:r>
              <a:rPr lang="en-US" sz="1800" dirty="0">
                <a:cs typeface="Calibri" panose="020F0502020204030204"/>
              </a:rPr>
              <a:t> </a:t>
            </a:r>
            <a:r>
              <a:rPr lang="en-US" sz="1800" dirty="0" err="1">
                <a:cs typeface="Calibri" panose="020F0502020204030204"/>
              </a:rPr>
              <a:t>ludzi</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a:t>
            </a:r>
            <a:r>
              <a:rPr lang="en-US" sz="1800" dirty="0" err="1">
                <a:cs typeface="Calibri" panose="020F0502020204030204"/>
              </a:rPr>
              <a:t>zwierząt</a:t>
            </a:r>
            <a:r>
              <a:rPr lang="en-US" sz="1800" dirty="0">
                <a:cs typeface="Calibri" panose="020F0502020204030204"/>
              </a:rPr>
              <a:t>, </a:t>
            </a:r>
            <a:r>
              <a:rPr lang="en-US" sz="1800" dirty="0" err="1">
                <a:cs typeface="Calibri" panose="020F0502020204030204"/>
              </a:rPr>
              <a:t>niebezpiecznymi</a:t>
            </a:r>
            <a:r>
              <a:rPr lang="en-US" sz="1800" dirty="0">
                <a:cs typeface="Calibri" panose="020F0502020204030204"/>
              </a:rPr>
              <a:t> </a:t>
            </a:r>
            <a:r>
              <a:rPr lang="en-US" sz="1800" dirty="0" err="1">
                <a:cs typeface="Calibri" panose="020F0502020204030204"/>
              </a:rPr>
              <a:t>substancjami</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mieszaninami</a:t>
            </a:r>
            <a:r>
              <a:rPr lang="en-US" sz="1800" dirty="0">
                <a:cs typeface="Calibri" panose="020F0502020204030204"/>
              </a:rPr>
              <a:t> </a:t>
            </a:r>
            <a:r>
              <a:rPr lang="en-US" sz="1800" dirty="0" err="1">
                <a:cs typeface="Calibri" panose="020F0502020204030204"/>
              </a:rPr>
              <a:t>chemicznymi</a:t>
            </a:r>
            <a:r>
              <a:rPr lang="en-US" sz="1800" dirty="0">
                <a:cs typeface="Calibri" panose="020F0502020204030204"/>
              </a:rPr>
              <a:t>, </a:t>
            </a:r>
            <a:r>
              <a:rPr lang="en-US" sz="1800" dirty="0" err="1">
                <a:cs typeface="Calibri" panose="020F0502020204030204"/>
              </a:rPr>
              <a:t>materiałami</a:t>
            </a:r>
            <a:r>
              <a:rPr lang="en-US" sz="1800" dirty="0">
                <a:cs typeface="Calibri" panose="020F0502020204030204"/>
              </a:rPr>
              <a:t> </a:t>
            </a:r>
            <a:r>
              <a:rPr lang="en-US" sz="1800" dirty="0" err="1">
                <a:cs typeface="Calibri" panose="020F0502020204030204"/>
              </a:rPr>
              <a:t>promieniotwórczymi</a:t>
            </a:r>
            <a:r>
              <a:rPr lang="en-US" sz="1800" dirty="0">
                <a:cs typeface="Calibri" panose="020F0502020204030204"/>
              </a:rPr>
              <a:t> </a:t>
            </a:r>
            <a:r>
              <a:rPr lang="en-US" sz="1800" dirty="0" err="1">
                <a:cs typeface="Calibri" panose="020F0502020204030204"/>
              </a:rPr>
              <a:t>lub</a:t>
            </a:r>
            <a:r>
              <a:rPr lang="en-US" sz="1800" dirty="0">
                <a:cs typeface="Calibri" panose="020F0502020204030204"/>
              </a:rPr>
              <a:t> </a:t>
            </a:r>
            <a:r>
              <a:rPr lang="en-US" sz="1800" dirty="0" err="1">
                <a:cs typeface="Calibri" panose="020F0502020204030204"/>
              </a:rPr>
              <a:t>zakaźnymi</a:t>
            </a:r>
            <a:r>
              <a:rPr lang="en-US" sz="1800" dirty="0">
                <a:cs typeface="Calibri" panose="020F0502020204030204"/>
              </a:rPr>
              <a:t> </a:t>
            </a:r>
            <a:r>
              <a:rPr lang="en-US" sz="1800" dirty="0" err="1">
                <a:cs typeface="Calibri" panose="020F0502020204030204"/>
              </a:rPr>
              <a:t>czynnikami</a:t>
            </a:r>
            <a:r>
              <a:rPr lang="en-US" sz="1800" dirty="0">
                <a:cs typeface="Calibri" panose="020F0502020204030204"/>
              </a:rPr>
              <a:t> </a:t>
            </a:r>
            <a:r>
              <a:rPr lang="en-US" sz="1800" dirty="0" err="1">
                <a:cs typeface="Calibri" panose="020F0502020204030204"/>
              </a:rPr>
              <a:t>biologicznymi</a:t>
            </a:r>
            <a:r>
              <a:rPr lang="en-US" sz="1800" dirty="0">
                <a:cs typeface="Calibri" panose="020F0502020204030204"/>
              </a:rPr>
              <a:t>, </a:t>
            </a:r>
            <a:r>
              <a:rPr lang="en-US" sz="1800" dirty="0" err="1">
                <a:cs typeface="Calibri" panose="020F0502020204030204"/>
              </a:rPr>
              <a:t>niezależnie</a:t>
            </a:r>
            <a:r>
              <a:rPr lang="en-US" sz="1800" dirty="0">
                <a:cs typeface="Calibri" panose="020F0502020204030204"/>
              </a:rPr>
              <a:t> od ich </a:t>
            </a:r>
            <a:r>
              <a:rPr lang="en-US" sz="1800" dirty="0" err="1">
                <a:cs typeface="Calibri" panose="020F0502020204030204"/>
              </a:rPr>
              <a:t>rodzaju</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czasu</a:t>
            </a:r>
            <a:r>
              <a:rPr lang="en-US" sz="1800" dirty="0">
                <a:cs typeface="Calibri" panose="020F0502020204030204"/>
              </a:rPr>
              <a:t> ich </a:t>
            </a:r>
            <a:r>
              <a:rPr lang="en-US" sz="1800" dirty="0" err="1">
                <a:cs typeface="Calibri" panose="020F0502020204030204"/>
              </a:rPr>
              <a:t>oddziaływania</a:t>
            </a:r>
            <a:r>
              <a:rPr lang="en-US" sz="1800" dirty="0">
                <a:cs typeface="Calibri" panose="020F0502020204030204"/>
              </a:rPr>
              <a:t>; </a:t>
            </a:r>
            <a:endParaRPr lang="en-US" sz="1800" dirty="0">
              <a:ea typeface="+mn-lt"/>
              <a:cs typeface="+mn-lt"/>
            </a:endParaRPr>
          </a:p>
        </p:txBody>
      </p:sp>
    </p:spTree>
    <p:extLst>
      <p:ext uri="{BB962C8B-B14F-4D97-AF65-F5344CB8AC3E}">
        <p14:creationId xmlns:p14="http://schemas.microsoft.com/office/powerpoint/2010/main" val="357955679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681C32C-7AFC-4BB3-9088-65CBDFC5D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xmlns="" id="{CB7B7E32-23E2-44F5-BFD1-10E96C7A9B56}"/>
              </a:ext>
            </a:extLst>
          </p:cNvPr>
          <p:cNvPicPr>
            <a:picLocks noChangeAspect="1"/>
          </p:cNvPicPr>
          <p:nvPr/>
        </p:nvPicPr>
        <p:blipFill rotWithShape="1">
          <a:blip r:embed="rId2"/>
          <a:srcRect t="526"/>
          <a:stretch/>
        </p:blipFill>
        <p:spPr>
          <a:xfrm>
            <a:off x="20" y="432"/>
            <a:ext cx="12191980" cy="4244759"/>
          </a:xfrm>
          <a:prstGeom prst="rect">
            <a:avLst/>
          </a:prstGeom>
        </p:spPr>
      </p:pic>
      <p:sp>
        <p:nvSpPr>
          <p:cNvPr id="3" name="Symbol zastępczy zawartości 2"/>
          <p:cNvSpPr>
            <a:spLocks noGrp="1"/>
          </p:cNvSpPr>
          <p:nvPr>
            <p:ph idx="1"/>
          </p:nvPr>
        </p:nvSpPr>
        <p:spPr>
          <a:xfrm>
            <a:off x="166689" y="4452986"/>
            <a:ext cx="11806235" cy="1894596"/>
          </a:xfrm>
        </p:spPr>
        <p:txBody>
          <a:bodyPr vert="horz" lIns="91440" tIns="45720" rIns="91440" bIns="45720" rtlCol="0" anchor="t">
            <a:noAutofit/>
          </a:bodyPr>
          <a:lstStyle/>
          <a:p>
            <a:pPr marL="0" indent="0">
              <a:buNone/>
            </a:pPr>
            <a:r>
              <a:rPr lang="pl-PL" sz="1600" u="sng" dirty="0"/>
              <a:t>Do innych obecnie wykorzystywanych kanałów i sposobów przekazu informacji na potrzeby ostrzegania i alarmowania ludności zalicza się: </a:t>
            </a:r>
            <a:endParaRPr lang="pl-PL" sz="1600" u="sng">
              <a:cs typeface="Calibri"/>
            </a:endParaRPr>
          </a:p>
          <a:p>
            <a:pPr marL="0" indent="0">
              <a:buNone/>
            </a:pPr>
            <a:r>
              <a:rPr lang="pl-PL" sz="1600" dirty="0"/>
              <a:t>• rozgłośnie radiowe, stacje telewizyjne (np. serwisy informacyjne, wystąpienia przedstawicieli organów administracji państwowej, instytucji, służb, tekstowy pasek informacyjny), </a:t>
            </a:r>
            <a:endParaRPr lang="pl-PL" sz="1600">
              <a:cs typeface="Calibri"/>
            </a:endParaRPr>
          </a:p>
          <a:p>
            <a:pPr marL="0" indent="0">
              <a:buNone/>
            </a:pPr>
            <a:r>
              <a:rPr lang="pl-PL" sz="1600" dirty="0"/>
              <a:t>• publiczne sieci telekomunikacyjne (np. usługa SMS, rozgłaszanie komórkowe, telefonia), </a:t>
            </a:r>
            <a:endParaRPr lang="pl-PL" sz="1600">
              <a:cs typeface="Calibri"/>
            </a:endParaRPr>
          </a:p>
          <a:p>
            <a:pPr marL="0" indent="0">
              <a:buNone/>
            </a:pPr>
            <a:r>
              <a:rPr lang="pl-PL" sz="1600" dirty="0"/>
              <a:t>• </a:t>
            </a:r>
            <a:r>
              <a:rPr lang="pl-PL" sz="1600" dirty="0" err="1"/>
              <a:t>internet</a:t>
            </a:r>
            <a:r>
              <a:rPr lang="pl-PL" sz="1600" dirty="0"/>
              <a:t> (np. strony internetowe organów administracji i służb, portale, poczta elektroniczna, </a:t>
            </a:r>
            <a:endParaRPr lang="pl-PL" sz="1600">
              <a:cs typeface="Calibri"/>
            </a:endParaRPr>
          </a:p>
          <a:p>
            <a:pPr marL="0" indent="0">
              <a:buNone/>
            </a:pPr>
            <a:r>
              <a:rPr lang="pl-PL" sz="1600" dirty="0"/>
              <a:t>• inne (prasa, ulotki).</a:t>
            </a:r>
            <a:endParaRPr lang="pl-PL" sz="1600">
              <a:cs typeface="Calibri"/>
            </a:endParaRPr>
          </a:p>
          <a:p>
            <a:pPr marL="0" indent="0">
              <a:buNone/>
            </a:pPr>
            <a:endParaRPr lang="pl-PL" sz="800"/>
          </a:p>
        </p:txBody>
      </p:sp>
      <p:sp>
        <p:nvSpPr>
          <p:cNvPr id="10" name="Rectangle 9">
            <a:extLst>
              <a:ext uri="{FF2B5EF4-FFF2-40B4-BE49-F238E27FC236}">
                <a16:creationId xmlns:a16="http://schemas.microsoft.com/office/drawing/2014/main" xmlns="" id="{199C0ED0-69DE-4C31-A5CF-E2A46FD30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D42B8BD-40AF-488E-8A79-D7256C9172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52937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48179" y="216270"/>
            <a:ext cx="8050246" cy="1642970"/>
          </a:xfrm>
        </p:spPr>
        <p:txBody>
          <a:bodyPr anchor="b">
            <a:normAutofit/>
          </a:bodyPr>
          <a:lstStyle/>
          <a:p>
            <a:pPr algn="ctr"/>
            <a:r>
              <a:rPr lang="pl-PL" sz="3700" b="1" dirty="0"/>
              <a:t>Postępowanie po ogłoszeniu sygnałów alarmowych</a:t>
            </a:r>
            <a:endParaRPr lang="en-US"/>
          </a:p>
        </p:txBody>
      </p:sp>
      <p:sp>
        <p:nvSpPr>
          <p:cNvPr id="3" name="Symbol zastępczy zawartości 2"/>
          <p:cNvSpPr>
            <a:spLocks noGrp="1"/>
          </p:cNvSpPr>
          <p:nvPr>
            <p:ph idx="1"/>
          </p:nvPr>
        </p:nvSpPr>
        <p:spPr>
          <a:xfrm>
            <a:off x="192424" y="2382082"/>
            <a:ext cx="6672500" cy="3963707"/>
          </a:xfrm>
        </p:spPr>
        <p:txBody>
          <a:bodyPr anchor="t">
            <a:normAutofit/>
          </a:bodyPr>
          <a:lstStyle/>
          <a:p>
            <a:pPr marL="0" indent="0">
              <a:buNone/>
            </a:pPr>
            <a:r>
              <a:rPr lang="pl-PL" sz="2000" dirty="0"/>
              <a:t>Po usłyszeniu sygnału alarmowego należy działać szybko, ale rozważnie i bez paniki!</a:t>
            </a:r>
            <a:endParaRPr lang="pl-PL" sz="2000"/>
          </a:p>
          <a:p>
            <a:pPr marL="0" indent="0">
              <a:buNone/>
            </a:pPr>
            <a:endParaRPr lang="pl-PL" sz="2000" u="sng" dirty="0"/>
          </a:p>
          <a:p>
            <a:pPr marL="0" indent="0">
              <a:buNone/>
            </a:pPr>
            <a:r>
              <a:rPr lang="pl-PL" sz="2000" u="sng" dirty="0"/>
              <a:t>Po usłyszeniu sygnału należy: </a:t>
            </a:r>
          </a:p>
          <a:p>
            <a:pPr marL="0" indent="0">
              <a:buNone/>
            </a:pPr>
            <a:r>
              <a:rPr lang="pl-PL" sz="2000" dirty="0"/>
              <a:t>• włączyć radioodbiornik lub telewizor, </a:t>
            </a:r>
          </a:p>
          <a:p>
            <a:pPr marL="0" indent="0">
              <a:buNone/>
            </a:pPr>
            <a:r>
              <a:rPr lang="pl-PL" sz="2000" dirty="0"/>
              <a:t>• zastosować się do podanych komunikatów, </a:t>
            </a:r>
          </a:p>
          <a:p>
            <a:pPr marL="0" indent="0">
              <a:buNone/>
            </a:pPr>
            <a:r>
              <a:rPr lang="pl-PL" sz="2000" dirty="0"/>
              <a:t>• powiadomić rodzinę i sąsiadów.</a:t>
            </a:r>
          </a:p>
          <a:p>
            <a:pPr marL="0" indent="0">
              <a:buNone/>
            </a:pPr>
            <a:endParaRPr lang="pl-PL" sz="2000"/>
          </a:p>
        </p:txBody>
      </p:sp>
      <p:sp>
        <p:nvSpPr>
          <p:cNvPr id="11" name="Rectangle 10">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xmlns="" id="{602BE7F6-DA3D-4203-86A9-E98EBFE8E8D4}"/>
              </a:ext>
            </a:extLst>
          </p:cNvPr>
          <p:cNvPicPr>
            <a:picLocks noChangeAspect="1"/>
          </p:cNvPicPr>
          <p:nvPr/>
        </p:nvPicPr>
        <p:blipFill>
          <a:blip r:embed="rId2"/>
          <a:stretch>
            <a:fillRect/>
          </a:stretch>
        </p:blipFill>
        <p:spPr>
          <a:xfrm>
            <a:off x="7075967" y="1969622"/>
            <a:ext cx="4170530" cy="2950649"/>
          </a:xfrm>
          <a:prstGeom prst="rect">
            <a:avLst/>
          </a:prstGeom>
        </p:spPr>
      </p:pic>
    </p:spTree>
    <p:extLst>
      <p:ext uri="{BB962C8B-B14F-4D97-AF65-F5344CB8AC3E}">
        <p14:creationId xmlns:p14="http://schemas.microsoft.com/office/powerpoint/2010/main" val="135741209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494872" y="-48291"/>
            <a:ext cx="11394390" cy="1640180"/>
          </a:xfrm>
        </p:spPr>
        <p:txBody>
          <a:bodyPr anchor="b">
            <a:normAutofit/>
          </a:bodyPr>
          <a:lstStyle/>
          <a:p>
            <a:r>
              <a:rPr lang="pl-PL" sz="2800" b="1" dirty="0"/>
              <a:t>Postępowanie po ogłoszeniu sygnałów alarmowych - Alarm o skażeniach</a:t>
            </a:r>
            <a:br>
              <a:rPr lang="pl-PL" sz="2800" b="1" dirty="0"/>
            </a:br>
            <a:endParaRPr lang="pl-PL" sz="2800" b="1" dirty="0">
              <a:cs typeface="Calibri Light"/>
            </a:endParaRPr>
          </a:p>
        </p:txBody>
      </p:sp>
      <p:sp>
        <p:nvSpPr>
          <p:cNvPr id="3" name="Symbol zastępczy zawartości 2"/>
          <p:cNvSpPr>
            <a:spLocks noGrp="1"/>
          </p:cNvSpPr>
          <p:nvPr>
            <p:ph idx="1"/>
          </p:nvPr>
        </p:nvSpPr>
        <p:spPr>
          <a:xfrm>
            <a:off x="292468" y="1495134"/>
            <a:ext cx="8072545" cy="4805654"/>
          </a:xfrm>
        </p:spPr>
        <p:txBody>
          <a:bodyPr vert="horz" lIns="91440" tIns="45720" rIns="91440" bIns="45720" rtlCol="0" anchor="t">
            <a:normAutofit/>
          </a:bodyPr>
          <a:lstStyle/>
          <a:p>
            <a:pPr marL="0" indent="0">
              <a:buNone/>
            </a:pPr>
            <a:r>
              <a:rPr lang="pl-PL" sz="1800" dirty="0"/>
              <a:t>1.Po usłyszeniu alarmu o skażeniach należy: </a:t>
            </a:r>
            <a:endParaRPr lang="pl-PL" sz="1800" dirty="0">
              <a:cs typeface="Calibri"/>
            </a:endParaRPr>
          </a:p>
          <a:p>
            <a:pPr marL="0" indent="0">
              <a:buNone/>
            </a:pPr>
            <a:r>
              <a:rPr lang="pl-PL" sz="1800" dirty="0"/>
              <a:t>• nie zbliżać się do miejsca awarii, </a:t>
            </a:r>
            <a:endParaRPr lang="pl-PL" sz="1800" dirty="0">
              <a:cs typeface="Calibri"/>
            </a:endParaRPr>
          </a:p>
          <a:p>
            <a:pPr marL="0" indent="0">
              <a:buNone/>
            </a:pPr>
            <a:r>
              <a:rPr lang="pl-PL" sz="1800" dirty="0"/>
              <a:t>• zachować spokój, przeciwdziałać panice i lękowi, </a:t>
            </a:r>
            <a:endParaRPr lang="pl-PL" sz="1800" dirty="0">
              <a:cs typeface="Calibri"/>
            </a:endParaRPr>
          </a:p>
          <a:p>
            <a:pPr marL="0" indent="0">
              <a:buNone/>
            </a:pPr>
            <a:r>
              <a:rPr lang="pl-PL" sz="1800" dirty="0"/>
              <a:t>• wykonywać polecenia służb porządkowych, </a:t>
            </a:r>
            <a:endParaRPr lang="pl-PL" sz="1800" dirty="0">
              <a:cs typeface="Calibri"/>
            </a:endParaRPr>
          </a:p>
          <a:p>
            <a:pPr marL="0" indent="0">
              <a:buNone/>
            </a:pPr>
            <a:r>
              <a:rPr lang="pl-PL" sz="1800" dirty="0"/>
              <a:t>• stosować się do zaleceń informacji przekazywanych w komunikatach. </a:t>
            </a:r>
            <a:endParaRPr lang="pl-PL" sz="1800" dirty="0">
              <a:cs typeface="Calibri"/>
            </a:endParaRPr>
          </a:p>
          <a:p>
            <a:pPr marL="0" indent="0">
              <a:buNone/>
            </a:pPr>
            <a:endParaRPr lang="pl-PL" sz="1800" dirty="0">
              <a:cs typeface="Calibri"/>
            </a:endParaRPr>
          </a:p>
          <a:p>
            <a:pPr marL="0" indent="0">
              <a:buNone/>
            </a:pPr>
            <a:r>
              <a:rPr lang="pl-PL" sz="1800" dirty="0"/>
              <a:t>2.Przebywając na terenie otwartym należy: </a:t>
            </a:r>
            <a:endParaRPr lang="pl-PL" sz="1800" dirty="0">
              <a:cs typeface="Calibri"/>
            </a:endParaRPr>
          </a:p>
          <a:p>
            <a:pPr marL="0" indent="0">
              <a:buNone/>
            </a:pPr>
            <a:r>
              <a:rPr lang="pl-PL" sz="1800" dirty="0"/>
              <a:t>• zwrócić uwagę na kierunek wiatru (obserwować unoszący się dym), </a:t>
            </a:r>
            <a:endParaRPr lang="pl-PL" sz="1800" dirty="0">
              <a:cs typeface="Calibri"/>
            </a:endParaRPr>
          </a:p>
          <a:p>
            <a:pPr marL="0" indent="0">
              <a:buNone/>
            </a:pPr>
            <a:r>
              <a:rPr lang="pl-PL" sz="1800" dirty="0"/>
              <a:t>• natychmiast opuścić zagrożoną strefę (prostopadle do kierunku wiatru) stosując się do poleceń zawartych w komunikatach przekazywanych przez ruchome środki nagłaśniające, </a:t>
            </a:r>
            <a:endParaRPr lang="pl-PL" sz="1800" dirty="0">
              <a:cs typeface="Calibri"/>
            </a:endParaRPr>
          </a:p>
          <a:p>
            <a:pPr marL="0" indent="0">
              <a:buNone/>
            </a:pPr>
            <a:r>
              <a:rPr lang="pl-PL" sz="1800" dirty="0"/>
              <a:t>• dać się do najbliższych budynków mieszkalnych lub publicznych</a:t>
            </a:r>
            <a:endParaRPr lang="pl-PL" sz="1800" dirty="0">
              <a:cs typeface="Calibri"/>
            </a:endParaRPr>
          </a:p>
          <a:p>
            <a:pPr marL="0" indent="0">
              <a:buNone/>
            </a:pPr>
            <a:endParaRPr lang="pl-PL" sz="1300"/>
          </a:p>
          <a:p>
            <a:pPr marL="0" indent="0">
              <a:buNone/>
            </a:pPr>
            <a:endParaRPr lang="pl-PL" sz="1300"/>
          </a:p>
        </p:txBody>
      </p:sp>
      <p:pic>
        <p:nvPicPr>
          <p:cNvPr id="4" name="Grafika 4" descr="Verwirrte Person z wypełnieniem pełnym">
            <a:extLst>
              <a:ext uri="{FF2B5EF4-FFF2-40B4-BE49-F238E27FC236}">
                <a16:creationId xmlns:a16="http://schemas.microsoft.com/office/drawing/2014/main" xmlns="" id="{E6647F39-FFB1-4F3C-A018-3A5F32E90C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745506" y="1492624"/>
            <a:ext cx="3765176" cy="3765176"/>
          </a:xfrm>
          <a:prstGeom prst="rect">
            <a:avLst/>
          </a:prstGeom>
        </p:spPr>
      </p:pic>
      <p:sp>
        <p:nvSpPr>
          <p:cNvPr id="11" name="Rectangle 10">
            <a:extLst>
              <a:ext uri="{FF2B5EF4-FFF2-40B4-BE49-F238E27FC236}">
                <a16:creationId xmlns:a16="http://schemas.microsoft.com/office/drawing/2014/main" xmlns="" id="{61707E60-CEC9-4661-AA82-69242EB4B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F035CD8-AE30-4146-96F2-036B0CE5E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66371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207710" y="203847"/>
            <a:ext cx="11748076" cy="6061826"/>
          </a:xfrm>
        </p:spPr>
        <p:txBody>
          <a:bodyPr anchor="t">
            <a:normAutofit/>
          </a:bodyPr>
          <a:lstStyle/>
          <a:p>
            <a:pPr marL="0" indent="0">
              <a:buNone/>
            </a:pPr>
            <a:r>
              <a:rPr lang="pl-PL" sz="1800" dirty="0"/>
              <a:t>3.Osoby przebywające w pomieszczeniach, które z różnych przyczyn nie zdążyły wyjść przed wystąpieniem skażenia ze strefy zagrożonej powinny: </a:t>
            </a:r>
            <a:endParaRPr lang="pl-PL" sz="1800" dirty="0">
              <a:cs typeface="Calibri"/>
            </a:endParaRPr>
          </a:p>
          <a:p>
            <a:pPr marL="0" indent="0">
              <a:buNone/>
            </a:pPr>
            <a:r>
              <a:rPr lang="pl-PL" sz="1800" dirty="0"/>
              <a:t>• włączyć odbiornik radiowy lub telewizyjny na jedno z pasm lokalnych i ściśle stosować się do przekazywanych komunikatów lub poleceń, </a:t>
            </a:r>
            <a:endParaRPr lang="pl-PL" sz="1800" dirty="0">
              <a:cs typeface="Calibri"/>
            </a:endParaRPr>
          </a:p>
          <a:p>
            <a:pPr marL="0" indent="0">
              <a:buNone/>
            </a:pPr>
            <a:r>
              <a:rPr lang="pl-PL" sz="1800" dirty="0"/>
              <a:t>• pozostać w pomieszczeniach, </a:t>
            </a:r>
            <a:endParaRPr lang="pl-PL" sz="1800" dirty="0">
              <a:cs typeface="Calibri"/>
            </a:endParaRPr>
          </a:p>
          <a:p>
            <a:pPr marL="0" indent="0">
              <a:buNone/>
            </a:pPr>
            <a:r>
              <a:rPr lang="pl-PL" sz="1800" dirty="0"/>
              <a:t>• zamknąć i uszczelnić mokrym papierem lub szmatami drzwi, okna i otwory wentylacyjne, </a:t>
            </a:r>
            <a:endParaRPr lang="pl-PL" sz="1800" dirty="0">
              <a:cs typeface="Calibri"/>
            </a:endParaRPr>
          </a:p>
          <a:p>
            <a:pPr marL="0" indent="0">
              <a:buNone/>
            </a:pPr>
            <a:r>
              <a:rPr lang="pl-PL" sz="1800" dirty="0"/>
              <a:t>• w miarę możliwości przebywać w pomieszczeniach środkowych, </a:t>
            </a:r>
            <a:endParaRPr lang="pl-PL" sz="1800" dirty="0">
              <a:cs typeface="Calibri"/>
            </a:endParaRPr>
          </a:p>
          <a:p>
            <a:pPr marL="0" indent="0">
              <a:buNone/>
            </a:pPr>
            <a:r>
              <a:rPr lang="pl-PL" sz="1800" dirty="0"/>
              <a:t>• założyć maski przeciwgazowe (jeżeli są),</a:t>
            </a:r>
            <a:endParaRPr lang="pl-PL" sz="1800" dirty="0">
              <a:cs typeface="Calibri"/>
            </a:endParaRPr>
          </a:p>
          <a:p>
            <a:pPr marL="0" indent="0">
              <a:buNone/>
            </a:pPr>
            <a:r>
              <a:rPr lang="pl-PL" sz="1800" dirty="0"/>
              <a:t>• do chwili odwołania alarmu lub zarządzenia ewakuacji nie opuszczać uszczelnionych pomieszczeń, </a:t>
            </a:r>
            <a:endParaRPr lang="pl-PL" sz="1800" dirty="0">
              <a:cs typeface="Calibri"/>
            </a:endParaRPr>
          </a:p>
          <a:p>
            <a:pPr marL="0" indent="0">
              <a:buNone/>
            </a:pPr>
            <a:r>
              <a:rPr lang="pl-PL" sz="1800" dirty="0"/>
              <a:t>• nie przebywać w pobliżu okien i innych otworów wentylacyjnych, </a:t>
            </a:r>
            <a:endParaRPr lang="pl-PL" sz="1800" dirty="0">
              <a:cs typeface="Calibri"/>
            </a:endParaRPr>
          </a:p>
          <a:p>
            <a:pPr marL="0" indent="0">
              <a:buNone/>
            </a:pPr>
            <a:r>
              <a:rPr lang="pl-PL" sz="1800" dirty="0"/>
              <a:t>• Powstrzymać się od spożywania posiłków, palenia tytoniu oraz prac wymagających wysiłku (dużego zapotrzebowania na tlen), </a:t>
            </a:r>
            <a:endParaRPr lang="pl-PL" sz="1800" dirty="0">
              <a:cs typeface="Calibri"/>
            </a:endParaRPr>
          </a:p>
          <a:p>
            <a:pPr marL="0" indent="0">
              <a:buNone/>
            </a:pPr>
            <a:r>
              <a:rPr lang="pl-PL" sz="1800" dirty="0"/>
              <a:t>• wyłączyć wszystkie urządzenia elektryczne (za wyjątkiem radia i telewizora), wygasić ogień w piecu, </a:t>
            </a:r>
            <a:endParaRPr lang="pl-PL" sz="1800" dirty="0">
              <a:cs typeface="Calibri"/>
            </a:endParaRPr>
          </a:p>
          <a:p>
            <a:pPr marL="0" indent="0">
              <a:buNone/>
            </a:pPr>
            <a:r>
              <a:rPr lang="pl-PL" sz="1800" dirty="0"/>
              <a:t>• w celu ochrony dróg oddechowych stosować zwilżoną wodzie lub w wodnym roztworze sody oczyszczonej chusteczkę, tampon z gazy, ręczni, itp., </a:t>
            </a:r>
            <a:endParaRPr lang="pl-PL" sz="1800" dirty="0">
              <a:cs typeface="Calibri"/>
            </a:endParaRPr>
          </a:p>
          <a:p>
            <a:pPr marL="0" indent="0">
              <a:buNone/>
            </a:pPr>
            <a:r>
              <a:rPr lang="pl-PL" sz="1800" dirty="0"/>
              <a:t>• przebywających w obiektach użyteczności publicznej (szkole) stosować się do poleceń dyrekcji</a:t>
            </a:r>
            <a:endParaRPr lang="pl-PL" sz="1800" dirty="0">
              <a:cs typeface="Calibri"/>
            </a:endParaRPr>
          </a:p>
          <a:p>
            <a:pPr marL="0" indent="0">
              <a:buNone/>
            </a:pPr>
            <a:endParaRPr lang="pl-PL" sz="1100"/>
          </a:p>
        </p:txBody>
      </p:sp>
      <p:sp>
        <p:nvSpPr>
          <p:cNvPr id="10" name="Rectangle 9">
            <a:extLst>
              <a:ext uri="{FF2B5EF4-FFF2-40B4-BE49-F238E27FC236}">
                <a16:creationId xmlns:a16="http://schemas.microsoft.com/office/drawing/2014/main" xmlns=""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0656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6708FAB-3898-47A9-B05A-AB9ECBD9E7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88773" y="635795"/>
            <a:ext cx="10117810" cy="1150470"/>
          </a:xfrm>
        </p:spPr>
        <p:txBody>
          <a:bodyPr anchor="b">
            <a:normAutofit/>
          </a:bodyPr>
          <a:lstStyle/>
          <a:p>
            <a:pPr algn="ctr"/>
            <a:r>
              <a:rPr lang="pl-PL" sz="3700" b="1" dirty="0"/>
              <a:t>Postępowanie po odwołaniu alarmu</a:t>
            </a:r>
            <a:r>
              <a:rPr lang="pl-PL" sz="3700" dirty="0"/>
              <a:t/>
            </a:r>
            <a:br>
              <a:rPr lang="pl-PL" sz="3700" dirty="0"/>
            </a:br>
            <a:endParaRPr lang="pl-PL" sz="3700">
              <a:cs typeface="Calibri Light" panose="020F0302020204030204"/>
            </a:endParaRPr>
          </a:p>
        </p:txBody>
      </p:sp>
      <p:sp>
        <p:nvSpPr>
          <p:cNvPr id="3" name="Symbol zastępczy zawartości 2"/>
          <p:cNvSpPr>
            <a:spLocks noGrp="1"/>
          </p:cNvSpPr>
          <p:nvPr>
            <p:ph idx="1"/>
          </p:nvPr>
        </p:nvSpPr>
        <p:spPr>
          <a:xfrm>
            <a:off x="221599" y="1611682"/>
            <a:ext cx="7311522" cy="5002042"/>
          </a:xfrm>
        </p:spPr>
        <p:txBody>
          <a:bodyPr anchor="t">
            <a:normAutofit/>
          </a:bodyPr>
          <a:lstStyle/>
          <a:p>
            <a:pPr marL="0" indent="0">
              <a:buNone/>
            </a:pPr>
            <a:r>
              <a:rPr lang="pl-PL" sz="1800" u="sng" dirty="0"/>
              <a:t>Po usłyszeniu sygnału odwołania alarmu należy: </a:t>
            </a:r>
            <a:endParaRPr lang="pl-PL" sz="1800" u="sng">
              <a:cs typeface="Calibri"/>
            </a:endParaRPr>
          </a:p>
          <a:p>
            <a:pPr marL="0" indent="0">
              <a:buNone/>
            </a:pPr>
            <a:r>
              <a:rPr lang="pl-PL" sz="1800" dirty="0"/>
              <a:t>• opuścić ukrycie (schron); </a:t>
            </a:r>
            <a:endParaRPr lang="pl-PL" sz="1800">
              <a:cs typeface="Calibri"/>
            </a:endParaRPr>
          </a:p>
          <a:p>
            <a:pPr marL="0" indent="0">
              <a:buNone/>
            </a:pPr>
            <a:r>
              <a:rPr lang="pl-PL" sz="1800" dirty="0"/>
              <a:t>• w sytuacji wystąpienia skażeń poddać się zabiegom sanitarnym; </a:t>
            </a:r>
            <a:endParaRPr lang="pl-PL" sz="1800">
              <a:cs typeface="Calibri"/>
            </a:endParaRPr>
          </a:p>
          <a:p>
            <a:pPr marL="0" indent="0">
              <a:buNone/>
            </a:pPr>
            <a:r>
              <a:rPr lang="pl-PL" sz="1800" dirty="0"/>
              <a:t>• przeprowadzić dezaktywację (podczas skażeń promieniotwórczych), lub odkażanie (podczas skażeń chemicznych) żywności, sprzętu, zwierząt gospodarskich, paszy oraz innego mienia; </a:t>
            </a:r>
            <a:endParaRPr lang="pl-PL" sz="1800">
              <a:cs typeface="Calibri"/>
            </a:endParaRPr>
          </a:p>
          <a:p>
            <a:pPr marL="0" indent="0">
              <a:buNone/>
            </a:pPr>
            <a:r>
              <a:rPr lang="pl-PL" sz="1800" dirty="0"/>
              <a:t>• przewietrzyć wszystkie pomieszczenia; </a:t>
            </a:r>
            <a:endParaRPr lang="pl-PL" sz="1800">
              <a:cs typeface="Calibri"/>
            </a:endParaRPr>
          </a:p>
          <a:p>
            <a:pPr marL="0" indent="0">
              <a:buNone/>
            </a:pPr>
            <a:r>
              <a:rPr lang="pl-PL" sz="1800" dirty="0"/>
              <a:t>• przeprowadzić dezaktywację lub odkażanie odzieży, w której wykonywano wymienione wcześniej czynności i poddać się ponownie zabiegom sanitarnym; </a:t>
            </a:r>
            <a:endParaRPr lang="pl-PL" sz="1800">
              <a:cs typeface="Calibri"/>
            </a:endParaRPr>
          </a:p>
          <a:p>
            <a:pPr marL="0" indent="0">
              <a:buNone/>
            </a:pPr>
            <a:r>
              <a:rPr lang="pl-PL" sz="1800" dirty="0"/>
              <a:t>• wykonywać polecenia organów obrony cywilnej; </a:t>
            </a:r>
            <a:endParaRPr lang="pl-PL" sz="1800">
              <a:cs typeface="Calibri"/>
            </a:endParaRPr>
          </a:p>
          <a:p>
            <a:pPr marL="0" indent="0">
              <a:buNone/>
            </a:pPr>
            <a:r>
              <a:rPr lang="pl-PL" sz="1800" dirty="0"/>
              <a:t>• w sytuacji zakażenia biologicznego przestrzegać zasad profilaktyki przeciwepidemicznej, ustalonych przez jednostki służby zdrowia.</a:t>
            </a:r>
            <a:endParaRPr lang="pl-PL" sz="1800">
              <a:cs typeface="Calibri"/>
            </a:endParaRPr>
          </a:p>
          <a:p>
            <a:pPr marL="0" indent="0">
              <a:buNone/>
            </a:pPr>
            <a:endParaRPr lang="pl-PL" sz="1400"/>
          </a:p>
        </p:txBody>
      </p:sp>
      <p:pic>
        <p:nvPicPr>
          <p:cNvPr id="4" name="Obraz 4">
            <a:extLst>
              <a:ext uri="{FF2B5EF4-FFF2-40B4-BE49-F238E27FC236}">
                <a16:creationId xmlns:a16="http://schemas.microsoft.com/office/drawing/2014/main" xmlns="" id="{7935D116-8DD7-43C4-A658-E622FFC7C617}"/>
              </a:ext>
            </a:extLst>
          </p:cNvPr>
          <p:cNvPicPr>
            <a:picLocks noChangeAspect="1"/>
          </p:cNvPicPr>
          <p:nvPr/>
        </p:nvPicPr>
        <p:blipFill rotWithShape="1">
          <a:blip r:embed="rId2"/>
          <a:srcRect l="4659" r="12789" b="4"/>
          <a:stretch/>
        </p:blipFill>
        <p:spPr>
          <a:xfrm>
            <a:off x="7646838" y="1980775"/>
            <a:ext cx="3748858" cy="3632824"/>
          </a:xfrm>
          <a:prstGeom prst="rect">
            <a:avLst/>
          </a:prstGeom>
        </p:spPr>
      </p:pic>
      <p:sp>
        <p:nvSpPr>
          <p:cNvPr id="11" name="Rectangle 10">
            <a:extLst>
              <a:ext uri="{FF2B5EF4-FFF2-40B4-BE49-F238E27FC236}">
                <a16:creationId xmlns:a16="http://schemas.microsoft.com/office/drawing/2014/main" xmlns="" id="{2E438CA0-CB4D-4C94-8C39-9C7FC9BBEE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B2C05E3-84E7-4957-95EF-B471CBF71C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75622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95804" y="502020"/>
            <a:ext cx="8050245" cy="1666782"/>
          </a:xfrm>
        </p:spPr>
        <p:txBody>
          <a:bodyPr anchor="b">
            <a:normAutofit/>
          </a:bodyPr>
          <a:lstStyle/>
          <a:p>
            <a:pPr algn="ctr"/>
            <a:r>
              <a:rPr lang="pl-PL" sz="3700" b="1" dirty="0"/>
              <a:t>Uprzedzenie o zagrożeniu skażeniami i zakażeniami</a:t>
            </a:r>
            <a:r>
              <a:rPr lang="pl-PL" sz="3700" dirty="0"/>
              <a:t/>
            </a:r>
            <a:br>
              <a:rPr lang="pl-PL" sz="3700" dirty="0"/>
            </a:br>
            <a:endParaRPr lang="pl-PL" sz="3700">
              <a:cs typeface="Calibri Light" panose="020F0302020204030204"/>
            </a:endParaRPr>
          </a:p>
        </p:txBody>
      </p:sp>
      <p:sp>
        <p:nvSpPr>
          <p:cNvPr id="3" name="Symbol zastępczy zawartości 2"/>
          <p:cNvSpPr>
            <a:spLocks noGrp="1"/>
          </p:cNvSpPr>
          <p:nvPr>
            <p:ph idx="1"/>
          </p:nvPr>
        </p:nvSpPr>
        <p:spPr>
          <a:xfrm>
            <a:off x="132893" y="2120145"/>
            <a:ext cx="7041594" cy="4642363"/>
          </a:xfrm>
        </p:spPr>
        <p:txBody>
          <a:bodyPr anchor="t">
            <a:normAutofit/>
          </a:bodyPr>
          <a:lstStyle/>
          <a:p>
            <a:pPr marL="0" indent="0">
              <a:buNone/>
            </a:pPr>
            <a:r>
              <a:rPr lang="pl-PL" sz="2000" u="sng" dirty="0"/>
              <a:t>Po usłyszeniu uprzedzenia o zagrożeniu skażeniami lub zakażeniami należy: </a:t>
            </a:r>
            <a:endParaRPr lang="pl-PL" sz="2000" u="sng" dirty="0">
              <a:cs typeface="Calibri"/>
            </a:endParaRPr>
          </a:p>
          <a:p>
            <a:pPr marL="0" indent="0">
              <a:buNone/>
            </a:pPr>
            <a:r>
              <a:rPr lang="pl-PL" sz="2000" dirty="0"/>
              <a:t>• sprawdzić posiadane indywidualne środki ochrony, </a:t>
            </a:r>
            <a:endParaRPr lang="pl-PL" sz="2000" dirty="0">
              <a:cs typeface="Calibri"/>
            </a:endParaRPr>
          </a:p>
          <a:p>
            <a:pPr marL="0" indent="0">
              <a:buNone/>
            </a:pPr>
            <a:r>
              <a:rPr lang="pl-PL" sz="2000" dirty="0"/>
              <a:t>• sprawdzić zabezpieczenia posiadanych zapasów żywności, wody, paszy, </a:t>
            </a:r>
            <a:endParaRPr lang="pl-PL" sz="2000" dirty="0">
              <a:cs typeface="Calibri"/>
            </a:endParaRPr>
          </a:p>
          <a:p>
            <a:pPr marL="0" indent="0">
              <a:buNone/>
            </a:pPr>
            <a:r>
              <a:rPr lang="pl-PL" sz="2000" dirty="0"/>
              <a:t>• sprawdzić szczelność przygotowanych pomieszczeń (schronów) dla ludzi i zwierząt, </a:t>
            </a:r>
            <a:endParaRPr lang="pl-PL" sz="2000" dirty="0">
              <a:cs typeface="Calibri"/>
            </a:endParaRPr>
          </a:p>
          <a:p>
            <a:pPr marL="0" indent="0">
              <a:buNone/>
            </a:pPr>
            <a:r>
              <a:rPr lang="pl-PL" sz="2000" dirty="0"/>
              <a:t>• w sytuacji braku zaleceń, przejść do pomieszczeń ochronnych, </a:t>
            </a:r>
            <a:endParaRPr lang="pl-PL" sz="2000" dirty="0">
              <a:cs typeface="Calibri"/>
            </a:endParaRPr>
          </a:p>
          <a:p>
            <a:pPr marL="0" indent="0">
              <a:buNone/>
            </a:pPr>
            <a:r>
              <a:rPr lang="pl-PL" sz="2000" dirty="0"/>
              <a:t>• ściśle stosować się do ogłaszanych zarządzeń, </a:t>
            </a:r>
            <a:endParaRPr lang="pl-PL" sz="2000" dirty="0">
              <a:cs typeface="Calibri"/>
            </a:endParaRPr>
          </a:p>
          <a:p>
            <a:pPr marL="0" indent="0">
              <a:buNone/>
            </a:pPr>
            <a:r>
              <a:rPr lang="pl-PL" sz="2000" dirty="0"/>
              <a:t>• wykonywać polecenia organów i służb obrony cywilnej</a:t>
            </a:r>
            <a:endParaRPr lang="pl-PL" sz="2000" dirty="0">
              <a:cs typeface="Calibri"/>
            </a:endParaRPr>
          </a:p>
          <a:p>
            <a:pPr marL="0" indent="0">
              <a:buNone/>
            </a:pPr>
            <a:endParaRPr lang="pl-PL" sz="1700"/>
          </a:p>
        </p:txBody>
      </p:sp>
      <p:sp>
        <p:nvSpPr>
          <p:cNvPr id="12" name="Rectangle 11">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braz 5" descr="Obraz zawierający drzewo, zewnętrzne, osoba&#10;&#10;Opis wygenerowany automatycznie">
            <a:extLst>
              <a:ext uri="{FF2B5EF4-FFF2-40B4-BE49-F238E27FC236}">
                <a16:creationId xmlns:a16="http://schemas.microsoft.com/office/drawing/2014/main" xmlns="" id="{7CE680D4-E3A6-45A5-B98B-B7BEF1C3DF51}"/>
              </a:ext>
            </a:extLst>
          </p:cNvPr>
          <p:cNvPicPr>
            <a:picLocks noChangeAspect="1"/>
          </p:cNvPicPr>
          <p:nvPr/>
        </p:nvPicPr>
        <p:blipFill>
          <a:blip r:embed="rId2"/>
          <a:stretch>
            <a:fillRect/>
          </a:stretch>
        </p:blipFill>
        <p:spPr>
          <a:xfrm>
            <a:off x="7075967" y="2168415"/>
            <a:ext cx="4170530" cy="2553062"/>
          </a:xfrm>
          <a:prstGeom prst="rect">
            <a:avLst/>
          </a:prstGeom>
        </p:spPr>
      </p:pic>
    </p:spTree>
    <p:extLst>
      <p:ext uri="{BB962C8B-B14F-4D97-AF65-F5344CB8AC3E}">
        <p14:creationId xmlns:p14="http://schemas.microsoft.com/office/powerpoint/2010/main" val="297582444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aśnica i bęben do nawijania węża w korytarzu hotelowym">
            <a:extLst>
              <a:ext uri="{FF2B5EF4-FFF2-40B4-BE49-F238E27FC236}">
                <a16:creationId xmlns:a16="http://schemas.microsoft.com/office/drawing/2014/main" xmlns="" id="{88822A8C-7A0D-4749-A850-B707A99DC78E}"/>
              </a:ext>
            </a:extLst>
          </p:cNvPr>
          <p:cNvPicPr>
            <a:picLocks noChangeAspect="1"/>
          </p:cNvPicPr>
          <p:nvPr/>
        </p:nvPicPr>
        <p:blipFill rotWithShape="1">
          <a:blip r:embed="rId2">
            <a:alphaModFix amt="50000"/>
          </a:blip>
          <a:srcRect t="6667" b="9063"/>
          <a:stretch/>
        </p:blipFill>
        <p:spPr>
          <a:xfrm>
            <a:off x="20" y="10"/>
            <a:ext cx="12191980" cy="6857990"/>
          </a:xfrm>
          <a:prstGeom prst="rect">
            <a:avLst/>
          </a:prstGeom>
        </p:spPr>
      </p:pic>
      <p:sp>
        <p:nvSpPr>
          <p:cNvPr id="2" name="Tytuł 1"/>
          <p:cNvSpPr>
            <a:spLocks noGrp="1"/>
          </p:cNvSpPr>
          <p:nvPr>
            <p:ph type="ctrTitle"/>
          </p:nvPr>
        </p:nvSpPr>
        <p:spPr>
          <a:xfrm>
            <a:off x="1047750" y="443706"/>
            <a:ext cx="9144000" cy="2900518"/>
          </a:xfrm>
        </p:spPr>
        <p:txBody>
          <a:bodyPr>
            <a:normAutofit/>
          </a:bodyPr>
          <a:lstStyle/>
          <a:p>
            <a:r>
              <a:rPr lang="pl-PL" b="1" dirty="0">
                <a:solidFill>
                  <a:srgbClr val="FFFFFF"/>
                </a:solidFill>
                <a:cs typeface="Calibri Light"/>
              </a:rPr>
              <a:t>Dziękujemy za uwagę </a:t>
            </a:r>
          </a:p>
        </p:txBody>
      </p:sp>
      <p:pic>
        <p:nvPicPr>
          <p:cNvPr id="3" name="Picture 4">
            <a:extLst>
              <a:ext uri="{FF2B5EF4-FFF2-40B4-BE49-F238E27FC236}">
                <a16:creationId xmlns:a16="http://schemas.microsoft.com/office/drawing/2014/main" xmlns="" id="{A7BC33FA-7701-4780-B6A9-AD0C30BACE51}"/>
              </a:ext>
            </a:extLst>
          </p:cNvPr>
          <p:cNvPicPr>
            <a:picLocks noChangeAspect="1"/>
          </p:cNvPicPr>
          <p:nvPr/>
        </p:nvPicPr>
        <p:blipFill>
          <a:blip r:embed="rId3"/>
          <a:stretch>
            <a:fillRect/>
          </a:stretch>
        </p:blipFill>
        <p:spPr>
          <a:xfrm>
            <a:off x="8974931" y="3425127"/>
            <a:ext cx="2243138" cy="2627122"/>
          </a:xfrm>
          <a:prstGeom prst="rect">
            <a:avLst/>
          </a:prstGeom>
        </p:spPr>
      </p:pic>
    </p:spTree>
    <p:extLst>
      <p:ext uri="{BB962C8B-B14F-4D97-AF65-F5344CB8AC3E}">
        <p14:creationId xmlns:p14="http://schemas.microsoft.com/office/powerpoint/2010/main" val="24985894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D9FD643-AE23-44D8-AF99-D548F60A899B}"/>
              </a:ext>
            </a:extLst>
          </p:cNvPr>
          <p:cNvSpPr>
            <a:spLocks noGrp="1"/>
          </p:cNvSpPr>
          <p:nvPr>
            <p:ph idx="1"/>
          </p:nvPr>
        </p:nvSpPr>
        <p:spPr>
          <a:xfrm>
            <a:off x="183357" y="349251"/>
            <a:ext cx="11670505" cy="6387305"/>
          </a:xfrm>
        </p:spPr>
        <p:txBody>
          <a:bodyPr vert="horz" lIns="91440" tIns="45720" rIns="91440" bIns="45720" rtlCol="0" anchor="t">
            <a:normAutofit/>
          </a:bodyPr>
          <a:lstStyle/>
          <a:p>
            <a:pPr marL="0">
              <a:buNone/>
            </a:pPr>
            <a:r>
              <a:rPr lang="en-US" sz="1800" dirty="0">
                <a:cs typeface="Calibri" panose="020F0502020204030204"/>
              </a:rPr>
              <a:t>12) </a:t>
            </a:r>
            <a:r>
              <a:rPr lang="en-US" sz="1800" dirty="0" err="1">
                <a:cs typeface="Calibri" panose="020F0502020204030204"/>
              </a:rPr>
              <a:t>systemy</a:t>
            </a:r>
            <a:r>
              <a:rPr lang="en-US" sz="1800" dirty="0">
                <a:cs typeface="Calibri" panose="020F0502020204030204"/>
              </a:rPr>
              <a:t> </a:t>
            </a:r>
            <a:r>
              <a:rPr lang="en-US" sz="1800" dirty="0" err="1">
                <a:cs typeface="Calibri" panose="020F0502020204030204"/>
              </a:rPr>
              <a:t>wykrywania</a:t>
            </a:r>
            <a:r>
              <a:rPr lang="en-US" sz="1800" dirty="0">
                <a:cs typeface="Calibri" panose="020F0502020204030204"/>
              </a:rPr>
              <a:t> </a:t>
            </a:r>
            <a:r>
              <a:rPr lang="en-US" sz="1800" dirty="0" err="1">
                <a:cs typeface="Calibri" panose="020F0502020204030204"/>
              </a:rPr>
              <a:t>skażeń</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alarmowania</a:t>
            </a:r>
            <a:r>
              <a:rPr lang="en-US" sz="1800" dirty="0">
                <a:cs typeface="Calibri" panose="020F0502020204030204"/>
              </a:rPr>
              <a:t> o </a:t>
            </a:r>
            <a:r>
              <a:rPr lang="en-US" sz="1800" dirty="0" err="1">
                <a:cs typeface="Calibri" panose="020F0502020204030204"/>
              </a:rPr>
              <a:t>skażeniach</a:t>
            </a:r>
            <a:r>
              <a:rPr lang="en-US" sz="1800" dirty="0">
                <a:cs typeface="Calibri" panose="020F0502020204030204"/>
              </a:rPr>
              <a:t> – </a:t>
            </a:r>
            <a:r>
              <a:rPr lang="en-US" sz="1800" dirty="0" err="1">
                <a:cs typeface="Calibri" panose="020F0502020204030204"/>
              </a:rPr>
              <a:t>powiązany</a:t>
            </a:r>
            <a:r>
              <a:rPr lang="en-US" sz="1800" dirty="0">
                <a:cs typeface="Calibri" panose="020F0502020204030204"/>
              </a:rPr>
              <a:t> </a:t>
            </a:r>
            <a:r>
              <a:rPr lang="en-US" sz="1800" dirty="0" err="1">
                <a:cs typeface="Calibri" panose="020F0502020204030204"/>
              </a:rPr>
              <a:t>organizacyjno-technicznie</a:t>
            </a:r>
            <a:r>
              <a:rPr lang="en-US" sz="1800" dirty="0">
                <a:cs typeface="Calibri" panose="020F0502020204030204"/>
              </a:rPr>
              <a:t> </a:t>
            </a:r>
            <a:r>
              <a:rPr lang="en-US" sz="1800" dirty="0" err="1">
                <a:cs typeface="Calibri" panose="020F0502020204030204"/>
              </a:rPr>
              <a:t>zespół</a:t>
            </a:r>
            <a:r>
              <a:rPr lang="en-US" sz="1800" dirty="0">
                <a:cs typeface="Calibri" panose="020F0502020204030204"/>
              </a:rPr>
              <a:t> </a:t>
            </a:r>
            <a:r>
              <a:rPr lang="en-US" sz="1800" dirty="0" err="1">
                <a:cs typeface="Calibri" panose="020F0502020204030204"/>
              </a:rPr>
              <a:t>elementów</a:t>
            </a:r>
            <a:r>
              <a:rPr lang="en-US" sz="1800" dirty="0">
                <a:cs typeface="Calibri" panose="020F0502020204030204"/>
              </a:rPr>
              <a:t> </a:t>
            </a:r>
            <a:r>
              <a:rPr lang="en-US" sz="1800" dirty="0" err="1">
                <a:cs typeface="Calibri" panose="020F0502020204030204"/>
              </a:rPr>
              <a:t>przeznaczonych</a:t>
            </a:r>
            <a:r>
              <a:rPr lang="en-US" sz="1800" dirty="0">
                <a:cs typeface="Calibri" panose="020F0502020204030204"/>
              </a:rPr>
              <a:t> do </a:t>
            </a:r>
            <a:r>
              <a:rPr lang="en-US" sz="1800" dirty="0" err="1">
                <a:cs typeface="Calibri" panose="020F0502020204030204"/>
              </a:rPr>
              <a:t>identyfikacji</a:t>
            </a:r>
            <a:r>
              <a:rPr lang="en-US" sz="1800" dirty="0">
                <a:cs typeface="Calibri" panose="020F0502020204030204"/>
              </a:rPr>
              <a:t> </a:t>
            </a:r>
            <a:r>
              <a:rPr lang="en-US" sz="1800" dirty="0" err="1">
                <a:cs typeface="Calibri" panose="020F0502020204030204"/>
              </a:rPr>
              <a:t>skażeń</a:t>
            </a:r>
            <a:r>
              <a:rPr lang="en-US" sz="1800" dirty="0">
                <a:cs typeface="Calibri" panose="020F0502020204030204"/>
              </a:rPr>
              <a:t>, </a:t>
            </a:r>
            <a:r>
              <a:rPr lang="en-US" sz="1800" dirty="0" err="1">
                <a:cs typeface="Calibri" panose="020F0502020204030204"/>
              </a:rPr>
              <a:t>wytwarzania</a:t>
            </a:r>
            <a:r>
              <a:rPr lang="en-US" sz="1800" dirty="0">
                <a:cs typeface="Calibri" panose="020F0502020204030204"/>
              </a:rPr>
              <a:t>, </a:t>
            </a:r>
            <a:r>
              <a:rPr lang="en-US" sz="1800" dirty="0" err="1">
                <a:cs typeface="Calibri" panose="020F0502020204030204"/>
              </a:rPr>
              <a:t>gromadzenia</a:t>
            </a:r>
            <a:r>
              <a:rPr lang="en-US" sz="1800" dirty="0">
                <a:cs typeface="Calibri" panose="020F0502020204030204"/>
              </a:rPr>
              <a:t>, </a:t>
            </a:r>
            <a:r>
              <a:rPr lang="en-US" sz="1800" dirty="0" err="1">
                <a:cs typeface="Calibri" panose="020F0502020204030204"/>
              </a:rPr>
              <a:t>przetwarzania</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wstępnej</a:t>
            </a:r>
            <a:r>
              <a:rPr lang="en-US" sz="1800" dirty="0">
                <a:cs typeface="Calibri" panose="020F0502020204030204"/>
              </a:rPr>
              <a:t> </a:t>
            </a:r>
            <a:r>
              <a:rPr lang="en-US" sz="1800" dirty="0" err="1">
                <a:cs typeface="Calibri" panose="020F0502020204030204"/>
              </a:rPr>
              <a:t>analizy</a:t>
            </a:r>
            <a:r>
              <a:rPr lang="en-US" sz="1800" dirty="0">
                <a:cs typeface="Calibri" panose="020F0502020204030204"/>
              </a:rPr>
              <a:t> </a:t>
            </a:r>
            <a:r>
              <a:rPr lang="en-US" sz="1800" dirty="0" err="1">
                <a:cs typeface="Calibri" panose="020F0502020204030204"/>
              </a:rPr>
              <a:t>informacji</a:t>
            </a:r>
            <a:r>
              <a:rPr lang="en-US" sz="1800" dirty="0">
                <a:cs typeface="Calibri" panose="020F0502020204030204"/>
              </a:rPr>
              <a:t> o </a:t>
            </a:r>
            <a:r>
              <a:rPr lang="en-US" sz="1800" dirty="0" err="1">
                <a:cs typeface="Calibri" panose="020F0502020204030204"/>
              </a:rPr>
              <a:t>uwolnieniu</a:t>
            </a:r>
            <a:r>
              <a:rPr lang="en-US" sz="1800" dirty="0">
                <a:cs typeface="Calibri" panose="020F0502020204030204"/>
              </a:rPr>
              <a:t> do </a:t>
            </a:r>
            <a:r>
              <a:rPr lang="en-US" sz="1800" dirty="0" err="1">
                <a:cs typeface="Calibri" panose="020F0502020204030204"/>
              </a:rPr>
              <a:t>środowiska</a:t>
            </a:r>
            <a:r>
              <a:rPr lang="en-US" sz="1800" dirty="0">
                <a:cs typeface="Calibri" panose="020F0502020204030204"/>
              </a:rPr>
              <a:t> </a:t>
            </a:r>
            <a:r>
              <a:rPr lang="en-US" sz="1800" dirty="0" err="1">
                <a:cs typeface="Calibri" panose="020F0502020204030204"/>
              </a:rPr>
              <a:t>toksycznych</a:t>
            </a:r>
            <a:r>
              <a:rPr lang="en-US" sz="1800" dirty="0">
                <a:cs typeface="Calibri" panose="020F0502020204030204"/>
              </a:rPr>
              <a:t> </a:t>
            </a:r>
            <a:r>
              <a:rPr lang="en-US" sz="1800" dirty="0" err="1">
                <a:cs typeface="Calibri" panose="020F0502020204030204"/>
              </a:rPr>
              <a:t>środków</a:t>
            </a:r>
            <a:r>
              <a:rPr lang="en-US" sz="1800" dirty="0">
                <a:cs typeface="Calibri" panose="020F0502020204030204"/>
              </a:rPr>
              <a:t> </a:t>
            </a:r>
            <a:r>
              <a:rPr lang="en-US" sz="1800" dirty="0" err="1">
                <a:cs typeface="Calibri" panose="020F0502020204030204"/>
              </a:rPr>
              <a:t>chemicznych</a:t>
            </a:r>
            <a:r>
              <a:rPr lang="en-US" sz="1800" dirty="0">
                <a:cs typeface="Calibri" panose="020F0502020204030204"/>
              </a:rPr>
              <a:t>, </a:t>
            </a:r>
            <a:r>
              <a:rPr lang="en-US" sz="1800" dirty="0" err="1">
                <a:cs typeface="Calibri" panose="020F0502020204030204"/>
              </a:rPr>
              <a:t>materiałów</a:t>
            </a:r>
            <a:r>
              <a:rPr lang="en-US" sz="1800" dirty="0">
                <a:cs typeface="Calibri" panose="020F0502020204030204"/>
              </a:rPr>
              <a:t> </a:t>
            </a:r>
            <a:r>
              <a:rPr lang="en-US" sz="1800" dirty="0" err="1">
                <a:cs typeface="Calibri" panose="020F0502020204030204"/>
              </a:rPr>
              <a:t>promieniotwórczych</a:t>
            </a:r>
            <a:r>
              <a:rPr lang="en-US" sz="1800" dirty="0">
                <a:cs typeface="Calibri" panose="020F0502020204030204"/>
              </a:rPr>
              <a:t>, </a:t>
            </a:r>
            <a:r>
              <a:rPr lang="en-US" sz="1800" dirty="0" err="1">
                <a:cs typeface="Calibri" panose="020F0502020204030204"/>
              </a:rPr>
              <a:t>zakaźnych</a:t>
            </a:r>
            <a:r>
              <a:rPr lang="en-US" sz="1800" dirty="0">
                <a:cs typeface="Calibri" panose="020F0502020204030204"/>
              </a:rPr>
              <a:t> </a:t>
            </a:r>
            <a:r>
              <a:rPr lang="en-US" sz="1800" dirty="0" err="1">
                <a:cs typeface="Calibri" panose="020F0502020204030204"/>
              </a:rPr>
              <a:t>czynników</a:t>
            </a:r>
            <a:r>
              <a:rPr lang="en-US" sz="1800" dirty="0">
                <a:cs typeface="Calibri" panose="020F0502020204030204"/>
              </a:rPr>
              <a:t> </a:t>
            </a:r>
            <a:r>
              <a:rPr lang="en-US" sz="1800" dirty="0" err="1">
                <a:cs typeface="Calibri" panose="020F0502020204030204"/>
              </a:rPr>
              <a:t>biologicznych</a:t>
            </a:r>
            <a:r>
              <a:rPr lang="en-US" sz="1800" dirty="0">
                <a:cs typeface="Calibri" panose="020F0502020204030204"/>
              </a:rPr>
              <a:t> </a:t>
            </a:r>
            <a:r>
              <a:rPr lang="en-US" sz="1800" dirty="0" err="1">
                <a:cs typeface="Calibri" panose="020F0502020204030204"/>
              </a:rPr>
              <a:t>i</a:t>
            </a:r>
            <a:r>
              <a:rPr lang="en-US" sz="1800" dirty="0">
                <a:cs typeface="Calibri" panose="020F0502020204030204"/>
              </a:rPr>
              <a:t> </a:t>
            </a:r>
            <a:r>
              <a:rPr lang="en-US" sz="1800" dirty="0" err="1">
                <a:cs typeface="Calibri" panose="020F0502020204030204"/>
              </a:rPr>
              <a:t>powstaniu</a:t>
            </a:r>
            <a:r>
              <a:rPr lang="en-US" sz="1800" dirty="0">
                <a:cs typeface="Calibri" panose="020F0502020204030204"/>
              </a:rPr>
              <a:t> </a:t>
            </a:r>
            <a:r>
              <a:rPr lang="en-US" sz="1800" dirty="0" err="1">
                <a:cs typeface="Calibri" panose="020F0502020204030204"/>
              </a:rPr>
              <a:t>ognisk</a:t>
            </a:r>
            <a:r>
              <a:rPr lang="en-US" sz="1800" dirty="0">
                <a:cs typeface="Calibri" panose="020F0502020204030204"/>
              </a:rPr>
              <a:t> </a:t>
            </a:r>
            <a:r>
              <a:rPr lang="en-US" sz="1800" dirty="0" err="1">
                <a:cs typeface="Calibri" panose="020F0502020204030204"/>
              </a:rPr>
              <a:t>zakażeń</a:t>
            </a:r>
            <a:r>
              <a:rPr lang="en-US" sz="1800" dirty="0">
                <a:cs typeface="Calibri" panose="020F0502020204030204"/>
              </a:rPr>
              <a:t>, a </a:t>
            </a:r>
            <a:r>
              <a:rPr lang="en-US" sz="1800" dirty="0" err="1">
                <a:cs typeface="Calibri" panose="020F0502020204030204"/>
              </a:rPr>
              <a:t>także</a:t>
            </a:r>
            <a:r>
              <a:rPr lang="en-US" sz="1800" dirty="0">
                <a:cs typeface="Calibri" panose="020F0502020204030204"/>
              </a:rPr>
              <a:t> o </a:t>
            </a:r>
            <a:r>
              <a:rPr lang="en-US" sz="1800" dirty="0" err="1">
                <a:cs typeface="Calibri" panose="020F0502020204030204"/>
              </a:rPr>
              <a:t>powstałych</a:t>
            </a:r>
            <a:r>
              <a:rPr lang="en-US" sz="1800" dirty="0">
                <a:cs typeface="Calibri" panose="020F0502020204030204"/>
              </a:rPr>
              <a:t>  w </a:t>
            </a:r>
            <a:r>
              <a:rPr lang="en-US" sz="1800" dirty="0" err="1">
                <a:cs typeface="Calibri" panose="020F0502020204030204"/>
              </a:rPr>
              <a:t>następstwie</a:t>
            </a:r>
            <a:r>
              <a:rPr lang="en-US" sz="1800" dirty="0">
                <a:cs typeface="Calibri" panose="020F0502020204030204"/>
              </a:rPr>
              <a:t> </a:t>
            </a:r>
            <a:r>
              <a:rPr lang="en-US" sz="1800" dirty="0" err="1">
                <a:cs typeface="Calibri" panose="020F0502020204030204"/>
              </a:rPr>
              <a:t>takich</a:t>
            </a:r>
            <a:r>
              <a:rPr lang="en-US" sz="1800" dirty="0">
                <a:cs typeface="Calibri" panose="020F0502020204030204"/>
              </a:rPr>
              <a:t> </a:t>
            </a:r>
            <a:r>
              <a:rPr lang="en-US" sz="1800" dirty="0" err="1">
                <a:cs typeface="Calibri" panose="020F0502020204030204"/>
              </a:rPr>
              <a:t>zdarzeń</a:t>
            </a:r>
            <a:r>
              <a:rPr lang="en-US" sz="1800" dirty="0">
                <a:cs typeface="Calibri" panose="020F0502020204030204"/>
              </a:rPr>
              <a:t> </a:t>
            </a:r>
            <a:r>
              <a:rPr lang="en-US" sz="1800" dirty="0" err="1">
                <a:cs typeface="Calibri" panose="020F0502020204030204"/>
              </a:rPr>
              <a:t>skażeniach</a:t>
            </a:r>
            <a:r>
              <a:rPr lang="en-US" sz="1800" dirty="0">
                <a:cs typeface="Calibri" panose="020F0502020204030204"/>
              </a:rPr>
              <a:t> </a:t>
            </a:r>
            <a:r>
              <a:rPr lang="en-US" sz="1800" dirty="0" err="1">
                <a:cs typeface="Calibri" panose="020F0502020204030204"/>
              </a:rPr>
              <a:t>oraz</a:t>
            </a:r>
            <a:r>
              <a:rPr lang="en-US" sz="1800" dirty="0">
                <a:cs typeface="Calibri" panose="020F0502020204030204"/>
              </a:rPr>
              <a:t> o </a:t>
            </a:r>
            <a:r>
              <a:rPr lang="en-US" sz="1800" dirty="0" err="1">
                <a:cs typeface="Calibri" panose="020F0502020204030204"/>
              </a:rPr>
              <a:t>potencjalnych</a:t>
            </a:r>
            <a:r>
              <a:rPr lang="en-US" sz="1800" dirty="0">
                <a:cs typeface="Calibri" panose="020F0502020204030204"/>
              </a:rPr>
              <a:t> </a:t>
            </a:r>
            <a:r>
              <a:rPr lang="en-US" sz="1800" dirty="0" err="1">
                <a:cs typeface="Calibri" panose="020F0502020204030204"/>
              </a:rPr>
              <a:t>źródłach</a:t>
            </a:r>
            <a:r>
              <a:rPr lang="en-US" sz="1800" dirty="0">
                <a:cs typeface="Calibri" panose="020F0502020204030204"/>
              </a:rPr>
              <a:t> </a:t>
            </a:r>
            <a:r>
              <a:rPr lang="en-US" sz="1800" dirty="0" err="1">
                <a:cs typeface="Calibri" panose="020F0502020204030204"/>
              </a:rPr>
              <a:t>tych</a:t>
            </a:r>
            <a:r>
              <a:rPr lang="en-US" sz="1800" dirty="0">
                <a:cs typeface="Calibri" panose="020F0502020204030204"/>
              </a:rPr>
              <a:t> </a:t>
            </a:r>
            <a:r>
              <a:rPr lang="en-US" sz="1800" dirty="0" err="1">
                <a:cs typeface="Calibri" panose="020F0502020204030204"/>
              </a:rPr>
              <a:t>zagrożeń</a:t>
            </a:r>
            <a:r>
              <a:rPr lang="en-US" sz="1800" dirty="0">
                <a:cs typeface="Calibri" panose="020F0502020204030204"/>
              </a:rPr>
              <a:t>; </a:t>
            </a:r>
            <a:endParaRPr lang="pl-PL" sz="1800" dirty="0">
              <a:ea typeface="+mn-lt"/>
              <a:cs typeface="+mn-lt"/>
            </a:endParaRPr>
          </a:p>
          <a:p>
            <a:pPr marL="0">
              <a:buNone/>
            </a:pPr>
            <a:r>
              <a:rPr lang="en-US" sz="1800" dirty="0">
                <a:ea typeface="+mn-lt"/>
                <a:cs typeface="+mn-lt"/>
              </a:rPr>
              <a:t>13) </a:t>
            </a:r>
            <a:r>
              <a:rPr lang="en-US" sz="1800" dirty="0" err="1">
                <a:ea typeface="+mn-lt"/>
                <a:cs typeface="+mn-lt"/>
              </a:rPr>
              <a:t>systemy</a:t>
            </a:r>
            <a:r>
              <a:rPr lang="en-US" sz="1800" dirty="0">
                <a:ea typeface="+mn-lt"/>
                <a:cs typeface="+mn-lt"/>
              </a:rPr>
              <a:t> – </a:t>
            </a:r>
            <a:r>
              <a:rPr lang="en-US" sz="1800" dirty="0" err="1">
                <a:ea typeface="+mn-lt"/>
                <a:cs typeface="+mn-lt"/>
              </a:rPr>
              <a:t>systemy</a:t>
            </a:r>
            <a:r>
              <a:rPr lang="en-US" sz="1800" dirty="0">
                <a:ea typeface="+mn-lt"/>
                <a:cs typeface="+mn-lt"/>
              </a:rPr>
              <a:t> </a:t>
            </a:r>
            <a:r>
              <a:rPr lang="en-US" sz="1800" dirty="0" err="1">
                <a:ea typeface="+mn-lt"/>
                <a:cs typeface="+mn-lt"/>
              </a:rPr>
              <a:t>obserwacji</a:t>
            </a:r>
            <a:r>
              <a:rPr lang="en-US" sz="1800" dirty="0">
                <a:ea typeface="+mn-lt"/>
                <a:cs typeface="+mn-lt"/>
              </a:rPr>
              <a:t>, </a:t>
            </a:r>
            <a:r>
              <a:rPr lang="en-US" sz="1800" dirty="0" err="1">
                <a:ea typeface="+mn-lt"/>
                <a:cs typeface="+mn-lt"/>
              </a:rPr>
              <a:t>pomiarów</a:t>
            </a:r>
            <a:r>
              <a:rPr lang="en-US" sz="1800" dirty="0">
                <a:ea typeface="+mn-lt"/>
                <a:cs typeface="+mn-lt"/>
              </a:rPr>
              <a:t>, </a:t>
            </a:r>
            <a:r>
              <a:rPr lang="en-US" sz="1800" dirty="0" err="1">
                <a:ea typeface="+mn-lt"/>
                <a:cs typeface="+mn-lt"/>
              </a:rPr>
              <a:t>analiz</a:t>
            </a:r>
            <a:r>
              <a:rPr lang="en-US" sz="1800" dirty="0">
                <a:ea typeface="+mn-lt"/>
                <a:cs typeface="+mn-lt"/>
              </a:rPr>
              <a:t>, </a:t>
            </a:r>
            <a:r>
              <a:rPr lang="en-US" sz="1800" dirty="0" err="1">
                <a:ea typeface="+mn-lt"/>
                <a:cs typeface="+mn-lt"/>
              </a:rPr>
              <a:t>prognozowania</a:t>
            </a:r>
            <a:r>
              <a:rPr lang="en-US" sz="1800" dirty="0">
                <a:ea typeface="+mn-lt"/>
                <a:cs typeface="+mn-lt"/>
              </a:rPr>
              <a:t> </a:t>
            </a:r>
            <a:r>
              <a:rPr lang="en-US" sz="1800" dirty="0" err="1">
                <a:ea typeface="+mn-lt"/>
                <a:cs typeface="+mn-lt"/>
              </a:rPr>
              <a:t>skażeń</a:t>
            </a:r>
            <a:r>
              <a:rPr lang="en-US" sz="1800" dirty="0">
                <a:ea typeface="+mn-lt"/>
                <a:cs typeface="+mn-lt"/>
              </a:rPr>
              <a:t>  </a:t>
            </a:r>
            <a:r>
              <a:rPr lang="en-US" sz="1800" dirty="0" err="1">
                <a:ea typeface="+mn-lt"/>
                <a:cs typeface="+mn-lt"/>
              </a:rPr>
              <a:t>i</a:t>
            </a:r>
            <a:r>
              <a:rPr lang="en-US" sz="1800" dirty="0">
                <a:ea typeface="+mn-lt"/>
                <a:cs typeface="+mn-lt"/>
              </a:rPr>
              <a:t> </a:t>
            </a:r>
            <a:r>
              <a:rPr lang="en-US" sz="1800" dirty="0" err="1">
                <a:ea typeface="+mn-lt"/>
                <a:cs typeface="+mn-lt"/>
              </a:rPr>
              <a:t>powiadamiania</a:t>
            </a:r>
            <a:r>
              <a:rPr lang="en-US" sz="1800" dirty="0">
                <a:ea typeface="+mn-lt"/>
                <a:cs typeface="+mn-lt"/>
              </a:rPr>
              <a:t> o </a:t>
            </a:r>
            <a:r>
              <a:rPr lang="en-US" sz="1800" dirty="0" err="1">
                <a:ea typeface="+mn-lt"/>
                <a:cs typeface="+mn-lt"/>
              </a:rPr>
              <a:t>skażeniach</a:t>
            </a:r>
            <a:r>
              <a:rPr lang="en-US" sz="1800" dirty="0">
                <a:ea typeface="+mn-lt"/>
                <a:cs typeface="+mn-lt"/>
              </a:rPr>
              <a:t>, </a:t>
            </a:r>
            <a:r>
              <a:rPr lang="en-US" sz="1800" dirty="0" err="1">
                <a:ea typeface="+mn-lt"/>
                <a:cs typeface="+mn-lt"/>
              </a:rPr>
              <a:t>funkcjonujące</a:t>
            </a:r>
            <a:r>
              <a:rPr lang="en-US" sz="1800" dirty="0">
                <a:ea typeface="+mn-lt"/>
                <a:cs typeface="+mn-lt"/>
              </a:rPr>
              <a:t> </a:t>
            </a:r>
            <a:r>
              <a:rPr lang="en-US" sz="1800" dirty="0" err="1">
                <a:ea typeface="+mn-lt"/>
                <a:cs typeface="+mn-lt"/>
              </a:rPr>
              <a:t>lub</a:t>
            </a:r>
            <a:r>
              <a:rPr lang="en-US" sz="1800" dirty="0">
                <a:ea typeface="+mn-lt"/>
                <a:cs typeface="+mn-lt"/>
              </a:rPr>
              <a:t> </a:t>
            </a:r>
            <a:r>
              <a:rPr lang="en-US" sz="1800" dirty="0" err="1">
                <a:ea typeface="+mn-lt"/>
                <a:cs typeface="+mn-lt"/>
              </a:rPr>
              <a:t>uruchamiane</a:t>
            </a:r>
            <a:r>
              <a:rPr lang="en-US" sz="1800" dirty="0">
                <a:ea typeface="+mn-lt"/>
                <a:cs typeface="+mn-lt"/>
              </a:rPr>
              <a:t> </a:t>
            </a:r>
            <a:r>
              <a:rPr lang="en-US" sz="1800" dirty="0" err="1">
                <a:ea typeface="+mn-lt"/>
                <a:cs typeface="+mn-lt"/>
              </a:rPr>
              <a:t>i</a:t>
            </a:r>
            <a:r>
              <a:rPr lang="en-US" sz="1800" dirty="0">
                <a:ea typeface="+mn-lt"/>
                <a:cs typeface="+mn-lt"/>
              </a:rPr>
              <a:t> </a:t>
            </a:r>
            <a:r>
              <a:rPr lang="en-US" sz="1800" dirty="0" err="1">
                <a:ea typeface="+mn-lt"/>
                <a:cs typeface="+mn-lt"/>
              </a:rPr>
              <a:t>rozwijane</a:t>
            </a:r>
            <a:r>
              <a:rPr lang="en-US" sz="1800" dirty="0">
                <a:ea typeface="+mn-lt"/>
                <a:cs typeface="+mn-lt"/>
              </a:rPr>
              <a:t> w </a:t>
            </a:r>
            <a:r>
              <a:rPr lang="en-US" sz="1800" dirty="0" err="1">
                <a:ea typeface="+mn-lt"/>
                <a:cs typeface="+mn-lt"/>
              </a:rPr>
              <a:t>sytuacjach</a:t>
            </a:r>
            <a:r>
              <a:rPr lang="en-US" sz="1800" dirty="0">
                <a:ea typeface="+mn-lt"/>
                <a:cs typeface="+mn-lt"/>
              </a:rPr>
              <a:t> </a:t>
            </a:r>
            <a:r>
              <a:rPr lang="en-US" sz="1800" dirty="0" err="1">
                <a:ea typeface="+mn-lt"/>
                <a:cs typeface="+mn-lt"/>
              </a:rPr>
              <a:t>wystąpienia</a:t>
            </a:r>
            <a:r>
              <a:rPr lang="en-US" sz="1800" dirty="0">
                <a:ea typeface="+mn-lt"/>
                <a:cs typeface="+mn-lt"/>
              </a:rPr>
              <a:t> </a:t>
            </a:r>
            <a:r>
              <a:rPr lang="en-US" sz="1800" dirty="0" err="1">
                <a:ea typeface="+mn-lt"/>
                <a:cs typeface="+mn-lt"/>
              </a:rPr>
              <a:t>skażeń</a:t>
            </a:r>
            <a:r>
              <a:rPr lang="en-US" sz="1800" dirty="0">
                <a:ea typeface="+mn-lt"/>
                <a:cs typeface="+mn-lt"/>
              </a:rPr>
              <a:t> </a:t>
            </a:r>
            <a:r>
              <a:rPr lang="en-US" sz="1800" dirty="0" err="1">
                <a:ea typeface="+mn-lt"/>
                <a:cs typeface="+mn-lt"/>
              </a:rPr>
              <a:t>powstałych</a:t>
            </a:r>
            <a:r>
              <a:rPr lang="en-US" sz="1800" dirty="0">
                <a:ea typeface="+mn-lt"/>
                <a:cs typeface="+mn-lt"/>
              </a:rPr>
              <a:t> </a:t>
            </a:r>
            <a:r>
              <a:rPr lang="en-US" sz="1800" dirty="0" err="1">
                <a:ea typeface="+mn-lt"/>
                <a:cs typeface="+mn-lt"/>
              </a:rPr>
              <a:t>na</a:t>
            </a:r>
            <a:r>
              <a:rPr lang="en-US" sz="1800" dirty="0">
                <a:ea typeface="+mn-lt"/>
                <a:cs typeface="+mn-lt"/>
              </a:rPr>
              <a:t> </a:t>
            </a:r>
            <a:r>
              <a:rPr lang="en-US" sz="1800" dirty="0" err="1">
                <a:ea typeface="+mn-lt"/>
                <a:cs typeface="+mn-lt"/>
              </a:rPr>
              <a:t>skutek</a:t>
            </a:r>
            <a:r>
              <a:rPr lang="en-US" sz="1800" dirty="0">
                <a:ea typeface="+mn-lt"/>
                <a:cs typeface="+mn-lt"/>
              </a:rPr>
              <a:t> </a:t>
            </a:r>
            <a:r>
              <a:rPr lang="en-US" sz="1800" dirty="0" err="1">
                <a:ea typeface="+mn-lt"/>
                <a:cs typeface="+mn-lt"/>
              </a:rPr>
              <a:t>katastrofy</a:t>
            </a:r>
            <a:r>
              <a:rPr lang="en-US" sz="1800" dirty="0">
                <a:ea typeface="+mn-lt"/>
                <a:cs typeface="+mn-lt"/>
              </a:rPr>
              <a:t> </a:t>
            </a:r>
            <a:r>
              <a:rPr lang="en-US" sz="1800" dirty="0" err="1">
                <a:ea typeface="+mn-lt"/>
                <a:cs typeface="+mn-lt"/>
              </a:rPr>
              <a:t>naturalnej</a:t>
            </a:r>
            <a:r>
              <a:rPr lang="en-US" sz="1800" dirty="0">
                <a:ea typeface="+mn-lt"/>
                <a:cs typeface="+mn-lt"/>
              </a:rPr>
              <a:t> </a:t>
            </a:r>
            <a:r>
              <a:rPr lang="en-US" sz="1800" dirty="0" err="1">
                <a:ea typeface="+mn-lt"/>
                <a:cs typeface="+mn-lt"/>
              </a:rPr>
              <a:t>lub</a:t>
            </a:r>
            <a:r>
              <a:rPr lang="en-US" sz="1800" dirty="0">
                <a:ea typeface="+mn-lt"/>
                <a:cs typeface="+mn-lt"/>
              </a:rPr>
              <a:t> </a:t>
            </a:r>
            <a:r>
              <a:rPr lang="en-US" sz="1800" dirty="0" err="1">
                <a:ea typeface="+mn-lt"/>
                <a:cs typeface="+mn-lt"/>
              </a:rPr>
              <a:t>awarii</a:t>
            </a:r>
            <a:r>
              <a:rPr lang="en-US" sz="1800" dirty="0">
                <a:ea typeface="+mn-lt"/>
                <a:cs typeface="+mn-lt"/>
              </a:rPr>
              <a:t> </a:t>
            </a:r>
            <a:r>
              <a:rPr lang="en-US" sz="1800" dirty="0" err="1">
                <a:ea typeface="+mn-lt"/>
                <a:cs typeface="+mn-lt"/>
              </a:rPr>
              <a:t>technicznej</a:t>
            </a:r>
            <a:r>
              <a:rPr lang="en-US" sz="1800" dirty="0">
                <a:ea typeface="+mn-lt"/>
                <a:cs typeface="+mn-lt"/>
              </a:rPr>
              <a:t>, </a:t>
            </a:r>
            <a:r>
              <a:rPr lang="en-US" sz="1800" dirty="0" err="1">
                <a:ea typeface="+mn-lt"/>
                <a:cs typeface="+mn-lt"/>
              </a:rPr>
              <a:t>działań</a:t>
            </a:r>
            <a:r>
              <a:rPr lang="en-US" sz="1800" dirty="0">
                <a:ea typeface="+mn-lt"/>
                <a:cs typeface="+mn-lt"/>
              </a:rPr>
              <a:t> </a:t>
            </a:r>
            <a:r>
              <a:rPr lang="en-US" sz="1800" dirty="0" err="1">
                <a:ea typeface="+mn-lt"/>
                <a:cs typeface="+mn-lt"/>
              </a:rPr>
              <a:t>terrorystycznych</a:t>
            </a:r>
            <a:r>
              <a:rPr lang="en-US" sz="1800" dirty="0">
                <a:ea typeface="+mn-lt"/>
                <a:cs typeface="+mn-lt"/>
              </a:rPr>
              <a:t> </a:t>
            </a:r>
            <a:r>
              <a:rPr lang="en-US" sz="1800" dirty="0" err="1">
                <a:ea typeface="+mn-lt"/>
                <a:cs typeface="+mn-lt"/>
              </a:rPr>
              <a:t>lub</a:t>
            </a:r>
            <a:r>
              <a:rPr lang="en-US" sz="1800" dirty="0">
                <a:ea typeface="+mn-lt"/>
                <a:cs typeface="+mn-lt"/>
              </a:rPr>
              <a:t> </a:t>
            </a:r>
            <a:r>
              <a:rPr lang="en-US" sz="1800" dirty="0" err="1">
                <a:ea typeface="+mn-lt"/>
                <a:cs typeface="+mn-lt"/>
              </a:rPr>
              <a:t>na</a:t>
            </a:r>
            <a:r>
              <a:rPr lang="en-US" sz="1800" dirty="0">
                <a:ea typeface="+mn-lt"/>
                <a:cs typeface="+mn-lt"/>
              </a:rPr>
              <a:t> </a:t>
            </a:r>
            <a:r>
              <a:rPr lang="en-US" sz="1800" dirty="0" err="1">
                <a:ea typeface="+mn-lt"/>
                <a:cs typeface="+mn-lt"/>
              </a:rPr>
              <a:t>skutek</a:t>
            </a:r>
            <a:r>
              <a:rPr lang="en-US" sz="1800" dirty="0">
                <a:ea typeface="+mn-lt"/>
                <a:cs typeface="+mn-lt"/>
              </a:rPr>
              <a:t> </a:t>
            </a:r>
            <a:r>
              <a:rPr lang="en-US" sz="1800" dirty="0" err="1">
                <a:ea typeface="+mn-lt"/>
                <a:cs typeface="+mn-lt"/>
              </a:rPr>
              <a:t>zagrożenia</a:t>
            </a:r>
            <a:r>
              <a:rPr lang="en-US" sz="1800" dirty="0">
                <a:ea typeface="+mn-lt"/>
                <a:cs typeface="+mn-lt"/>
              </a:rPr>
              <a:t> </a:t>
            </a:r>
            <a:r>
              <a:rPr lang="en-US" sz="1800" dirty="0" err="1">
                <a:ea typeface="+mn-lt"/>
                <a:cs typeface="+mn-lt"/>
              </a:rPr>
              <a:t>wojennego</a:t>
            </a:r>
            <a:r>
              <a:rPr lang="en-US" sz="1800" dirty="0">
                <a:ea typeface="+mn-lt"/>
                <a:cs typeface="+mn-lt"/>
              </a:rPr>
              <a:t> </a:t>
            </a:r>
            <a:r>
              <a:rPr lang="en-US" sz="1800" dirty="0" err="1">
                <a:ea typeface="+mn-lt"/>
                <a:cs typeface="+mn-lt"/>
              </a:rPr>
              <a:t>lub</a:t>
            </a:r>
            <a:r>
              <a:rPr lang="en-US" sz="1800" dirty="0">
                <a:ea typeface="+mn-lt"/>
                <a:cs typeface="+mn-lt"/>
              </a:rPr>
              <a:t> </a:t>
            </a:r>
            <a:r>
              <a:rPr lang="en-US" sz="1800" dirty="0" err="1">
                <a:ea typeface="+mn-lt"/>
                <a:cs typeface="+mn-lt"/>
              </a:rPr>
              <a:t>wojny</a:t>
            </a:r>
            <a:r>
              <a:rPr lang="en-US" sz="1800" dirty="0">
                <a:ea typeface="+mn-lt"/>
                <a:cs typeface="+mn-lt"/>
              </a:rPr>
              <a:t>; </a:t>
            </a:r>
            <a:endParaRPr lang="en-US" sz="1800" dirty="0">
              <a:cs typeface="Calibri" panose="020F0502020204030204"/>
            </a:endParaRPr>
          </a:p>
          <a:p>
            <a:pPr marL="0">
              <a:buNone/>
            </a:pPr>
            <a:r>
              <a:rPr lang="en-US" sz="1800" dirty="0">
                <a:ea typeface="+mn-lt"/>
                <a:cs typeface="+mn-lt"/>
              </a:rPr>
              <a:t>14) </a:t>
            </a:r>
            <a:r>
              <a:rPr lang="en-US" sz="1800" dirty="0" err="1">
                <a:ea typeface="+mn-lt"/>
                <a:cs typeface="+mn-lt"/>
              </a:rPr>
              <a:t>wykrywanie</a:t>
            </a:r>
            <a:r>
              <a:rPr lang="en-US" sz="1800" dirty="0">
                <a:ea typeface="+mn-lt"/>
                <a:cs typeface="+mn-lt"/>
              </a:rPr>
              <a:t> </a:t>
            </a:r>
            <a:r>
              <a:rPr lang="en-US" sz="1800" dirty="0" err="1">
                <a:ea typeface="+mn-lt"/>
                <a:cs typeface="+mn-lt"/>
              </a:rPr>
              <a:t>skażeń</a:t>
            </a:r>
            <a:r>
              <a:rPr lang="en-US" sz="1800" dirty="0">
                <a:ea typeface="+mn-lt"/>
                <a:cs typeface="+mn-lt"/>
              </a:rPr>
              <a:t> – </a:t>
            </a:r>
            <a:r>
              <a:rPr lang="en-US" sz="1800" dirty="0" err="1">
                <a:ea typeface="+mn-lt"/>
                <a:cs typeface="+mn-lt"/>
              </a:rPr>
              <a:t>działanie</a:t>
            </a:r>
            <a:r>
              <a:rPr lang="en-US" sz="1800" dirty="0">
                <a:ea typeface="+mn-lt"/>
                <a:cs typeface="+mn-lt"/>
              </a:rPr>
              <a:t> </a:t>
            </a:r>
            <a:r>
              <a:rPr lang="en-US" sz="1800" dirty="0" err="1">
                <a:ea typeface="+mn-lt"/>
                <a:cs typeface="+mn-lt"/>
              </a:rPr>
              <a:t>realizowane</a:t>
            </a:r>
            <a:r>
              <a:rPr lang="en-US" sz="1800" dirty="0">
                <a:ea typeface="+mn-lt"/>
                <a:cs typeface="+mn-lt"/>
              </a:rPr>
              <a:t> w </a:t>
            </a:r>
            <a:r>
              <a:rPr lang="en-US" sz="1800" dirty="0" err="1">
                <a:ea typeface="+mn-lt"/>
                <a:cs typeface="+mn-lt"/>
              </a:rPr>
              <a:t>określonym</a:t>
            </a:r>
            <a:r>
              <a:rPr lang="en-US" sz="1800" dirty="0">
                <a:ea typeface="+mn-lt"/>
                <a:cs typeface="+mn-lt"/>
              </a:rPr>
              <a:t> </a:t>
            </a:r>
            <a:r>
              <a:rPr lang="en-US" sz="1800" dirty="0" err="1">
                <a:ea typeface="+mn-lt"/>
                <a:cs typeface="+mn-lt"/>
              </a:rPr>
              <a:t>rejonie</a:t>
            </a:r>
            <a:r>
              <a:rPr lang="en-US" sz="1800" dirty="0">
                <a:ea typeface="+mn-lt"/>
                <a:cs typeface="+mn-lt"/>
              </a:rPr>
              <a:t> </a:t>
            </a:r>
            <a:r>
              <a:rPr lang="en-US" sz="1800" dirty="0" err="1">
                <a:ea typeface="+mn-lt"/>
                <a:cs typeface="+mn-lt"/>
              </a:rPr>
              <a:t>i</a:t>
            </a:r>
            <a:r>
              <a:rPr lang="en-US" sz="1800" dirty="0">
                <a:ea typeface="+mn-lt"/>
                <a:cs typeface="+mn-lt"/>
              </a:rPr>
              <a:t> </a:t>
            </a:r>
            <a:r>
              <a:rPr lang="en-US" sz="1800" dirty="0" err="1">
                <a:ea typeface="+mn-lt"/>
                <a:cs typeface="+mn-lt"/>
              </a:rPr>
              <a:t>czasie</a:t>
            </a:r>
            <a:r>
              <a:rPr lang="en-US" sz="1800" dirty="0">
                <a:ea typeface="+mn-lt"/>
                <a:cs typeface="+mn-lt"/>
              </a:rPr>
              <a:t> w </a:t>
            </a:r>
            <a:r>
              <a:rPr lang="en-US" sz="1800" dirty="0" err="1">
                <a:ea typeface="+mn-lt"/>
                <a:cs typeface="+mn-lt"/>
              </a:rPr>
              <a:t>celu</a:t>
            </a:r>
            <a:r>
              <a:rPr lang="en-US" sz="1800" dirty="0">
                <a:ea typeface="+mn-lt"/>
                <a:cs typeface="+mn-lt"/>
              </a:rPr>
              <a:t> </a:t>
            </a:r>
            <a:r>
              <a:rPr lang="en-US" sz="1800" dirty="0" err="1">
                <a:ea typeface="+mn-lt"/>
                <a:cs typeface="+mn-lt"/>
              </a:rPr>
              <a:t>potwierdzenia</a:t>
            </a:r>
            <a:r>
              <a:rPr lang="en-US" sz="1800" dirty="0">
                <a:ea typeface="+mn-lt"/>
                <a:cs typeface="+mn-lt"/>
              </a:rPr>
              <a:t> </a:t>
            </a:r>
            <a:r>
              <a:rPr lang="en-US" sz="1800" dirty="0" err="1">
                <a:ea typeface="+mn-lt"/>
                <a:cs typeface="+mn-lt"/>
              </a:rPr>
              <a:t>lub</a:t>
            </a:r>
            <a:r>
              <a:rPr lang="en-US" sz="1800" dirty="0">
                <a:ea typeface="+mn-lt"/>
                <a:cs typeface="+mn-lt"/>
              </a:rPr>
              <a:t> </a:t>
            </a:r>
            <a:r>
              <a:rPr lang="en-US" sz="1800" dirty="0" err="1">
                <a:ea typeface="+mn-lt"/>
                <a:cs typeface="+mn-lt"/>
              </a:rPr>
              <a:t>wykluczenia</a:t>
            </a:r>
            <a:r>
              <a:rPr lang="en-US" sz="1800" dirty="0">
                <a:ea typeface="+mn-lt"/>
                <a:cs typeface="+mn-lt"/>
              </a:rPr>
              <a:t> </a:t>
            </a:r>
            <a:r>
              <a:rPr lang="en-US" sz="1800" dirty="0" err="1">
                <a:ea typeface="+mn-lt"/>
                <a:cs typeface="+mn-lt"/>
              </a:rPr>
              <a:t>obecności</a:t>
            </a:r>
            <a:r>
              <a:rPr lang="en-US" sz="1800" dirty="0">
                <a:ea typeface="+mn-lt"/>
                <a:cs typeface="+mn-lt"/>
              </a:rPr>
              <a:t> </a:t>
            </a:r>
            <a:r>
              <a:rPr lang="en-US" sz="1800" dirty="0" err="1">
                <a:ea typeface="+mn-lt"/>
                <a:cs typeface="+mn-lt"/>
              </a:rPr>
              <a:t>niebezpiecznych</a:t>
            </a:r>
            <a:r>
              <a:rPr lang="en-US" sz="1800" dirty="0">
                <a:ea typeface="+mn-lt"/>
                <a:cs typeface="+mn-lt"/>
              </a:rPr>
              <a:t> </a:t>
            </a:r>
            <a:r>
              <a:rPr lang="en-US" sz="1800" dirty="0" err="1">
                <a:ea typeface="+mn-lt"/>
                <a:cs typeface="+mn-lt"/>
              </a:rPr>
              <a:t>substancji</a:t>
            </a:r>
            <a:r>
              <a:rPr lang="en-US" sz="1800" dirty="0">
                <a:ea typeface="+mn-lt"/>
                <a:cs typeface="+mn-lt"/>
              </a:rPr>
              <a:t> </a:t>
            </a:r>
            <a:r>
              <a:rPr lang="en-US" sz="1800" dirty="0" err="1">
                <a:ea typeface="+mn-lt"/>
                <a:cs typeface="+mn-lt"/>
              </a:rPr>
              <a:t>i</a:t>
            </a:r>
            <a:r>
              <a:rPr lang="en-US" sz="1800" dirty="0">
                <a:ea typeface="+mn-lt"/>
                <a:cs typeface="+mn-lt"/>
              </a:rPr>
              <a:t> </a:t>
            </a:r>
            <a:r>
              <a:rPr lang="en-US" sz="1800" dirty="0" err="1">
                <a:ea typeface="+mn-lt"/>
                <a:cs typeface="+mn-lt"/>
              </a:rPr>
              <a:t>mieszanin</a:t>
            </a:r>
            <a:r>
              <a:rPr lang="en-US" sz="1800" dirty="0">
                <a:ea typeface="+mn-lt"/>
                <a:cs typeface="+mn-lt"/>
              </a:rPr>
              <a:t> </a:t>
            </a:r>
            <a:r>
              <a:rPr lang="en-US" sz="1800" dirty="0" err="1">
                <a:ea typeface="+mn-lt"/>
                <a:cs typeface="+mn-lt"/>
              </a:rPr>
              <a:t>chemicznych</a:t>
            </a:r>
            <a:r>
              <a:rPr lang="en-US" sz="1800" dirty="0">
                <a:ea typeface="+mn-lt"/>
                <a:cs typeface="+mn-lt"/>
              </a:rPr>
              <a:t>, </a:t>
            </a:r>
            <a:r>
              <a:rPr lang="en-US" sz="1800" dirty="0" err="1">
                <a:ea typeface="+mn-lt"/>
                <a:cs typeface="+mn-lt"/>
              </a:rPr>
              <a:t>materiałów</a:t>
            </a:r>
            <a:r>
              <a:rPr lang="en-US" sz="1800" dirty="0">
                <a:ea typeface="+mn-lt"/>
                <a:cs typeface="+mn-lt"/>
              </a:rPr>
              <a:t> </a:t>
            </a:r>
            <a:r>
              <a:rPr lang="en-US" sz="1800" dirty="0" err="1">
                <a:ea typeface="+mn-lt"/>
                <a:cs typeface="+mn-lt"/>
              </a:rPr>
              <a:t>promieniotwórczych</a:t>
            </a:r>
            <a:r>
              <a:rPr lang="en-US" sz="1800" dirty="0">
                <a:ea typeface="+mn-lt"/>
                <a:cs typeface="+mn-lt"/>
              </a:rPr>
              <a:t> </a:t>
            </a:r>
            <a:r>
              <a:rPr lang="en-US" sz="1800" dirty="0" err="1">
                <a:ea typeface="+mn-lt"/>
                <a:cs typeface="+mn-lt"/>
              </a:rPr>
              <a:t>i</a:t>
            </a:r>
            <a:r>
              <a:rPr lang="en-US" sz="1800" dirty="0">
                <a:ea typeface="+mn-lt"/>
                <a:cs typeface="+mn-lt"/>
              </a:rPr>
              <a:t> </a:t>
            </a:r>
            <a:r>
              <a:rPr lang="en-US" sz="1800" dirty="0" err="1">
                <a:ea typeface="+mn-lt"/>
                <a:cs typeface="+mn-lt"/>
              </a:rPr>
              <a:t>zakaźnych</a:t>
            </a:r>
            <a:r>
              <a:rPr lang="en-US" sz="1800" dirty="0">
                <a:ea typeface="+mn-lt"/>
                <a:cs typeface="+mn-lt"/>
              </a:rPr>
              <a:t> </a:t>
            </a:r>
            <a:r>
              <a:rPr lang="en-US" sz="1800" dirty="0" err="1">
                <a:ea typeface="+mn-lt"/>
                <a:cs typeface="+mn-lt"/>
              </a:rPr>
              <a:t>czynników</a:t>
            </a:r>
            <a:r>
              <a:rPr lang="en-US" sz="1800" dirty="0">
                <a:ea typeface="+mn-lt"/>
                <a:cs typeface="+mn-lt"/>
              </a:rPr>
              <a:t> </a:t>
            </a:r>
            <a:r>
              <a:rPr lang="en-US" sz="1800" dirty="0" err="1">
                <a:ea typeface="+mn-lt"/>
                <a:cs typeface="+mn-lt"/>
              </a:rPr>
              <a:t>biologicznych</a:t>
            </a:r>
            <a:r>
              <a:rPr lang="en-US" sz="1800" dirty="0">
                <a:ea typeface="+mn-lt"/>
                <a:cs typeface="+mn-lt"/>
              </a:rPr>
              <a:t>; </a:t>
            </a:r>
          </a:p>
          <a:p>
            <a:pPr marL="0">
              <a:buNone/>
            </a:pPr>
            <a:r>
              <a:rPr lang="en-US" sz="1800" dirty="0">
                <a:ea typeface="+mn-lt"/>
                <a:cs typeface="+mn-lt"/>
              </a:rPr>
              <a:t>15) </a:t>
            </a:r>
            <a:r>
              <a:rPr lang="en-US" sz="1800" dirty="0" err="1">
                <a:ea typeface="+mn-lt"/>
                <a:cs typeface="+mn-lt"/>
              </a:rPr>
              <a:t>zakażenie</a:t>
            </a:r>
            <a:r>
              <a:rPr lang="en-US" sz="1800" dirty="0">
                <a:ea typeface="+mn-lt"/>
                <a:cs typeface="+mn-lt"/>
              </a:rPr>
              <a:t> – </a:t>
            </a:r>
            <a:r>
              <a:rPr lang="en-US" sz="1800" dirty="0" err="1">
                <a:ea typeface="+mn-lt"/>
                <a:cs typeface="+mn-lt"/>
              </a:rPr>
              <a:t>skutki</a:t>
            </a:r>
            <a:r>
              <a:rPr lang="en-US" sz="1800" dirty="0">
                <a:ea typeface="+mn-lt"/>
                <a:cs typeface="+mn-lt"/>
              </a:rPr>
              <a:t> </a:t>
            </a:r>
            <a:r>
              <a:rPr lang="en-US" sz="1800" dirty="0" err="1">
                <a:ea typeface="+mn-lt"/>
                <a:cs typeface="+mn-lt"/>
              </a:rPr>
              <a:t>skażenia</a:t>
            </a:r>
            <a:r>
              <a:rPr lang="en-US" sz="1800" dirty="0">
                <a:ea typeface="+mn-lt"/>
                <a:cs typeface="+mn-lt"/>
              </a:rPr>
              <a:t> </a:t>
            </a:r>
            <a:r>
              <a:rPr lang="en-US" sz="1800" dirty="0" err="1">
                <a:ea typeface="+mn-lt"/>
                <a:cs typeface="+mn-lt"/>
              </a:rPr>
              <a:t>ludzi</a:t>
            </a:r>
            <a:r>
              <a:rPr lang="en-US" sz="1800" dirty="0">
                <a:ea typeface="+mn-lt"/>
                <a:cs typeface="+mn-lt"/>
              </a:rPr>
              <a:t>, </a:t>
            </a:r>
            <a:r>
              <a:rPr lang="en-US" sz="1800" dirty="0" err="1">
                <a:ea typeface="+mn-lt"/>
                <a:cs typeface="+mn-lt"/>
              </a:rPr>
              <a:t>zwierząt</a:t>
            </a:r>
            <a:r>
              <a:rPr lang="en-US" sz="1800" dirty="0">
                <a:ea typeface="+mn-lt"/>
                <a:cs typeface="+mn-lt"/>
              </a:rPr>
              <a:t> </a:t>
            </a:r>
            <a:r>
              <a:rPr lang="en-US" sz="1800" dirty="0" err="1">
                <a:ea typeface="+mn-lt"/>
                <a:cs typeface="+mn-lt"/>
              </a:rPr>
              <a:t>lub</a:t>
            </a:r>
            <a:r>
              <a:rPr lang="en-US" sz="1800" dirty="0">
                <a:ea typeface="+mn-lt"/>
                <a:cs typeface="+mn-lt"/>
              </a:rPr>
              <a:t> </a:t>
            </a:r>
            <a:r>
              <a:rPr lang="en-US" sz="1800" dirty="0" err="1">
                <a:ea typeface="+mn-lt"/>
                <a:cs typeface="+mn-lt"/>
              </a:rPr>
              <a:t>roślin</a:t>
            </a:r>
            <a:r>
              <a:rPr lang="en-US" sz="1800" dirty="0">
                <a:ea typeface="+mn-lt"/>
                <a:cs typeface="+mn-lt"/>
              </a:rPr>
              <a:t> </a:t>
            </a:r>
            <a:r>
              <a:rPr lang="en-US" sz="1800" dirty="0" err="1">
                <a:ea typeface="+mn-lt"/>
                <a:cs typeface="+mn-lt"/>
              </a:rPr>
              <a:t>zakaźnymi</a:t>
            </a:r>
            <a:r>
              <a:rPr lang="en-US" sz="1800" dirty="0">
                <a:ea typeface="+mn-lt"/>
                <a:cs typeface="+mn-lt"/>
              </a:rPr>
              <a:t> </a:t>
            </a:r>
            <a:r>
              <a:rPr lang="en-US" sz="1800" dirty="0" err="1">
                <a:ea typeface="+mn-lt"/>
                <a:cs typeface="+mn-lt"/>
              </a:rPr>
              <a:t>czynnikami</a:t>
            </a:r>
            <a:r>
              <a:rPr lang="en-US" sz="1800" dirty="0">
                <a:ea typeface="+mn-lt"/>
                <a:cs typeface="+mn-lt"/>
              </a:rPr>
              <a:t> </a:t>
            </a:r>
            <a:r>
              <a:rPr lang="en-US" sz="1800" dirty="0" err="1">
                <a:ea typeface="+mn-lt"/>
                <a:cs typeface="+mn-lt"/>
              </a:rPr>
              <a:t>biologicznymi</a:t>
            </a:r>
            <a:r>
              <a:rPr lang="en-US" sz="1800" dirty="0">
                <a:ea typeface="+mn-lt"/>
                <a:cs typeface="+mn-lt"/>
              </a:rPr>
              <a:t>. </a:t>
            </a:r>
          </a:p>
          <a:p>
            <a:pPr marL="0">
              <a:buNone/>
            </a:pPr>
            <a:r>
              <a:rPr lang="en-US" sz="1800" dirty="0">
                <a:ea typeface="+mn-lt"/>
                <a:cs typeface="+mn-lt"/>
              </a:rPr>
              <a:t>  </a:t>
            </a:r>
          </a:p>
          <a:p>
            <a:pPr marL="0" indent="0">
              <a:buNone/>
            </a:pPr>
            <a:endParaRPr lang="en-US" dirty="0">
              <a:cs typeface="Calibri" panose="020F0502020204030204"/>
            </a:endParaRPr>
          </a:p>
        </p:txBody>
      </p:sp>
      <p:pic>
        <p:nvPicPr>
          <p:cNvPr id="2" name="Picture 3">
            <a:extLst>
              <a:ext uri="{FF2B5EF4-FFF2-40B4-BE49-F238E27FC236}">
                <a16:creationId xmlns:a16="http://schemas.microsoft.com/office/drawing/2014/main" xmlns="" id="{C2310291-1145-4976-BF51-C73AC437D719}"/>
              </a:ext>
            </a:extLst>
          </p:cNvPr>
          <p:cNvPicPr>
            <a:picLocks noChangeAspect="1"/>
          </p:cNvPicPr>
          <p:nvPr/>
        </p:nvPicPr>
        <p:blipFill>
          <a:blip r:embed="rId2"/>
          <a:stretch>
            <a:fillRect/>
          </a:stretch>
        </p:blipFill>
        <p:spPr>
          <a:xfrm>
            <a:off x="7672570" y="3885468"/>
            <a:ext cx="3445669" cy="2616994"/>
          </a:xfrm>
          <a:prstGeom prst="rect">
            <a:avLst/>
          </a:prstGeom>
        </p:spPr>
      </p:pic>
    </p:spTree>
    <p:extLst>
      <p:ext uri="{BB962C8B-B14F-4D97-AF65-F5344CB8AC3E}">
        <p14:creationId xmlns:p14="http://schemas.microsoft.com/office/powerpoint/2010/main" val="323771950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5503" y="173254"/>
            <a:ext cx="12076497" cy="6684745"/>
          </a:xfrm>
        </p:spPr>
        <p:txBody>
          <a:bodyPr>
            <a:normAutofit lnSpcReduction="10000"/>
          </a:bodyPr>
          <a:lstStyle/>
          <a:p>
            <a:pPr marL="0">
              <a:buNone/>
            </a:pPr>
            <a:r>
              <a:rPr lang="en-US" sz="1700" b="1" dirty="0">
                <a:cs typeface="Calibri" panose="020F0502020204030204"/>
              </a:rPr>
              <a:t>§ 10.</a:t>
            </a:r>
            <a:r>
              <a:rPr lang="en-US" sz="1700" dirty="0">
                <a:cs typeface="Calibri" panose="020F0502020204030204"/>
              </a:rPr>
              <a:t> </a:t>
            </a:r>
            <a:endParaRPr lang="en-US" sz="1700" dirty="0">
              <a:ea typeface="+mn-lt"/>
              <a:cs typeface="+mn-lt"/>
            </a:endParaRPr>
          </a:p>
          <a:p>
            <a:pPr marL="114300" indent="-342900">
              <a:buAutoNum type="arabicPeriod"/>
            </a:pPr>
            <a:r>
              <a:rPr lang="en-US" sz="1700" dirty="0" err="1">
                <a:cs typeface="Calibri" panose="020F0502020204030204"/>
              </a:rPr>
              <a:t>Sygnały</a:t>
            </a:r>
            <a:r>
              <a:rPr lang="en-US" sz="1700" dirty="0">
                <a:cs typeface="Calibri" panose="020F0502020204030204"/>
              </a:rPr>
              <a:t> </a:t>
            </a:r>
            <a:r>
              <a:rPr lang="en-US" sz="1700" dirty="0" err="1">
                <a:cs typeface="Calibri" panose="020F0502020204030204"/>
              </a:rPr>
              <a:t>alarmowe</a:t>
            </a:r>
            <a:r>
              <a:rPr lang="en-US" sz="1700" dirty="0">
                <a:cs typeface="Calibri" panose="020F0502020204030204"/>
              </a:rPr>
              <a:t> </a:t>
            </a:r>
            <a:r>
              <a:rPr lang="en-US" sz="1700" dirty="0" err="1">
                <a:cs typeface="Calibri" panose="020F0502020204030204"/>
              </a:rPr>
              <a:t>i</a:t>
            </a:r>
            <a:r>
              <a:rPr lang="en-US" sz="1700" dirty="0">
                <a:cs typeface="Calibri" panose="020F0502020204030204"/>
              </a:rPr>
              <a:t> </a:t>
            </a:r>
            <a:r>
              <a:rPr lang="en-US" sz="1700" dirty="0" err="1">
                <a:cs typeface="Calibri" panose="020F0502020204030204"/>
              </a:rPr>
              <a:t>komunikaty</a:t>
            </a:r>
            <a:r>
              <a:rPr lang="en-US" sz="1700" dirty="0">
                <a:cs typeface="Calibri" panose="020F0502020204030204"/>
              </a:rPr>
              <a:t> </a:t>
            </a:r>
            <a:r>
              <a:rPr lang="en-US" sz="1700" dirty="0" err="1">
                <a:cs typeface="Calibri" panose="020F0502020204030204"/>
              </a:rPr>
              <a:t>ostrzegawcz</a:t>
            </a:r>
            <a:r>
              <a:rPr lang="pl-PL" sz="1700" dirty="0">
                <a:cs typeface="Calibri" panose="020F0502020204030204"/>
              </a:rPr>
              <a:t>e </a:t>
            </a:r>
            <a:r>
              <a:rPr lang="en-US" sz="1700" dirty="0" err="1">
                <a:cs typeface="Calibri" panose="020F0502020204030204"/>
              </a:rPr>
              <a:t>powszechnie</a:t>
            </a:r>
            <a:r>
              <a:rPr lang="en-US" sz="1700" dirty="0">
                <a:cs typeface="Calibri" panose="020F0502020204030204"/>
              </a:rPr>
              <a:t> </a:t>
            </a:r>
            <a:r>
              <a:rPr lang="en-US" sz="1700" dirty="0" err="1">
                <a:cs typeface="Calibri" panose="020F0502020204030204"/>
              </a:rPr>
              <a:t>obowiązujące</a:t>
            </a:r>
            <a:r>
              <a:rPr lang="en-US" sz="1700" dirty="0">
                <a:cs typeface="Calibri" panose="020F0502020204030204"/>
              </a:rPr>
              <a:t> </a:t>
            </a:r>
            <a:r>
              <a:rPr lang="en-US" sz="1700" dirty="0" err="1">
                <a:cs typeface="Calibri" panose="020F0502020204030204"/>
              </a:rPr>
              <a:t>na</a:t>
            </a:r>
            <a:r>
              <a:rPr lang="en-US" sz="1700" dirty="0">
                <a:cs typeface="Calibri" panose="020F0502020204030204"/>
              </a:rPr>
              <a:t> </a:t>
            </a:r>
            <a:r>
              <a:rPr lang="en-US" sz="1700" dirty="0" err="1">
                <a:cs typeface="Calibri" panose="020F0502020204030204"/>
              </a:rPr>
              <a:t>terytorium</a:t>
            </a:r>
            <a:r>
              <a:rPr lang="en-US" sz="1700" dirty="0">
                <a:cs typeface="Calibri" panose="020F0502020204030204"/>
              </a:rPr>
              <a:t> </a:t>
            </a:r>
            <a:r>
              <a:rPr lang="en-US" sz="1700" dirty="0" err="1">
                <a:cs typeface="Calibri" panose="020F0502020204030204"/>
              </a:rPr>
              <a:t>Rzeczypospolitej</a:t>
            </a:r>
            <a:r>
              <a:rPr lang="en-US" sz="1700" dirty="0">
                <a:cs typeface="Calibri" panose="020F0502020204030204"/>
              </a:rPr>
              <a:t> </a:t>
            </a:r>
            <a:r>
              <a:rPr lang="en-US" sz="1700" dirty="0" err="1">
                <a:cs typeface="Calibri" panose="020F0502020204030204"/>
              </a:rPr>
              <a:t>Polskiej</a:t>
            </a:r>
            <a:r>
              <a:rPr lang="en-US" sz="1700" dirty="0">
                <a:cs typeface="Calibri" panose="020F0502020204030204"/>
              </a:rPr>
              <a:t> </a:t>
            </a:r>
            <a:r>
              <a:rPr lang="en-US" sz="1700" dirty="0" err="1">
                <a:cs typeface="Calibri" panose="020F0502020204030204"/>
              </a:rPr>
              <a:t>określa</a:t>
            </a:r>
            <a:r>
              <a:rPr lang="en-US" sz="1700" dirty="0">
                <a:cs typeface="Calibri" panose="020F0502020204030204"/>
              </a:rPr>
              <a:t> </a:t>
            </a:r>
            <a:r>
              <a:rPr lang="en-US" sz="1700" dirty="0" err="1">
                <a:cs typeface="Calibri" panose="020F0502020204030204"/>
              </a:rPr>
              <a:t>załącznik</a:t>
            </a:r>
            <a:r>
              <a:rPr lang="en-US" sz="1700" dirty="0">
                <a:cs typeface="Calibri" panose="020F0502020204030204"/>
              </a:rPr>
              <a:t> do </a:t>
            </a:r>
            <a:r>
              <a:rPr lang="en-US" sz="1700" dirty="0" err="1">
                <a:cs typeface="Calibri" panose="020F0502020204030204"/>
              </a:rPr>
              <a:t>rozporządzenia</a:t>
            </a:r>
            <a:r>
              <a:rPr lang="en-US" sz="1700" dirty="0">
                <a:cs typeface="Calibri" panose="020F0502020204030204"/>
              </a:rPr>
              <a:t>. </a:t>
            </a:r>
            <a:r>
              <a:rPr lang="pl-PL" sz="1700" dirty="0">
                <a:cs typeface="Calibri" panose="020F0502020204030204"/>
              </a:rPr>
              <a:t> </a:t>
            </a: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114300" indent="-342900">
              <a:buAutoNum type="arabicPeriod"/>
            </a:pPr>
            <a:endParaRPr lang="pl-PL" sz="1700" dirty="0">
              <a:solidFill>
                <a:prstClr val="black"/>
              </a:solidFill>
              <a:cs typeface="Calibri" panose="020F0502020204030204"/>
            </a:endParaRPr>
          </a:p>
          <a:p>
            <a:pPr marL="0" lvl="0">
              <a:buNone/>
            </a:pPr>
            <a:r>
              <a:rPr lang="en-US" sz="1700" dirty="0">
                <a:solidFill>
                  <a:prstClr val="black"/>
                </a:solidFill>
                <a:cs typeface="Calibri" panose="020F0502020204030204"/>
              </a:rPr>
              <a:t>2. </a:t>
            </a:r>
            <a:r>
              <a:rPr lang="en-US" sz="1700" dirty="0" err="1">
                <a:solidFill>
                  <a:prstClr val="black"/>
                </a:solidFill>
                <a:cs typeface="Calibri" panose="020F0502020204030204"/>
              </a:rPr>
              <a:t>Sygnały</a:t>
            </a:r>
            <a:r>
              <a:rPr lang="en-US" sz="1700" dirty="0">
                <a:solidFill>
                  <a:prstClr val="black"/>
                </a:solidFill>
                <a:cs typeface="Calibri" panose="020F0502020204030204"/>
              </a:rPr>
              <a:t> </a:t>
            </a:r>
            <a:r>
              <a:rPr lang="en-US" sz="1700" dirty="0" err="1">
                <a:solidFill>
                  <a:prstClr val="black"/>
                </a:solidFill>
                <a:cs typeface="Calibri" panose="020F0502020204030204"/>
              </a:rPr>
              <a:t>alarmowe</a:t>
            </a:r>
            <a:r>
              <a:rPr lang="en-US" sz="1700" dirty="0">
                <a:solidFill>
                  <a:prstClr val="black"/>
                </a:solidFill>
                <a:cs typeface="Calibri" panose="020F0502020204030204"/>
              </a:rPr>
              <a:t> </a:t>
            </a:r>
            <a:r>
              <a:rPr lang="en-US" sz="1700" dirty="0" err="1">
                <a:solidFill>
                  <a:prstClr val="black"/>
                </a:solidFill>
                <a:cs typeface="Calibri" panose="020F0502020204030204"/>
              </a:rPr>
              <a:t>i</a:t>
            </a:r>
            <a:r>
              <a:rPr lang="en-US" sz="1700" dirty="0">
                <a:solidFill>
                  <a:prstClr val="black"/>
                </a:solidFill>
                <a:cs typeface="Calibri" panose="020F0502020204030204"/>
              </a:rPr>
              <a:t> </a:t>
            </a:r>
            <a:r>
              <a:rPr lang="en-US" sz="1700" dirty="0" err="1">
                <a:solidFill>
                  <a:prstClr val="black"/>
                </a:solidFill>
                <a:cs typeface="Calibri" panose="020F0502020204030204"/>
              </a:rPr>
              <a:t>komunikaty</a:t>
            </a:r>
            <a:r>
              <a:rPr lang="en-US" sz="1700" dirty="0">
                <a:solidFill>
                  <a:prstClr val="black"/>
                </a:solidFill>
                <a:cs typeface="Calibri" panose="020F0502020204030204"/>
              </a:rPr>
              <a:t> </a:t>
            </a:r>
            <a:r>
              <a:rPr lang="en-US" sz="1700" dirty="0" err="1">
                <a:solidFill>
                  <a:prstClr val="black"/>
                </a:solidFill>
                <a:cs typeface="Calibri" panose="020F0502020204030204"/>
              </a:rPr>
              <a:t>ostrzegawcze</a:t>
            </a:r>
            <a:r>
              <a:rPr lang="en-US" sz="1700" dirty="0">
                <a:solidFill>
                  <a:prstClr val="black"/>
                </a:solidFill>
                <a:cs typeface="Calibri" panose="020F0502020204030204"/>
              </a:rPr>
              <a:t> </a:t>
            </a:r>
            <a:r>
              <a:rPr lang="en-US" sz="1700" dirty="0" err="1">
                <a:solidFill>
                  <a:prstClr val="black"/>
                </a:solidFill>
                <a:cs typeface="Calibri" panose="020F0502020204030204"/>
              </a:rPr>
              <a:t>mogą</a:t>
            </a:r>
            <a:r>
              <a:rPr lang="en-US" sz="1700" dirty="0">
                <a:solidFill>
                  <a:prstClr val="black"/>
                </a:solidFill>
                <a:cs typeface="Calibri" panose="020F0502020204030204"/>
              </a:rPr>
              <a:t> </a:t>
            </a:r>
            <a:r>
              <a:rPr lang="en-US" sz="1700" dirty="0" err="1">
                <a:solidFill>
                  <a:prstClr val="black"/>
                </a:solidFill>
                <a:cs typeface="Calibri" panose="020F0502020204030204"/>
              </a:rPr>
              <a:t>być</a:t>
            </a:r>
            <a:r>
              <a:rPr lang="en-US" sz="1700" dirty="0">
                <a:solidFill>
                  <a:prstClr val="black"/>
                </a:solidFill>
                <a:cs typeface="Calibri" panose="020F0502020204030204"/>
              </a:rPr>
              <a:t> </a:t>
            </a:r>
            <a:r>
              <a:rPr lang="en-US" sz="1700" dirty="0" err="1">
                <a:solidFill>
                  <a:prstClr val="black"/>
                </a:solidFill>
                <a:cs typeface="Calibri" panose="020F0502020204030204"/>
              </a:rPr>
              <a:t>wykorzystane</a:t>
            </a:r>
            <a:r>
              <a:rPr lang="en-US" sz="1700" dirty="0">
                <a:solidFill>
                  <a:prstClr val="black"/>
                </a:solidFill>
                <a:cs typeface="Calibri" panose="020F0502020204030204"/>
              </a:rPr>
              <a:t> </a:t>
            </a:r>
            <a:r>
              <a:rPr lang="en-US" sz="1700" dirty="0" err="1">
                <a:solidFill>
                  <a:prstClr val="black"/>
                </a:solidFill>
                <a:cs typeface="Calibri" panose="020F0502020204030204"/>
              </a:rPr>
              <a:t>wyłącznie</a:t>
            </a:r>
            <a:r>
              <a:rPr lang="en-US" sz="1700" dirty="0">
                <a:solidFill>
                  <a:prstClr val="black"/>
                </a:solidFill>
                <a:cs typeface="Calibri" panose="020F0502020204030204"/>
              </a:rPr>
              <a:t> w </a:t>
            </a:r>
            <a:r>
              <a:rPr lang="en-US" sz="1700" dirty="0" err="1">
                <a:solidFill>
                  <a:prstClr val="black"/>
                </a:solidFill>
                <a:cs typeface="Calibri" panose="020F0502020204030204"/>
              </a:rPr>
              <a:t>sytuacji</a:t>
            </a:r>
            <a:r>
              <a:rPr lang="en-US" sz="1700" dirty="0">
                <a:solidFill>
                  <a:prstClr val="black"/>
                </a:solidFill>
                <a:cs typeface="Calibri" panose="020F0502020204030204"/>
              </a:rPr>
              <a:t> </a:t>
            </a:r>
            <a:r>
              <a:rPr lang="en-US" sz="1700" dirty="0" err="1">
                <a:solidFill>
                  <a:prstClr val="black"/>
                </a:solidFill>
                <a:cs typeface="Calibri" panose="020F0502020204030204"/>
              </a:rPr>
              <a:t>rzeczywistego</a:t>
            </a:r>
            <a:r>
              <a:rPr lang="en-US" sz="1700" dirty="0">
                <a:solidFill>
                  <a:prstClr val="black"/>
                </a:solidFill>
                <a:cs typeface="Calibri" panose="020F0502020204030204"/>
              </a:rPr>
              <a:t> </a:t>
            </a:r>
            <a:r>
              <a:rPr lang="en-US" sz="1700" dirty="0" err="1">
                <a:solidFill>
                  <a:prstClr val="black"/>
                </a:solidFill>
                <a:cs typeface="Calibri" panose="020F0502020204030204"/>
              </a:rPr>
              <a:t>zagrożenia</a:t>
            </a:r>
            <a:r>
              <a:rPr lang="en-US" sz="1700" dirty="0">
                <a:solidFill>
                  <a:prstClr val="black"/>
                </a:solidFill>
                <a:cs typeface="Calibri" panose="020F0502020204030204"/>
              </a:rPr>
              <a:t>. </a:t>
            </a:r>
            <a:endParaRPr lang="en-US" sz="1700" dirty="0">
              <a:solidFill>
                <a:prstClr val="black"/>
              </a:solidFill>
              <a:ea typeface="+mn-lt"/>
              <a:cs typeface="Calibri" panose="020F0502020204030204"/>
            </a:endParaRPr>
          </a:p>
          <a:p>
            <a:pPr marL="0" lvl="0">
              <a:buNone/>
            </a:pPr>
            <a:r>
              <a:rPr lang="en-US" sz="1700" dirty="0">
                <a:solidFill>
                  <a:prstClr val="black"/>
                </a:solidFill>
                <a:cs typeface="Calibri" panose="020F0502020204030204"/>
              </a:rPr>
              <a:t>3. </a:t>
            </a:r>
            <a:r>
              <a:rPr lang="en-US" sz="1700" dirty="0" err="1">
                <a:solidFill>
                  <a:prstClr val="black"/>
                </a:solidFill>
                <a:cs typeface="Calibri" panose="020F0502020204030204"/>
              </a:rPr>
              <a:t>Wykorzystanie</a:t>
            </a:r>
            <a:r>
              <a:rPr lang="en-US" sz="1700" dirty="0">
                <a:solidFill>
                  <a:prstClr val="black"/>
                </a:solidFill>
                <a:cs typeface="Calibri" panose="020F0502020204030204"/>
              </a:rPr>
              <a:t> </a:t>
            </a:r>
            <a:r>
              <a:rPr lang="en-US" sz="1700" dirty="0" err="1">
                <a:solidFill>
                  <a:prstClr val="black"/>
                </a:solidFill>
                <a:cs typeface="Calibri" panose="020F0502020204030204"/>
              </a:rPr>
              <a:t>sygnałów</a:t>
            </a:r>
            <a:r>
              <a:rPr lang="en-US" sz="1700" dirty="0">
                <a:solidFill>
                  <a:prstClr val="black"/>
                </a:solidFill>
                <a:cs typeface="Calibri" panose="020F0502020204030204"/>
              </a:rPr>
              <a:t> </a:t>
            </a:r>
            <a:r>
              <a:rPr lang="en-US" sz="1700" dirty="0" err="1">
                <a:solidFill>
                  <a:prstClr val="black"/>
                </a:solidFill>
                <a:cs typeface="Calibri" panose="020F0502020204030204"/>
              </a:rPr>
              <a:t>alarmowych</a:t>
            </a:r>
            <a:r>
              <a:rPr lang="en-US" sz="1700" dirty="0">
                <a:solidFill>
                  <a:prstClr val="black"/>
                </a:solidFill>
                <a:cs typeface="Calibri" panose="020F0502020204030204"/>
              </a:rPr>
              <a:t> </a:t>
            </a:r>
            <a:r>
              <a:rPr lang="en-US" sz="1700" dirty="0" err="1">
                <a:solidFill>
                  <a:prstClr val="black"/>
                </a:solidFill>
                <a:cs typeface="Calibri" panose="020F0502020204030204"/>
              </a:rPr>
              <a:t>i</a:t>
            </a:r>
            <a:r>
              <a:rPr lang="en-US" sz="1700" dirty="0">
                <a:solidFill>
                  <a:prstClr val="black"/>
                </a:solidFill>
                <a:cs typeface="Calibri" panose="020F0502020204030204"/>
              </a:rPr>
              <a:t> </a:t>
            </a:r>
            <a:r>
              <a:rPr lang="en-US" sz="1700" dirty="0" err="1">
                <a:solidFill>
                  <a:prstClr val="black"/>
                </a:solidFill>
                <a:cs typeface="Calibri" panose="020F0502020204030204"/>
              </a:rPr>
              <a:t>komunikatów</a:t>
            </a:r>
            <a:r>
              <a:rPr lang="en-US" sz="1700" dirty="0">
                <a:solidFill>
                  <a:prstClr val="black"/>
                </a:solidFill>
                <a:cs typeface="Calibri" panose="020F0502020204030204"/>
              </a:rPr>
              <a:t> </a:t>
            </a:r>
            <a:r>
              <a:rPr lang="en-US" sz="1700" dirty="0" err="1">
                <a:solidFill>
                  <a:prstClr val="black"/>
                </a:solidFill>
                <a:cs typeface="Calibri" panose="020F0502020204030204"/>
              </a:rPr>
              <a:t>ostrzegawczych</a:t>
            </a:r>
            <a:r>
              <a:rPr lang="en-US" sz="1700" dirty="0">
                <a:solidFill>
                  <a:prstClr val="black"/>
                </a:solidFill>
                <a:cs typeface="Calibri" panose="020F0502020204030204"/>
              </a:rPr>
              <a:t> w </a:t>
            </a:r>
            <a:r>
              <a:rPr lang="en-US" sz="1700" dirty="0" err="1">
                <a:solidFill>
                  <a:prstClr val="black"/>
                </a:solidFill>
                <a:cs typeface="Calibri" panose="020F0502020204030204"/>
              </a:rPr>
              <a:t>ramach</a:t>
            </a:r>
            <a:r>
              <a:rPr lang="en-US" sz="1700" dirty="0">
                <a:solidFill>
                  <a:prstClr val="black"/>
                </a:solidFill>
                <a:cs typeface="Calibri" panose="020F0502020204030204"/>
              </a:rPr>
              <a:t> </a:t>
            </a:r>
            <a:r>
              <a:rPr lang="en-US" sz="1700" dirty="0" err="1">
                <a:solidFill>
                  <a:prstClr val="black"/>
                </a:solidFill>
                <a:cs typeface="Calibri" panose="020F0502020204030204"/>
              </a:rPr>
              <a:t>treningów</a:t>
            </a:r>
            <a:r>
              <a:rPr lang="en-US" sz="1700" dirty="0">
                <a:solidFill>
                  <a:prstClr val="black"/>
                </a:solidFill>
                <a:cs typeface="Calibri" panose="020F0502020204030204"/>
              </a:rPr>
              <a:t> </a:t>
            </a:r>
            <a:r>
              <a:rPr lang="en-US" sz="1700" dirty="0" err="1">
                <a:solidFill>
                  <a:prstClr val="black"/>
                </a:solidFill>
                <a:cs typeface="Calibri" panose="020F0502020204030204"/>
              </a:rPr>
              <a:t>i</a:t>
            </a:r>
            <a:r>
              <a:rPr lang="en-US" sz="1700" dirty="0">
                <a:solidFill>
                  <a:prstClr val="black"/>
                </a:solidFill>
                <a:cs typeface="Calibri" panose="020F0502020204030204"/>
              </a:rPr>
              <a:t> </a:t>
            </a:r>
            <a:r>
              <a:rPr lang="en-US" sz="1700" dirty="0" err="1">
                <a:solidFill>
                  <a:prstClr val="black"/>
                </a:solidFill>
                <a:cs typeface="Calibri" panose="020F0502020204030204"/>
              </a:rPr>
              <a:t>ćwiczeń</a:t>
            </a:r>
            <a:r>
              <a:rPr lang="en-US" sz="1700" dirty="0">
                <a:solidFill>
                  <a:prstClr val="black"/>
                </a:solidFill>
                <a:cs typeface="Calibri" panose="020F0502020204030204"/>
              </a:rPr>
              <a:t> </a:t>
            </a:r>
            <a:r>
              <a:rPr lang="en-US" sz="1700" dirty="0" err="1">
                <a:solidFill>
                  <a:prstClr val="black"/>
                </a:solidFill>
                <a:cs typeface="Calibri" panose="020F0502020204030204"/>
              </a:rPr>
              <a:t>dotyczących</a:t>
            </a:r>
            <a:r>
              <a:rPr lang="en-US" sz="1700" dirty="0">
                <a:solidFill>
                  <a:prstClr val="black"/>
                </a:solidFill>
                <a:cs typeface="Calibri" panose="020F0502020204030204"/>
              </a:rPr>
              <a:t> </a:t>
            </a:r>
            <a:r>
              <a:rPr lang="en-US" sz="1700" dirty="0" err="1">
                <a:solidFill>
                  <a:prstClr val="black"/>
                </a:solidFill>
                <a:cs typeface="Calibri" panose="020F0502020204030204"/>
              </a:rPr>
              <a:t>systemów</a:t>
            </a:r>
            <a:r>
              <a:rPr lang="en-US" sz="1700" dirty="0">
                <a:solidFill>
                  <a:prstClr val="black"/>
                </a:solidFill>
                <a:cs typeface="Calibri" panose="020F0502020204030204"/>
              </a:rPr>
              <a:t> </a:t>
            </a:r>
            <a:r>
              <a:rPr lang="en-US" sz="1700" dirty="0" err="1">
                <a:solidFill>
                  <a:prstClr val="black"/>
                </a:solidFill>
                <a:cs typeface="Calibri" panose="020F0502020204030204"/>
              </a:rPr>
              <a:t>wykrywania</a:t>
            </a:r>
            <a:r>
              <a:rPr lang="en-US" sz="1700" dirty="0">
                <a:solidFill>
                  <a:prstClr val="black"/>
                </a:solidFill>
                <a:cs typeface="Calibri" panose="020F0502020204030204"/>
              </a:rPr>
              <a:t> </a:t>
            </a:r>
            <a:r>
              <a:rPr lang="en-US" sz="1700" dirty="0" err="1">
                <a:solidFill>
                  <a:prstClr val="black"/>
                </a:solidFill>
                <a:cs typeface="Calibri" panose="020F0502020204030204"/>
              </a:rPr>
              <a:t>i</a:t>
            </a:r>
            <a:r>
              <a:rPr lang="en-US" sz="1700" dirty="0">
                <a:solidFill>
                  <a:prstClr val="black"/>
                </a:solidFill>
                <a:cs typeface="Calibri" panose="020F0502020204030204"/>
              </a:rPr>
              <a:t> </a:t>
            </a:r>
            <a:r>
              <a:rPr lang="en-US" sz="1700" dirty="0" err="1">
                <a:solidFill>
                  <a:prstClr val="black"/>
                </a:solidFill>
                <a:cs typeface="Calibri" panose="020F0502020204030204"/>
              </a:rPr>
              <a:t>alarmowania</a:t>
            </a:r>
            <a:r>
              <a:rPr lang="en-US" sz="1700" dirty="0">
                <a:solidFill>
                  <a:prstClr val="black"/>
                </a:solidFill>
                <a:cs typeface="Calibri" panose="020F0502020204030204"/>
              </a:rPr>
              <a:t> </a:t>
            </a:r>
            <a:r>
              <a:rPr lang="en-US" sz="1700" dirty="0" err="1">
                <a:solidFill>
                  <a:prstClr val="black"/>
                </a:solidFill>
                <a:cs typeface="Calibri" panose="020F0502020204030204"/>
              </a:rPr>
              <a:t>możliwe</a:t>
            </a:r>
            <a:r>
              <a:rPr lang="en-US" sz="1700" dirty="0">
                <a:solidFill>
                  <a:prstClr val="black"/>
                </a:solidFill>
                <a:cs typeface="Calibri" panose="020F0502020204030204"/>
              </a:rPr>
              <a:t> jest </a:t>
            </a:r>
            <a:r>
              <a:rPr lang="en-US" sz="1700" dirty="0" err="1">
                <a:solidFill>
                  <a:prstClr val="black"/>
                </a:solidFill>
                <a:cs typeface="Calibri" panose="020F0502020204030204"/>
              </a:rPr>
              <a:t>po</a:t>
            </a:r>
            <a:r>
              <a:rPr lang="en-US" sz="1700" dirty="0">
                <a:solidFill>
                  <a:prstClr val="black"/>
                </a:solidFill>
                <a:cs typeface="Calibri" panose="020F0502020204030204"/>
              </a:rPr>
              <a:t> </a:t>
            </a:r>
            <a:r>
              <a:rPr lang="en-US" sz="1700" dirty="0" err="1">
                <a:solidFill>
                  <a:prstClr val="black"/>
                </a:solidFill>
                <a:cs typeface="Calibri" panose="020F0502020204030204"/>
              </a:rPr>
              <a:t>ogłoszeniu</a:t>
            </a:r>
            <a:r>
              <a:rPr lang="en-US" sz="1700" dirty="0">
                <a:solidFill>
                  <a:prstClr val="black"/>
                </a:solidFill>
                <a:cs typeface="Calibri" panose="020F0502020204030204"/>
              </a:rPr>
              <a:t> </a:t>
            </a:r>
            <a:r>
              <a:rPr lang="en-US" sz="1700" dirty="0" err="1">
                <a:solidFill>
                  <a:prstClr val="black"/>
                </a:solidFill>
                <a:cs typeface="Calibri" panose="020F0502020204030204"/>
              </a:rPr>
              <a:t>rozpoczęcia</a:t>
            </a:r>
            <a:r>
              <a:rPr lang="en-US" sz="1700" dirty="0">
                <a:solidFill>
                  <a:prstClr val="black"/>
                </a:solidFill>
                <a:cs typeface="Calibri" panose="020F0502020204030204"/>
              </a:rPr>
              <a:t> </a:t>
            </a:r>
            <a:r>
              <a:rPr lang="en-US" sz="1700" dirty="0" err="1">
                <a:solidFill>
                  <a:prstClr val="black"/>
                </a:solidFill>
                <a:cs typeface="Calibri" panose="020F0502020204030204"/>
              </a:rPr>
              <a:t>treningów</a:t>
            </a:r>
            <a:r>
              <a:rPr lang="en-US" sz="1700" dirty="0">
                <a:solidFill>
                  <a:prstClr val="black"/>
                </a:solidFill>
                <a:cs typeface="Calibri" panose="020F0502020204030204"/>
              </a:rPr>
              <a:t> </a:t>
            </a:r>
            <a:r>
              <a:rPr lang="en-US" sz="1700" dirty="0" err="1">
                <a:solidFill>
                  <a:prstClr val="black"/>
                </a:solidFill>
                <a:cs typeface="Calibri" panose="020F0502020204030204"/>
              </a:rPr>
              <a:t>lub</a:t>
            </a:r>
            <a:r>
              <a:rPr lang="en-US" sz="1700" dirty="0">
                <a:solidFill>
                  <a:prstClr val="black"/>
                </a:solidFill>
                <a:cs typeface="Calibri" panose="020F0502020204030204"/>
              </a:rPr>
              <a:t> </a:t>
            </a:r>
            <a:r>
              <a:rPr lang="en-US" sz="1700" dirty="0" err="1">
                <a:solidFill>
                  <a:prstClr val="black"/>
                </a:solidFill>
                <a:cs typeface="Calibri" panose="020F0502020204030204"/>
              </a:rPr>
              <a:t>ćwiczeń</a:t>
            </a:r>
            <a:r>
              <a:rPr lang="en-US" sz="1700" dirty="0">
                <a:solidFill>
                  <a:prstClr val="black"/>
                </a:solidFill>
                <a:cs typeface="Calibri" panose="020F0502020204030204"/>
              </a:rPr>
              <a:t> </a:t>
            </a:r>
            <a:r>
              <a:rPr lang="en-US" sz="1700" dirty="0" err="1">
                <a:solidFill>
                  <a:prstClr val="black"/>
                </a:solidFill>
                <a:cs typeface="Calibri" panose="020F0502020204030204"/>
              </a:rPr>
              <a:t>przez</a:t>
            </a:r>
            <a:r>
              <a:rPr lang="en-US" sz="1700" dirty="0">
                <a:solidFill>
                  <a:prstClr val="black"/>
                </a:solidFill>
                <a:cs typeface="Calibri" panose="020F0502020204030204"/>
              </a:rPr>
              <a:t> </a:t>
            </a:r>
            <a:r>
              <a:rPr lang="en-US" sz="1700" dirty="0" err="1">
                <a:solidFill>
                  <a:prstClr val="black"/>
                </a:solidFill>
                <a:cs typeface="Calibri" panose="020F0502020204030204"/>
              </a:rPr>
              <a:t>właściwe</a:t>
            </a:r>
            <a:r>
              <a:rPr lang="en-US" sz="1700" dirty="0">
                <a:solidFill>
                  <a:prstClr val="black"/>
                </a:solidFill>
                <a:cs typeface="Calibri" panose="020F0502020204030204"/>
              </a:rPr>
              <a:t> </a:t>
            </a:r>
            <a:r>
              <a:rPr lang="en-US" sz="1700" dirty="0" err="1">
                <a:solidFill>
                  <a:prstClr val="black"/>
                </a:solidFill>
                <a:cs typeface="Calibri" panose="020F0502020204030204"/>
              </a:rPr>
              <a:t>terytorialnie</a:t>
            </a:r>
            <a:r>
              <a:rPr lang="en-US" sz="1700" dirty="0">
                <a:solidFill>
                  <a:prstClr val="black"/>
                </a:solidFill>
                <a:cs typeface="Calibri" panose="020F0502020204030204"/>
              </a:rPr>
              <a:t> </a:t>
            </a:r>
            <a:r>
              <a:rPr lang="en-US" sz="1700" dirty="0" err="1">
                <a:solidFill>
                  <a:prstClr val="black"/>
                </a:solidFill>
                <a:cs typeface="Calibri" panose="020F0502020204030204"/>
              </a:rPr>
              <a:t>organy</a:t>
            </a:r>
            <a:r>
              <a:rPr lang="en-US" sz="1700" dirty="0">
                <a:solidFill>
                  <a:prstClr val="black"/>
                </a:solidFill>
                <a:cs typeface="Calibri" panose="020F0502020204030204"/>
              </a:rPr>
              <a:t> </a:t>
            </a:r>
            <a:r>
              <a:rPr lang="en-US" sz="1700" dirty="0" err="1">
                <a:solidFill>
                  <a:prstClr val="black"/>
                </a:solidFill>
                <a:cs typeface="Calibri" panose="020F0502020204030204"/>
              </a:rPr>
              <a:t>administracji</a:t>
            </a:r>
            <a:r>
              <a:rPr lang="en-US" sz="1700" dirty="0">
                <a:solidFill>
                  <a:prstClr val="black"/>
                </a:solidFill>
                <a:cs typeface="Calibri" panose="020F0502020204030204"/>
              </a:rPr>
              <a:t> </a:t>
            </a:r>
            <a:r>
              <a:rPr lang="en-US" sz="1700" dirty="0" err="1">
                <a:solidFill>
                  <a:prstClr val="black"/>
                </a:solidFill>
                <a:cs typeface="Calibri" panose="020F0502020204030204"/>
              </a:rPr>
              <a:t>publicznej</a:t>
            </a:r>
            <a:r>
              <a:rPr lang="en-US" sz="1700" dirty="0">
                <a:solidFill>
                  <a:prstClr val="black"/>
                </a:solidFill>
                <a:cs typeface="Calibri" panose="020F0502020204030204"/>
              </a:rPr>
              <a:t>, z 24-godzinnym </a:t>
            </a:r>
            <a:r>
              <a:rPr lang="en-US" sz="1700" dirty="0" err="1">
                <a:solidFill>
                  <a:prstClr val="black"/>
                </a:solidFill>
                <a:cs typeface="Calibri" panose="020F0502020204030204"/>
              </a:rPr>
              <a:t>wyprzedzeniem</a:t>
            </a:r>
            <a:r>
              <a:rPr lang="en-US" sz="1700" dirty="0">
                <a:solidFill>
                  <a:prstClr val="black"/>
                </a:solidFill>
                <a:cs typeface="Calibri" panose="020F0502020204030204"/>
              </a:rPr>
              <a:t>, w </a:t>
            </a:r>
            <a:r>
              <a:rPr lang="en-US" sz="1700" dirty="0" err="1">
                <a:solidFill>
                  <a:prstClr val="black"/>
                </a:solidFill>
                <a:cs typeface="Calibri" panose="020F0502020204030204"/>
              </a:rPr>
              <a:t>środkach</a:t>
            </a:r>
            <a:r>
              <a:rPr lang="en-US" sz="1700" dirty="0">
                <a:solidFill>
                  <a:prstClr val="black"/>
                </a:solidFill>
                <a:cs typeface="Calibri" panose="020F0502020204030204"/>
              </a:rPr>
              <a:t> </a:t>
            </a:r>
            <a:r>
              <a:rPr lang="en-US" sz="1700" dirty="0" err="1">
                <a:solidFill>
                  <a:prstClr val="black"/>
                </a:solidFill>
                <a:cs typeface="Calibri" panose="020F0502020204030204"/>
              </a:rPr>
              <a:t>masowego</a:t>
            </a:r>
            <a:r>
              <a:rPr lang="en-US" sz="1700" dirty="0">
                <a:solidFill>
                  <a:prstClr val="black"/>
                </a:solidFill>
                <a:cs typeface="Calibri" panose="020F0502020204030204"/>
              </a:rPr>
              <a:t> </a:t>
            </a:r>
            <a:r>
              <a:rPr lang="en-US" sz="1700" dirty="0" err="1">
                <a:solidFill>
                  <a:prstClr val="black"/>
                </a:solidFill>
                <a:cs typeface="Calibri" panose="020F0502020204030204"/>
              </a:rPr>
              <a:t>przekazu</a:t>
            </a:r>
            <a:r>
              <a:rPr lang="en-US" sz="1700" dirty="0">
                <a:solidFill>
                  <a:prstClr val="black"/>
                </a:solidFill>
                <a:cs typeface="Calibri" panose="020F0502020204030204"/>
              </a:rPr>
              <a:t> </a:t>
            </a:r>
            <a:r>
              <a:rPr lang="en-US" sz="1700" dirty="0" err="1">
                <a:solidFill>
                  <a:prstClr val="black"/>
                </a:solidFill>
                <a:cs typeface="Calibri" panose="020F0502020204030204"/>
              </a:rPr>
              <a:t>i</a:t>
            </a:r>
            <a:r>
              <a:rPr lang="en-US" sz="1700" dirty="0">
                <a:solidFill>
                  <a:prstClr val="black"/>
                </a:solidFill>
                <a:cs typeface="Calibri" panose="020F0502020204030204"/>
              </a:rPr>
              <a:t> w </a:t>
            </a:r>
            <a:r>
              <a:rPr lang="en-US" sz="1700" dirty="0" err="1">
                <a:solidFill>
                  <a:prstClr val="black"/>
                </a:solidFill>
                <a:cs typeface="Calibri" panose="020F0502020204030204"/>
              </a:rPr>
              <a:t>sposób</a:t>
            </a:r>
            <a:r>
              <a:rPr lang="en-US" sz="1700" dirty="0">
                <a:solidFill>
                  <a:prstClr val="black"/>
                </a:solidFill>
                <a:cs typeface="Calibri" panose="020F0502020204030204"/>
              </a:rPr>
              <a:t> </a:t>
            </a:r>
            <a:r>
              <a:rPr lang="en-US" sz="1700" dirty="0" err="1">
                <a:solidFill>
                  <a:prstClr val="black"/>
                </a:solidFill>
                <a:cs typeface="Calibri" panose="020F0502020204030204"/>
              </a:rPr>
              <a:t>zwyczajowo</a:t>
            </a:r>
            <a:r>
              <a:rPr lang="en-US" sz="1700" dirty="0">
                <a:solidFill>
                  <a:prstClr val="black"/>
                </a:solidFill>
                <a:cs typeface="Calibri" panose="020F0502020204030204"/>
              </a:rPr>
              <a:t> </a:t>
            </a:r>
            <a:r>
              <a:rPr lang="en-US" sz="1700" dirty="0" err="1">
                <a:solidFill>
                  <a:prstClr val="black"/>
                </a:solidFill>
                <a:cs typeface="Calibri" panose="020F0502020204030204"/>
              </a:rPr>
              <a:t>przyjęty</a:t>
            </a:r>
            <a:r>
              <a:rPr lang="en-US" sz="1700" dirty="0">
                <a:solidFill>
                  <a:prstClr val="black"/>
                </a:solidFill>
                <a:cs typeface="Calibri" panose="020F0502020204030204"/>
              </a:rPr>
              <a:t> </a:t>
            </a:r>
            <a:r>
              <a:rPr lang="en-US" sz="1700" dirty="0" err="1">
                <a:solidFill>
                  <a:prstClr val="black"/>
                </a:solidFill>
                <a:cs typeface="Calibri" panose="020F0502020204030204"/>
              </a:rPr>
              <a:t>na</a:t>
            </a:r>
            <a:r>
              <a:rPr lang="en-US" sz="1700" dirty="0">
                <a:solidFill>
                  <a:prstClr val="black"/>
                </a:solidFill>
                <a:cs typeface="Calibri" panose="020F0502020204030204"/>
              </a:rPr>
              <a:t> </a:t>
            </a:r>
            <a:r>
              <a:rPr lang="en-US" sz="1700" dirty="0" err="1">
                <a:solidFill>
                  <a:prstClr val="black"/>
                </a:solidFill>
                <a:cs typeface="Calibri" panose="020F0502020204030204"/>
              </a:rPr>
              <a:t>danym</a:t>
            </a:r>
            <a:r>
              <a:rPr lang="en-US" sz="1700" dirty="0">
                <a:solidFill>
                  <a:prstClr val="black"/>
                </a:solidFill>
                <a:cs typeface="Calibri" panose="020F0502020204030204"/>
              </a:rPr>
              <a:t> </a:t>
            </a:r>
            <a:r>
              <a:rPr lang="en-US" sz="1700" dirty="0" err="1">
                <a:solidFill>
                  <a:prstClr val="black"/>
                </a:solidFill>
                <a:cs typeface="Calibri" panose="020F0502020204030204"/>
              </a:rPr>
              <a:t>terenie</a:t>
            </a:r>
            <a:r>
              <a:rPr lang="en-US" sz="1700" dirty="0">
                <a:solidFill>
                  <a:prstClr val="black"/>
                </a:solidFill>
                <a:cs typeface="Calibri" panose="020F0502020204030204"/>
              </a:rPr>
              <a:t>. </a:t>
            </a:r>
            <a:r>
              <a:rPr lang="en-US" sz="1700" dirty="0" err="1">
                <a:solidFill>
                  <a:prstClr val="black"/>
                </a:solidFill>
                <a:cs typeface="Calibri" panose="020F0502020204030204"/>
              </a:rPr>
              <a:t>Ogłoszenie</a:t>
            </a:r>
            <a:r>
              <a:rPr lang="en-US" sz="1700" dirty="0">
                <a:solidFill>
                  <a:prstClr val="black"/>
                </a:solidFill>
                <a:cs typeface="Calibri" panose="020F0502020204030204"/>
              </a:rPr>
              <a:t> </a:t>
            </a:r>
            <a:r>
              <a:rPr lang="en-US" sz="1700" dirty="0" err="1">
                <a:solidFill>
                  <a:prstClr val="black"/>
                </a:solidFill>
                <a:cs typeface="Calibri" panose="020F0502020204030204"/>
              </a:rPr>
              <a:t>zawiera</a:t>
            </a:r>
            <a:r>
              <a:rPr lang="en-US" sz="1700" dirty="0">
                <a:solidFill>
                  <a:prstClr val="black"/>
                </a:solidFill>
                <a:cs typeface="Calibri" panose="020F0502020204030204"/>
              </a:rPr>
              <a:t> </a:t>
            </a:r>
            <a:r>
              <a:rPr lang="en-US" sz="1700" dirty="0" err="1">
                <a:solidFill>
                  <a:prstClr val="black"/>
                </a:solidFill>
                <a:cs typeface="Calibri" panose="020F0502020204030204"/>
              </a:rPr>
              <a:t>informacje</a:t>
            </a:r>
            <a:r>
              <a:rPr lang="en-US" sz="1700" dirty="0">
                <a:solidFill>
                  <a:prstClr val="black"/>
                </a:solidFill>
                <a:cs typeface="Calibri" panose="020F0502020204030204"/>
              </a:rPr>
              <a:t> o </a:t>
            </a:r>
            <a:r>
              <a:rPr lang="en-US" sz="1700" dirty="0" err="1">
                <a:solidFill>
                  <a:prstClr val="black"/>
                </a:solidFill>
                <a:cs typeface="Calibri" panose="020F0502020204030204"/>
              </a:rPr>
              <a:t>zakresie</a:t>
            </a:r>
            <a:r>
              <a:rPr lang="en-US" sz="1700" dirty="0">
                <a:solidFill>
                  <a:prstClr val="black"/>
                </a:solidFill>
                <a:cs typeface="Calibri" panose="020F0502020204030204"/>
              </a:rPr>
              <a:t> </a:t>
            </a:r>
            <a:r>
              <a:rPr lang="en-US" sz="1700" dirty="0" err="1">
                <a:solidFill>
                  <a:prstClr val="black"/>
                </a:solidFill>
                <a:cs typeface="Calibri" panose="020F0502020204030204"/>
              </a:rPr>
              <a:t>i</a:t>
            </a:r>
            <a:r>
              <a:rPr lang="en-US" sz="1700" dirty="0">
                <a:solidFill>
                  <a:prstClr val="black"/>
                </a:solidFill>
                <a:cs typeface="Calibri" panose="020F0502020204030204"/>
              </a:rPr>
              <a:t> </a:t>
            </a:r>
            <a:r>
              <a:rPr lang="en-US" sz="1700" dirty="0" err="1">
                <a:solidFill>
                  <a:prstClr val="black"/>
                </a:solidFill>
                <a:cs typeface="Calibri" panose="020F0502020204030204"/>
              </a:rPr>
              <a:t>zasięgu</a:t>
            </a:r>
            <a:r>
              <a:rPr lang="en-US" sz="1700" dirty="0">
                <a:solidFill>
                  <a:prstClr val="black"/>
                </a:solidFill>
                <a:cs typeface="Calibri" panose="020F0502020204030204"/>
              </a:rPr>
              <a:t> </a:t>
            </a:r>
            <a:r>
              <a:rPr lang="en-US" sz="1700" dirty="0" err="1">
                <a:solidFill>
                  <a:prstClr val="black"/>
                </a:solidFill>
                <a:cs typeface="Calibri" panose="020F0502020204030204"/>
              </a:rPr>
              <a:t>terytorialnym</a:t>
            </a:r>
            <a:r>
              <a:rPr lang="en-US" sz="1700" dirty="0">
                <a:solidFill>
                  <a:prstClr val="black"/>
                </a:solidFill>
                <a:cs typeface="Calibri" panose="020F0502020204030204"/>
              </a:rPr>
              <a:t> </a:t>
            </a:r>
            <a:r>
              <a:rPr lang="en-US" sz="1700" dirty="0" err="1">
                <a:solidFill>
                  <a:prstClr val="black"/>
                </a:solidFill>
                <a:cs typeface="Calibri" panose="020F0502020204030204"/>
              </a:rPr>
              <a:t>prowadzonego</a:t>
            </a:r>
            <a:r>
              <a:rPr lang="en-US" sz="1700" dirty="0">
                <a:solidFill>
                  <a:prstClr val="black"/>
                </a:solidFill>
                <a:cs typeface="Calibri" panose="020F0502020204030204"/>
              </a:rPr>
              <a:t> </a:t>
            </a:r>
            <a:r>
              <a:rPr lang="en-US" sz="1700" dirty="0" err="1">
                <a:solidFill>
                  <a:prstClr val="black"/>
                </a:solidFill>
                <a:cs typeface="Calibri" panose="020F0502020204030204"/>
              </a:rPr>
              <a:t>treningu</a:t>
            </a:r>
            <a:r>
              <a:rPr lang="en-US" sz="1700" dirty="0">
                <a:solidFill>
                  <a:prstClr val="black"/>
                </a:solidFill>
                <a:cs typeface="Calibri" panose="020F0502020204030204"/>
              </a:rPr>
              <a:t> </a:t>
            </a:r>
            <a:r>
              <a:rPr lang="en-US" sz="1700" dirty="0" err="1">
                <a:solidFill>
                  <a:prstClr val="black"/>
                </a:solidFill>
                <a:cs typeface="Calibri" panose="020F0502020204030204"/>
              </a:rPr>
              <a:t>lub</a:t>
            </a:r>
            <a:r>
              <a:rPr lang="en-US" sz="1700" dirty="0">
                <a:solidFill>
                  <a:prstClr val="black"/>
                </a:solidFill>
                <a:cs typeface="Calibri" panose="020F0502020204030204"/>
              </a:rPr>
              <a:t> </a:t>
            </a:r>
            <a:r>
              <a:rPr lang="en-US" sz="1700" dirty="0" err="1">
                <a:solidFill>
                  <a:prstClr val="black"/>
                </a:solidFill>
                <a:cs typeface="Calibri" panose="020F0502020204030204"/>
              </a:rPr>
              <a:t>ćwiczenia</a:t>
            </a:r>
            <a:r>
              <a:rPr lang="en-US" sz="1700" dirty="0">
                <a:solidFill>
                  <a:prstClr val="black"/>
                </a:solidFill>
                <a:cs typeface="Calibri" panose="020F0502020204030204"/>
              </a:rPr>
              <a:t>. </a:t>
            </a:r>
            <a:endParaRPr lang="en-US" sz="1700" dirty="0">
              <a:solidFill>
                <a:prstClr val="black"/>
              </a:solidFill>
              <a:ea typeface="+mn-lt"/>
              <a:cs typeface="Calibri" panose="020F0502020204030204"/>
            </a:endParaRPr>
          </a:p>
          <a:p>
            <a:pPr marL="0" lvl="0" indent="0">
              <a:buNone/>
            </a:pPr>
            <a:r>
              <a:rPr lang="en-US" sz="1700" dirty="0">
                <a:solidFill>
                  <a:prstClr val="black"/>
                </a:solidFill>
                <a:cs typeface="Calibri" panose="020F0502020204030204"/>
              </a:rPr>
              <a:t>4. </a:t>
            </a:r>
            <a:r>
              <a:rPr lang="en-US" sz="1700" dirty="0" err="1">
                <a:solidFill>
                  <a:prstClr val="black"/>
                </a:solidFill>
                <a:cs typeface="Calibri" panose="020F0502020204030204"/>
              </a:rPr>
              <a:t>Decyzje</a:t>
            </a:r>
            <a:r>
              <a:rPr lang="en-US" sz="1700" dirty="0">
                <a:solidFill>
                  <a:prstClr val="black"/>
                </a:solidFill>
                <a:cs typeface="Calibri" panose="020F0502020204030204"/>
              </a:rPr>
              <a:t> o </a:t>
            </a:r>
            <a:r>
              <a:rPr lang="en-US" sz="1700" dirty="0" err="1">
                <a:solidFill>
                  <a:prstClr val="black"/>
                </a:solidFill>
                <a:cs typeface="Calibri" panose="020F0502020204030204"/>
              </a:rPr>
              <a:t>wprowadzeniu</a:t>
            </a:r>
            <a:r>
              <a:rPr lang="en-US" sz="1700" dirty="0">
                <a:solidFill>
                  <a:prstClr val="black"/>
                </a:solidFill>
                <a:cs typeface="Calibri" panose="020F0502020204030204"/>
              </a:rPr>
              <a:t> </a:t>
            </a:r>
            <a:r>
              <a:rPr lang="en-US" sz="1700" dirty="0" err="1">
                <a:solidFill>
                  <a:prstClr val="black"/>
                </a:solidFill>
                <a:cs typeface="Calibri" panose="020F0502020204030204"/>
              </a:rPr>
              <a:t>lub</a:t>
            </a:r>
            <a:r>
              <a:rPr lang="en-US" sz="1700" dirty="0">
                <a:solidFill>
                  <a:prstClr val="black"/>
                </a:solidFill>
                <a:cs typeface="Calibri" panose="020F0502020204030204"/>
              </a:rPr>
              <a:t> </a:t>
            </a:r>
            <a:r>
              <a:rPr lang="en-US" sz="1700" dirty="0" err="1">
                <a:solidFill>
                  <a:prstClr val="black"/>
                </a:solidFill>
                <a:cs typeface="Calibri" panose="020F0502020204030204"/>
              </a:rPr>
              <a:t>ogłoszeniu</a:t>
            </a:r>
            <a:r>
              <a:rPr lang="en-US" sz="1700" dirty="0">
                <a:solidFill>
                  <a:prstClr val="black"/>
                </a:solidFill>
                <a:cs typeface="Calibri" panose="020F0502020204030204"/>
              </a:rPr>
              <a:t> </a:t>
            </a:r>
            <a:r>
              <a:rPr lang="en-US" sz="1700" dirty="0" err="1">
                <a:solidFill>
                  <a:prstClr val="black"/>
                </a:solidFill>
                <a:cs typeface="Calibri" panose="020F0502020204030204"/>
              </a:rPr>
              <a:t>sygnału</a:t>
            </a:r>
            <a:r>
              <a:rPr lang="en-US" sz="1700" dirty="0">
                <a:solidFill>
                  <a:prstClr val="black"/>
                </a:solidFill>
                <a:cs typeface="Calibri" panose="020F0502020204030204"/>
              </a:rPr>
              <a:t> </a:t>
            </a:r>
            <a:r>
              <a:rPr lang="en-US" sz="1700" dirty="0" err="1">
                <a:solidFill>
                  <a:prstClr val="black"/>
                </a:solidFill>
                <a:cs typeface="Calibri" panose="020F0502020204030204"/>
              </a:rPr>
              <a:t>alarmowego</a:t>
            </a:r>
            <a:r>
              <a:rPr lang="en-US" sz="1700" dirty="0">
                <a:solidFill>
                  <a:prstClr val="black"/>
                </a:solidFill>
                <a:cs typeface="Calibri" panose="020F0502020204030204"/>
              </a:rPr>
              <a:t> </a:t>
            </a:r>
            <a:r>
              <a:rPr lang="en-US" sz="1700" dirty="0" err="1">
                <a:solidFill>
                  <a:prstClr val="black"/>
                </a:solidFill>
                <a:cs typeface="Calibri" panose="020F0502020204030204"/>
              </a:rPr>
              <a:t>lub</a:t>
            </a:r>
            <a:r>
              <a:rPr lang="en-US" sz="1700" dirty="0">
                <a:solidFill>
                  <a:prstClr val="black"/>
                </a:solidFill>
                <a:cs typeface="Calibri" panose="020F0502020204030204"/>
              </a:rPr>
              <a:t> </a:t>
            </a:r>
            <a:r>
              <a:rPr lang="en-US" sz="1700" dirty="0" err="1">
                <a:solidFill>
                  <a:prstClr val="black"/>
                </a:solidFill>
                <a:cs typeface="Calibri" panose="020F0502020204030204"/>
              </a:rPr>
              <a:t>komunikatu</a:t>
            </a:r>
            <a:r>
              <a:rPr lang="en-US" sz="1700" dirty="0">
                <a:solidFill>
                  <a:prstClr val="black"/>
                </a:solidFill>
                <a:cs typeface="Calibri" panose="020F0502020204030204"/>
              </a:rPr>
              <a:t> </a:t>
            </a:r>
            <a:r>
              <a:rPr lang="en-US" sz="1700" dirty="0" err="1">
                <a:solidFill>
                  <a:prstClr val="black"/>
                </a:solidFill>
                <a:cs typeface="Calibri" panose="020F0502020204030204"/>
              </a:rPr>
              <a:t>ostrzegawczego</a:t>
            </a:r>
            <a:r>
              <a:rPr lang="en-US" sz="1700" dirty="0">
                <a:solidFill>
                  <a:prstClr val="black"/>
                </a:solidFill>
                <a:cs typeface="Calibri" panose="020F0502020204030204"/>
              </a:rPr>
              <a:t>, a </a:t>
            </a:r>
            <a:r>
              <a:rPr lang="en-US" sz="1700" dirty="0" err="1">
                <a:solidFill>
                  <a:prstClr val="black"/>
                </a:solidFill>
                <a:cs typeface="Calibri" panose="020F0502020204030204"/>
              </a:rPr>
              <a:t>także</a:t>
            </a:r>
            <a:r>
              <a:rPr lang="en-US" sz="1700" dirty="0">
                <a:solidFill>
                  <a:prstClr val="black"/>
                </a:solidFill>
                <a:cs typeface="Calibri" panose="020F0502020204030204"/>
              </a:rPr>
              <a:t> o </a:t>
            </a:r>
            <a:r>
              <a:rPr lang="en-US" sz="1700" dirty="0" err="1">
                <a:solidFill>
                  <a:prstClr val="black"/>
                </a:solidFill>
                <a:cs typeface="Calibri" panose="020F0502020204030204"/>
              </a:rPr>
              <a:t>ich</a:t>
            </a:r>
            <a:r>
              <a:rPr lang="en-US" sz="1700" dirty="0">
                <a:solidFill>
                  <a:prstClr val="black"/>
                </a:solidFill>
                <a:cs typeface="Calibri" panose="020F0502020204030204"/>
              </a:rPr>
              <a:t> </a:t>
            </a:r>
            <a:r>
              <a:rPr lang="en-US" sz="1700" dirty="0" err="1">
                <a:solidFill>
                  <a:prstClr val="black"/>
                </a:solidFill>
                <a:cs typeface="Calibri" panose="020F0502020204030204"/>
              </a:rPr>
              <a:t>odwołaniu</a:t>
            </a:r>
            <a:r>
              <a:rPr lang="en-US" sz="1700" dirty="0">
                <a:solidFill>
                  <a:prstClr val="black"/>
                </a:solidFill>
                <a:cs typeface="Calibri" panose="020F0502020204030204"/>
              </a:rPr>
              <a:t>, </a:t>
            </a:r>
            <a:r>
              <a:rPr lang="en-US" sz="1700" dirty="0" err="1">
                <a:solidFill>
                  <a:prstClr val="black"/>
                </a:solidFill>
                <a:cs typeface="Calibri" panose="020F0502020204030204"/>
              </a:rPr>
              <a:t>podejmuje</a:t>
            </a:r>
            <a:r>
              <a:rPr lang="en-US" sz="1700" dirty="0">
                <a:solidFill>
                  <a:prstClr val="black"/>
                </a:solidFill>
                <a:cs typeface="Calibri" panose="020F0502020204030204"/>
              </a:rPr>
              <a:t> </a:t>
            </a:r>
            <a:r>
              <a:rPr lang="en-US" sz="1700" dirty="0" err="1">
                <a:solidFill>
                  <a:prstClr val="black"/>
                </a:solidFill>
                <a:cs typeface="Calibri" panose="020F0502020204030204"/>
              </a:rPr>
              <a:t>właściwy</a:t>
            </a:r>
            <a:r>
              <a:rPr lang="en-US" sz="1700" dirty="0">
                <a:solidFill>
                  <a:prstClr val="black"/>
                </a:solidFill>
                <a:cs typeface="Calibri" panose="020F0502020204030204"/>
              </a:rPr>
              <a:t> </a:t>
            </a:r>
            <a:r>
              <a:rPr lang="en-US" sz="1700" dirty="0" err="1">
                <a:solidFill>
                  <a:prstClr val="black"/>
                </a:solidFill>
                <a:cs typeface="Calibri" panose="020F0502020204030204"/>
              </a:rPr>
              <a:t>terytorialnie</a:t>
            </a:r>
            <a:r>
              <a:rPr lang="en-US" sz="1700" dirty="0">
                <a:solidFill>
                  <a:prstClr val="black"/>
                </a:solidFill>
                <a:cs typeface="Calibri" panose="020F0502020204030204"/>
              </a:rPr>
              <a:t> organ </a:t>
            </a:r>
            <a:r>
              <a:rPr lang="en-US" sz="1700" dirty="0" err="1">
                <a:solidFill>
                  <a:prstClr val="black"/>
                </a:solidFill>
                <a:cs typeface="Calibri" panose="020F0502020204030204"/>
              </a:rPr>
              <a:t>administracji</a:t>
            </a:r>
            <a:r>
              <a:rPr lang="en-US" sz="1700" dirty="0">
                <a:solidFill>
                  <a:prstClr val="black"/>
                </a:solidFill>
                <a:cs typeface="Calibri" panose="020F0502020204030204"/>
              </a:rPr>
              <a:t> </a:t>
            </a:r>
            <a:r>
              <a:rPr lang="en-US" sz="1700" dirty="0" err="1">
                <a:solidFill>
                  <a:prstClr val="black"/>
                </a:solidFill>
                <a:cs typeface="Calibri" panose="020F0502020204030204"/>
              </a:rPr>
              <a:t>publicznej</a:t>
            </a:r>
            <a:r>
              <a:rPr lang="en-US" sz="1700" dirty="0">
                <a:solidFill>
                  <a:prstClr val="black"/>
                </a:solidFill>
                <a:cs typeface="Calibri" panose="020F0502020204030204"/>
              </a:rPr>
              <a:t>. </a:t>
            </a:r>
            <a:endParaRPr lang="en-US" sz="1700" dirty="0">
              <a:solidFill>
                <a:prstClr val="black"/>
              </a:solidFill>
              <a:ea typeface="+mn-lt"/>
              <a:cs typeface="Calibri" panose="020F0502020204030204"/>
            </a:endParaRPr>
          </a:p>
          <a:p>
            <a:pPr marL="0" indent="0">
              <a:buNone/>
            </a:pPr>
            <a:endParaRPr lang="pl-PL" dirty="0"/>
          </a:p>
        </p:txBody>
      </p:sp>
      <p:pic>
        <p:nvPicPr>
          <p:cNvPr id="4" name="Obraz 3"/>
          <p:cNvPicPr>
            <a:picLocks noChangeAspect="1"/>
          </p:cNvPicPr>
          <p:nvPr/>
        </p:nvPicPr>
        <p:blipFill>
          <a:blip r:embed="rId2"/>
          <a:stretch>
            <a:fillRect/>
          </a:stretch>
        </p:blipFill>
        <p:spPr>
          <a:xfrm>
            <a:off x="6015789" y="934717"/>
            <a:ext cx="5421376" cy="3553235"/>
          </a:xfrm>
          <a:prstGeom prst="rect">
            <a:avLst/>
          </a:prstGeom>
        </p:spPr>
      </p:pic>
    </p:spTree>
    <p:extLst>
      <p:ext uri="{BB962C8B-B14F-4D97-AF65-F5344CB8AC3E}">
        <p14:creationId xmlns:p14="http://schemas.microsoft.com/office/powerpoint/2010/main" val="182387788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
            <a:extLst>
              <a:ext uri="{FF2B5EF4-FFF2-40B4-BE49-F238E27FC236}">
                <a16:creationId xmlns:a16="http://schemas.microsoft.com/office/drawing/2014/main" xmlns="" id="{626E7052-6D06-44A5-8720-5A18B444FE41}"/>
              </a:ext>
            </a:extLst>
          </p:cNvPr>
          <p:cNvGraphicFramePr>
            <a:graphicFrameLocks noGrp="1"/>
          </p:cNvGraphicFramePr>
          <p:nvPr>
            <p:ph idx="1"/>
            <p:extLst>
              <p:ext uri="{D42A27DB-BD31-4B8C-83A1-F6EECF244321}">
                <p14:modId xmlns:p14="http://schemas.microsoft.com/office/powerpoint/2010/main" val="3197990926"/>
              </p:ext>
            </p:extLst>
          </p:nvPr>
        </p:nvGraphicFramePr>
        <p:xfrm>
          <a:off x="219074" y="-460376"/>
          <a:ext cx="11760993" cy="418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05289F0E-8199-467F-9BA6-AF6A6F4AAE9D}"/>
              </a:ext>
            </a:extLst>
          </p:cNvPr>
          <p:cNvSpPr txBox="1"/>
          <p:nvPr/>
        </p:nvSpPr>
        <p:spPr>
          <a:xfrm>
            <a:off x="176212" y="4474368"/>
            <a:ext cx="118038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pic>
        <p:nvPicPr>
          <p:cNvPr id="5" name="Picture 5">
            <a:extLst>
              <a:ext uri="{FF2B5EF4-FFF2-40B4-BE49-F238E27FC236}">
                <a16:creationId xmlns:a16="http://schemas.microsoft.com/office/drawing/2014/main" xmlns="" id="{8DCC4A68-DFDD-4733-BFB6-CCC81E9D6452}"/>
              </a:ext>
            </a:extLst>
          </p:cNvPr>
          <p:cNvPicPr>
            <a:picLocks noChangeAspect="1"/>
          </p:cNvPicPr>
          <p:nvPr/>
        </p:nvPicPr>
        <p:blipFill>
          <a:blip r:embed="rId8"/>
          <a:stretch>
            <a:fillRect/>
          </a:stretch>
        </p:blipFill>
        <p:spPr>
          <a:xfrm>
            <a:off x="9503569" y="4945856"/>
            <a:ext cx="1042987" cy="1276349"/>
          </a:xfrm>
          <a:prstGeom prst="rect">
            <a:avLst/>
          </a:prstGeom>
        </p:spPr>
      </p:pic>
      <p:pic>
        <p:nvPicPr>
          <p:cNvPr id="6" name="Picture 6">
            <a:extLst>
              <a:ext uri="{FF2B5EF4-FFF2-40B4-BE49-F238E27FC236}">
                <a16:creationId xmlns:a16="http://schemas.microsoft.com/office/drawing/2014/main" xmlns="" id="{D941039F-A741-4F7B-873C-8AFB868EC949}"/>
              </a:ext>
            </a:extLst>
          </p:cNvPr>
          <p:cNvPicPr>
            <a:picLocks noChangeAspect="1"/>
          </p:cNvPicPr>
          <p:nvPr/>
        </p:nvPicPr>
        <p:blipFill>
          <a:blip r:embed="rId9"/>
          <a:stretch>
            <a:fillRect/>
          </a:stretch>
        </p:blipFill>
        <p:spPr>
          <a:xfrm>
            <a:off x="5486400" y="4945856"/>
            <a:ext cx="1076324" cy="1300162"/>
          </a:xfrm>
          <a:prstGeom prst="rect">
            <a:avLst/>
          </a:prstGeom>
        </p:spPr>
      </p:pic>
      <p:pic>
        <p:nvPicPr>
          <p:cNvPr id="7" name="Picture 7">
            <a:extLst>
              <a:ext uri="{FF2B5EF4-FFF2-40B4-BE49-F238E27FC236}">
                <a16:creationId xmlns:a16="http://schemas.microsoft.com/office/drawing/2014/main" xmlns="" id="{B6409FBE-A1DD-4C1F-AF4D-AF6E830EA682}"/>
              </a:ext>
            </a:extLst>
          </p:cNvPr>
          <p:cNvPicPr>
            <a:picLocks noChangeAspect="1"/>
          </p:cNvPicPr>
          <p:nvPr/>
        </p:nvPicPr>
        <p:blipFill>
          <a:blip r:embed="rId10"/>
          <a:stretch>
            <a:fillRect/>
          </a:stretch>
        </p:blipFill>
        <p:spPr>
          <a:xfrm>
            <a:off x="9450978" y="3153803"/>
            <a:ext cx="1164430" cy="1304924"/>
          </a:xfrm>
          <a:prstGeom prst="rect">
            <a:avLst/>
          </a:prstGeom>
        </p:spPr>
      </p:pic>
      <p:pic>
        <p:nvPicPr>
          <p:cNvPr id="8" name="Picture 8">
            <a:extLst>
              <a:ext uri="{FF2B5EF4-FFF2-40B4-BE49-F238E27FC236}">
                <a16:creationId xmlns:a16="http://schemas.microsoft.com/office/drawing/2014/main" xmlns="" id="{2F0E0BAD-241A-4CF1-B02D-EE7F9739D79F}"/>
              </a:ext>
            </a:extLst>
          </p:cNvPr>
          <p:cNvPicPr>
            <a:picLocks noChangeAspect="1"/>
          </p:cNvPicPr>
          <p:nvPr/>
        </p:nvPicPr>
        <p:blipFill>
          <a:blip r:embed="rId11"/>
          <a:stretch>
            <a:fillRect/>
          </a:stretch>
        </p:blipFill>
        <p:spPr>
          <a:xfrm>
            <a:off x="1457323" y="4941094"/>
            <a:ext cx="1121568" cy="1309686"/>
          </a:xfrm>
          <a:prstGeom prst="rect">
            <a:avLst/>
          </a:prstGeom>
        </p:spPr>
      </p:pic>
      <p:pic>
        <p:nvPicPr>
          <p:cNvPr id="9" name="Picture 9">
            <a:extLst>
              <a:ext uri="{FF2B5EF4-FFF2-40B4-BE49-F238E27FC236}">
                <a16:creationId xmlns:a16="http://schemas.microsoft.com/office/drawing/2014/main" xmlns="" id="{6912D145-F197-472D-813C-FA5651AB6188}"/>
              </a:ext>
            </a:extLst>
          </p:cNvPr>
          <p:cNvPicPr>
            <a:picLocks noChangeAspect="1"/>
          </p:cNvPicPr>
          <p:nvPr/>
        </p:nvPicPr>
        <p:blipFill>
          <a:blip r:embed="rId12"/>
          <a:stretch>
            <a:fillRect/>
          </a:stretch>
        </p:blipFill>
        <p:spPr>
          <a:xfrm>
            <a:off x="1457323" y="3164682"/>
            <a:ext cx="1195387" cy="1309686"/>
          </a:xfrm>
          <a:prstGeom prst="rect">
            <a:avLst/>
          </a:prstGeom>
        </p:spPr>
      </p:pic>
      <p:sp>
        <p:nvSpPr>
          <p:cNvPr id="10" name="TextBox 9">
            <a:extLst>
              <a:ext uri="{FF2B5EF4-FFF2-40B4-BE49-F238E27FC236}">
                <a16:creationId xmlns:a16="http://schemas.microsoft.com/office/drawing/2014/main" xmlns="" id="{F9FAA751-7E2C-483F-80C1-6D67F60E7242}"/>
              </a:ext>
            </a:extLst>
          </p:cNvPr>
          <p:cNvSpPr txBox="1"/>
          <p:nvPr/>
        </p:nvSpPr>
        <p:spPr>
          <a:xfrm>
            <a:off x="247650" y="4489182"/>
            <a:ext cx="1154191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a:t>
            </a:r>
            <a:r>
              <a:rPr lang="en-US" dirty="0" err="1">
                <a:cs typeface="Calibri"/>
              </a:rPr>
              <a:t>Gmina</a:t>
            </a:r>
            <a:r>
              <a:rPr lang="en-US" dirty="0">
                <a:cs typeface="Calibri"/>
              </a:rPr>
              <a:t> </a:t>
            </a:r>
            <a:r>
              <a:rPr lang="en-US" dirty="0" err="1">
                <a:cs typeface="Calibri"/>
              </a:rPr>
              <a:t>Prażmów</a:t>
            </a:r>
            <a:r>
              <a:rPr lang="en-US" dirty="0">
                <a:cs typeface="Calibri"/>
              </a:rPr>
              <a:t>                                                  </a:t>
            </a:r>
            <a:r>
              <a:rPr lang="en-US" dirty="0" err="1">
                <a:cs typeface="Calibri"/>
              </a:rPr>
              <a:t>Gmina</a:t>
            </a:r>
            <a:r>
              <a:rPr lang="en-US" dirty="0">
                <a:cs typeface="Calibri"/>
              </a:rPr>
              <a:t> </a:t>
            </a:r>
            <a:r>
              <a:rPr lang="en-US" dirty="0" err="1">
                <a:cs typeface="Calibri"/>
              </a:rPr>
              <a:t>Tarczyn</a:t>
            </a:r>
            <a:r>
              <a:rPr lang="en-US" dirty="0">
                <a:cs typeface="Calibri"/>
              </a:rPr>
              <a:t>                                                 Gmina Piaseczno</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r>
              <a:rPr lang="en-US" dirty="0">
                <a:ea typeface="+mn-lt"/>
                <a:cs typeface="+mn-lt"/>
              </a:rPr>
              <a:t>                </a:t>
            </a:r>
            <a:r>
              <a:rPr lang="en-US" dirty="0" err="1">
                <a:ea typeface="+mn-lt"/>
                <a:cs typeface="+mn-lt"/>
              </a:rPr>
              <a:t>Gmina</a:t>
            </a:r>
            <a:r>
              <a:rPr lang="en-US" dirty="0">
                <a:ea typeface="+mn-lt"/>
                <a:cs typeface="+mn-lt"/>
              </a:rPr>
              <a:t> </a:t>
            </a:r>
            <a:r>
              <a:rPr lang="en-US" dirty="0" err="1">
                <a:ea typeface="+mn-lt"/>
                <a:cs typeface="+mn-lt"/>
              </a:rPr>
              <a:t>Lesznowola</a:t>
            </a:r>
            <a:r>
              <a:rPr lang="en-US" dirty="0">
                <a:ea typeface="+mn-lt"/>
                <a:cs typeface="+mn-lt"/>
              </a:rPr>
              <a:t>                                    </a:t>
            </a:r>
            <a:r>
              <a:rPr lang="en-US" dirty="0" err="1">
                <a:ea typeface="+mn-lt"/>
                <a:cs typeface="+mn-lt"/>
              </a:rPr>
              <a:t>Gmina</a:t>
            </a:r>
            <a:r>
              <a:rPr lang="en-US" dirty="0">
                <a:ea typeface="+mn-lt"/>
                <a:cs typeface="+mn-lt"/>
              </a:rPr>
              <a:t> </a:t>
            </a:r>
            <a:r>
              <a:rPr lang="en-US" dirty="0" err="1"/>
              <a:t>Konstancin-Jeziorna</a:t>
            </a:r>
            <a:r>
              <a:rPr lang="en-US" dirty="0"/>
              <a:t>    </a:t>
            </a:r>
            <a:r>
              <a:rPr lang="en-US" dirty="0">
                <a:ea typeface="+mn-lt"/>
                <a:cs typeface="+mn-lt"/>
              </a:rPr>
              <a:t>                               </a:t>
            </a:r>
            <a:r>
              <a:rPr lang="en-US" dirty="0" err="1">
                <a:ea typeface="+mn-lt"/>
                <a:cs typeface="+mn-lt"/>
              </a:rPr>
              <a:t>Gmina</a:t>
            </a:r>
            <a:r>
              <a:rPr lang="en-US" dirty="0">
                <a:ea typeface="+mn-lt"/>
                <a:cs typeface="+mn-lt"/>
              </a:rPr>
              <a:t> Góra </a:t>
            </a:r>
            <a:r>
              <a:rPr lang="en-US" dirty="0" err="1">
                <a:ea typeface="+mn-lt"/>
                <a:cs typeface="+mn-lt"/>
              </a:rPr>
              <a:t>Kalwaria</a:t>
            </a:r>
            <a:endParaRPr lang="en-US" dirty="0">
              <a:cs typeface="Calibri"/>
            </a:endParaRPr>
          </a:p>
        </p:txBody>
      </p:sp>
      <p:pic>
        <p:nvPicPr>
          <p:cNvPr id="11" name="Picture 11">
            <a:extLst>
              <a:ext uri="{FF2B5EF4-FFF2-40B4-BE49-F238E27FC236}">
                <a16:creationId xmlns:a16="http://schemas.microsoft.com/office/drawing/2014/main" xmlns="" id="{F1909C97-A1A7-4726-80E0-FF5903E7D05E}"/>
              </a:ext>
            </a:extLst>
          </p:cNvPr>
          <p:cNvPicPr>
            <a:picLocks noChangeAspect="1"/>
          </p:cNvPicPr>
          <p:nvPr/>
        </p:nvPicPr>
        <p:blipFill>
          <a:blip r:embed="rId13"/>
          <a:stretch>
            <a:fillRect/>
          </a:stretch>
        </p:blipFill>
        <p:spPr>
          <a:xfrm>
            <a:off x="5519736" y="3153803"/>
            <a:ext cx="1116805" cy="1314449"/>
          </a:xfrm>
          <a:prstGeom prst="rect">
            <a:avLst/>
          </a:prstGeom>
        </p:spPr>
      </p:pic>
    </p:spTree>
    <p:extLst>
      <p:ext uri="{BB962C8B-B14F-4D97-AF65-F5344CB8AC3E}">
        <p14:creationId xmlns:p14="http://schemas.microsoft.com/office/powerpoint/2010/main" val="40624211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xmlns=""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4C8007A-D249-4481-BC9C-E6895B1716D7}"/>
              </a:ext>
            </a:extLst>
          </p:cNvPr>
          <p:cNvSpPr>
            <a:spLocks noGrp="1"/>
          </p:cNvSpPr>
          <p:nvPr>
            <p:ph idx="1"/>
          </p:nvPr>
        </p:nvSpPr>
        <p:spPr>
          <a:xfrm>
            <a:off x="167482" y="339030"/>
            <a:ext cx="6024780" cy="6524703"/>
          </a:xfrm>
        </p:spPr>
        <p:txBody>
          <a:bodyPr vert="horz" lIns="91440" tIns="45720" rIns="91440" bIns="45720" rtlCol="0" anchor="t">
            <a:normAutofit/>
          </a:bodyPr>
          <a:lstStyle/>
          <a:p>
            <a:pPr marL="0">
              <a:buNone/>
            </a:pPr>
            <a:r>
              <a:rPr lang="pl-PL" sz="1800" dirty="0" smtClean="0">
                <a:ea typeface="+mn-lt"/>
                <a:cs typeface="+mn-lt"/>
              </a:rPr>
              <a:t>Celem systemu jest ochrona życia oraz wczesne wykrywanie i reagowanie na otaczające nas zagrożenia takie jak powodzie, katastrofy, skażenia chemiczne środowiska, wojna. Wykonany system pozwala ostrzegać ludność cywilną w obrębie nadchodzącego lub powstałego zagrożenia. </a:t>
            </a:r>
            <a:endParaRPr lang="pl-PL" sz="1800" dirty="0" smtClean="0">
              <a:cs typeface="Calibri" panose="020F0502020204030204"/>
            </a:endParaRPr>
          </a:p>
          <a:p>
            <a:pPr marL="0">
              <a:buNone/>
            </a:pPr>
            <a:r>
              <a:rPr lang="pl-PL" sz="1800" dirty="0" smtClean="0">
                <a:ea typeface="+mn-lt"/>
                <a:cs typeface="+mn-lt"/>
              </a:rPr>
              <a:t>Głównym zadaniem systemu jest emitowanie akustycznych sygnałów alarmowych i komunikatów głosowych informujących ludność o wystąpieniu zagrożenia i sposobie postępowania. Punkty Alarmowe systemu są wyposażone w Elektroniczne Wielofunkcyjne Syreny Alarmowe o mocy, budowie i zasięgu dostosowanym do warunków w terenie. Do sterowania tymi syrenami przewidziano Powiatową Centralę Alarmową zbudowaną w oparciu o Modułową Centralę Alarmową i pulpit sterujący. Pulpit sterujący zainstalowany na stanowisku operatora pozwala na bezpośrednie sterowanie systemem ostrzegania. Wszystkie elementy systemu zintegrowano w wojewódzkim systemie SAOL-MUW. Głównym medium zdalnego sterowania jest cyfrowa łączność radiowa na kanale radiowym przeznaczonym do sterowania syren alarmowych. W miejscach instalacji syren gdzie jest dostęp do Internetu punkty alarmowe wyposażono w dodatkowa medium sterowania</a:t>
            </a:r>
            <a:r>
              <a:rPr lang="pl-PL" sz="1100" dirty="0" smtClean="0">
                <a:ea typeface="+mn-lt"/>
                <a:cs typeface="+mn-lt"/>
              </a:rPr>
              <a:t>. </a:t>
            </a:r>
            <a:endParaRPr lang="pl-PL" sz="1100" dirty="0">
              <a:cs typeface="Calibri" panose="020F0502020204030204"/>
            </a:endParaRPr>
          </a:p>
        </p:txBody>
      </p:sp>
      <p:sp>
        <p:nvSpPr>
          <p:cNvPr id="8" name="Freeform: Shape 10">
            <a:extLst>
              <a:ext uri="{FF2B5EF4-FFF2-40B4-BE49-F238E27FC236}">
                <a16:creationId xmlns:a16="http://schemas.microsoft.com/office/drawing/2014/main" xmlns="" id="{62A38935-BB53-4DF7-A56E-48DD25B685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xmlns="" id="{8C40A7DE-5DAA-4926-870A-806C114D5F34}"/>
              </a:ext>
            </a:extLst>
          </p:cNvPr>
          <p:cNvPicPr>
            <a:picLocks noChangeAspect="1"/>
          </p:cNvPicPr>
          <p:nvPr/>
        </p:nvPicPr>
        <p:blipFill>
          <a:blip r:embed="rId2"/>
          <a:stretch>
            <a:fillRect/>
          </a:stretch>
        </p:blipFill>
        <p:spPr>
          <a:xfrm>
            <a:off x="7535330" y="2507637"/>
            <a:ext cx="3217333" cy="2412999"/>
          </a:xfrm>
          <a:prstGeom prst="rect">
            <a:avLst/>
          </a:prstGeom>
        </p:spPr>
      </p:pic>
    </p:spTree>
    <p:extLst>
      <p:ext uri="{BB962C8B-B14F-4D97-AF65-F5344CB8AC3E}">
        <p14:creationId xmlns:p14="http://schemas.microsoft.com/office/powerpoint/2010/main" val="389903856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E4EDD7AD-5D97-4E77-A639-C2BE25C50A9D}"/>
              </a:ext>
            </a:extLst>
          </p:cNvPr>
          <p:cNvSpPr txBox="1"/>
          <p:nvPr/>
        </p:nvSpPr>
        <p:spPr>
          <a:xfrm>
            <a:off x="359111" y="1715331"/>
            <a:ext cx="5731907" cy="35350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endParaRPr lang="en-US" dirty="0"/>
          </a:p>
        </p:txBody>
      </p:sp>
      <p:sp>
        <p:nvSpPr>
          <p:cNvPr id="19" name="Rectangle 21">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xmlns="" id="{E3D572E3-08E3-462A-95E4-03FA354E424D}"/>
              </a:ext>
            </a:extLst>
          </p:cNvPr>
          <p:cNvPicPr>
            <a:picLocks noGrp="1" noChangeAspect="1"/>
          </p:cNvPicPr>
          <p:nvPr>
            <p:ph idx="1"/>
          </p:nvPr>
        </p:nvPicPr>
        <p:blipFill rotWithShape="1">
          <a:blip r:embed="rId3"/>
          <a:srcRect l="14286" t="5035" r="3571" b="13932"/>
          <a:stretch/>
        </p:blipFill>
        <p:spPr>
          <a:xfrm>
            <a:off x="1794669" y="165732"/>
            <a:ext cx="5116827" cy="6526511"/>
          </a:xfrm>
          <a:prstGeom prst="rect">
            <a:avLst/>
          </a:prstGeom>
        </p:spPr>
      </p:pic>
      <p:sp>
        <p:nvSpPr>
          <p:cNvPr id="3" name="TextBox 2">
            <a:extLst>
              <a:ext uri="{FF2B5EF4-FFF2-40B4-BE49-F238E27FC236}">
                <a16:creationId xmlns:a16="http://schemas.microsoft.com/office/drawing/2014/main" xmlns="" id="{BBA95CC4-64FA-4F0A-BF95-C4D406972D8E}"/>
              </a:ext>
            </a:extLst>
          </p:cNvPr>
          <p:cNvSpPr txBox="1"/>
          <p:nvPr/>
        </p:nvSpPr>
        <p:spPr>
          <a:xfrm>
            <a:off x="8160497" y="2474880"/>
            <a:ext cx="40672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err="1">
                <a:solidFill>
                  <a:schemeClr val="bg1"/>
                </a:solidFill>
                <a:latin typeface="Calibri Light"/>
                <a:cs typeface="Calibri Light"/>
              </a:rPr>
              <a:t>Schemat</a:t>
            </a:r>
            <a:r>
              <a:rPr lang="en-US" sz="3600" b="1" dirty="0">
                <a:solidFill>
                  <a:schemeClr val="bg1"/>
                </a:solidFill>
                <a:latin typeface="Calibri Light"/>
                <a:cs typeface="Calibri Light"/>
              </a:rPr>
              <a:t> </a:t>
            </a:r>
            <a:r>
              <a:rPr lang="en-US" sz="3600" b="1" dirty="0" err="1">
                <a:solidFill>
                  <a:schemeClr val="bg1"/>
                </a:solidFill>
                <a:latin typeface="Calibri Light"/>
                <a:cs typeface="Calibri Light"/>
              </a:rPr>
              <a:t>podłączenia</a:t>
            </a:r>
            <a:r>
              <a:rPr lang="en-US" sz="3600" b="1" dirty="0">
                <a:solidFill>
                  <a:schemeClr val="bg1"/>
                </a:solidFill>
                <a:latin typeface="Calibri Light"/>
                <a:cs typeface="Calibri Light"/>
              </a:rPr>
              <a:t> </a:t>
            </a:r>
            <a:r>
              <a:rPr lang="en-US" sz="3600" b="1" dirty="0" err="1">
                <a:solidFill>
                  <a:schemeClr val="bg1"/>
                </a:solidFill>
                <a:latin typeface="Calibri Light"/>
                <a:cs typeface="Calibri Light"/>
              </a:rPr>
              <a:t>pulpitu</a:t>
            </a:r>
            <a:r>
              <a:rPr lang="en-US" sz="3600" b="1" dirty="0">
                <a:solidFill>
                  <a:schemeClr val="bg1"/>
                </a:solidFill>
                <a:latin typeface="Calibri Light"/>
                <a:cs typeface="Calibri Light"/>
              </a:rPr>
              <a:t> do </a:t>
            </a:r>
            <a:r>
              <a:rPr lang="en-US" sz="3600" b="1" dirty="0" err="1">
                <a:solidFill>
                  <a:schemeClr val="bg1"/>
                </a:solidFill>
                <a:latin typeface="Calibri Light"/>
                <a:cs typeface="Calibri Light"/>
              </a:rPr>
              <a:t>centrali</a:t>
            </a:r>
            <a:endParaRPr lang="en-US" sz="3600" b="1" dirty="0">
              <a:solidFill>
                <a:schemeClr val="bg1"/>
              </a:solidFill>
            </a:endParaRPr>
          </a:p>
        </p:txBody>
      </p:sp>
    </p:spTree>
    <p:extLst>
      <p:ext uri="{BB962C8B-B14F-4D97-AF65-F5344CB8AC3E}">
        <p14:creationId xmlns:p14="http://schemas.microsoft.com/office/powerpoint/2010/main" val="6422942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xmlns=""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6">
            <a:extLst>
              <a:ext uri="{FF2B5EF4-FFF2-40B4-BE49-F238E27FC236}">
                <a16:creationId xmlns:a16="http://schemas.microsoft.com/office/drawing/2014/main" xmlns="" id="{912C5E87-CB8A-4EB6-9DF9-90164F54C6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E311208A-343F-4064-9F9C-11998E885E0C}"/>
              </a:ext>
            </a:extLst>
          </p:cNvPr>
          <p:cNvSpPr>
            <a:spLocks noGrp="1"/>
          </p:cNvSpPr>
          <p:nvPr>
            <p:ph idx="1"/>
          </p:nvPr>
        </p:nvSpPr>
        <p:spPr>
          <a:xfrm>
            <a:off x="334169" y="1560007"/>
            <a:ext cx="8423990" cy="2635679"/>
          </a:xfrm>
        </p:spPr>
        <p:txBody>
          <a:bodyPr vert="horz" lIns="91440" tIns="45720" rIns="91440" bIns="45720" rtlCol="0">
            <a:normAutofit/>
          </a:bodyPr>
          <a:lstStyle/>
          <a:p>
            <a:pPr>
              <a:buNone/>
            </a:pPr>
            <a:r>
              <a:rPr lang="en-US" sz="1600">
                <a:ea typeface="+mn-lt"/>
                <a:cs typeface="+mn-lt"/>
              </a:rPr>
              <a:t>Centrala jest podstawowym urządzeniem systemu, spełnia przeróżne wymogi, między innymi: </a:t>
            </a:r>
            <a:endParaRPr lang="en-US" sz="1600">
              <a:cs typeface="Calibri"/>
            </a:endParaRPr>
          </a:p>
          <a:p>
            <a:pPr>
              <a:buNone/>
            </a:pPr>
            <a:r>
              <a:rPr lang="en-US" sz="1600">
                <a:ea typeface="+mn-lt"/>
                <a:cs typeface="+mn-lt"/>
              </a:rPr>
              <a:t>- obsługa central i syren, tutaj wstawiamy widok syreny i skrzynki </a:t>
            </a:r>
            <a:endParaRPr lang="en-US" sz="1600">
              <a:cs typeface="Calibri"/>
            </a:endParaRPr>
          </a:p>
          <a:p>
            <a:pPr>
              <a:buNone/>
            </a:pPr>
            <a:r>
              <a:rPr lang="en-US" sz="1600">
                <a:ea typeface="+mn-lt"/>
                <a:cs typeface="+mn-lt"/>
              </a:rPr>
              <a:t>- obsługa central i syren w systemie  cyfrowej łączności radiowej, </a:t>
            </a:r>
            <a:endParaRPr lang="en-US" sz="1600">
              <a:cs typeface="Calibri"/>
            </a:endParaRPr>
          </a:p>
          <a:p>
            <a:pPr marL="0" indent="0">
              <a:buNone/>
            </a:pPr>
            <a:r>
              <a:rPr lang="en-US" sz="1600">
                <a:ea typeface="+mn-lt"/>
                <a:cs typeface="+mn-lt"/>
              </a:rPr>
              <a:t>- obsługa innych urządzeń : czujnik skażeń, stacja pogodowa, itp. </a:t>
            </a:r>
            <a:endParaRPr lang="en-US" sz="1600"/>
          </a:p>
        </p:txBody>
      </p:sp>
      <p:pic>
        <p:nvPicPr>
          <p:cNvPr id="8" name="Picture 5">
            <a:extLst>
              <a:ext uri="{FF2B5EF4-FFF2-40B4-BE49-F238E27FC236}">
                <a16:creationId xmlns:a16="http://schemas.microsoft.com/office/drawing/2014/main" xmlns="" id="{E8507F28-6F90-41CA-B8EE-CD181DCE86FF}"/>
              </a:ext>
            </a:extLst>
          </p:cNvPr>
          <p:cNvPicPr>
            <a:picLocks noChangeAspect="1"/>
          </p:cNvPicPr>
          <p:nvPr/>
        </p:nvPicPr>
        <p:blipFill rotWithShape="1">
          <a:blip r:embed="rId2"/>
          <a:srcRect l="61755" t="45833" r="24215" b="21750"/>
          <a:stretch/>
        </p:blipFill>
        <p:spPr>
          <a:xfrm>
            <a:off x="5046447" y="3852277"/>
            <a:ext cx="1691184" cy="2194515"/>
          </a:xfrm>
          <a:prstGeom prst="rect">
            <a:avLst/>
          </a:prstGeom>
        </p:spPr>
      </p:pic>
      <p:pic>
        <p:nvPicPr>
          <p:cNvPr id="5" name="Picture 4">
            <a:extLst>
              <a:ext uri="{FF2B5EF4-FFF2-40B4-BE49-F238E27FC236}">
                <a16:creationId xmlns:a16="http://schemas.microsoft.com/office/drawing/2014/main" xmlns="" id="{BDA0DD1D-6F65-4F14-97E7-021DF2C8A331}"/>
              </a:ext>
            </a:extLst>
          </p:cNvPr>
          <p:cNvPicPr>
            <a:picLocks noChangeAspect="1"/>
          </p:cNvPicPr>
          <p:nvPr/>
        </p:nvPicPr>
        <p:blipFill>
          <a:blip r:embed="rId3"/>
          <a:stretch>
            <a:fillRect/>
          </a:stretch>
        </p:blipFill>
        <p:spPr>
          <a:xfrm>
            <a:off x="7541532" y="1958486"/>
            <a:ext cx="3351740" cy="2510828"/>
          </a:xfrm>
          <a:prstGeom prst="rect">
            <a:avLst/>
          </a:prstGeom>
        </p:spPr>
      </p:pic>
    </p:spTree>
    <p:extLst>
      <p:ext uri="{BB962C8B-B14F-4D97-AF65-F5344CB8AC3E}">
        <p14:creationId xmlns:p14="http://schemas.microsoft.com/office/powerpoint/2010/main" val="2452879114"/>
      </p:ext>
    </p:extLst>
  </p:cSld>
  <p:clrMapOvr>
    <a:masterClrMapping/>
  </p:clrMapOvr>
  <p:transition spd="slow">
    <p:wipe/>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1042</Words>
  <Application>Microsoft Office PowerPoint</Application>
  <PresentationFormat>Niestandardowy</PresentationFormat>
  <Paragraphs>284</Paragraphs>
  <Slides>36</Slides>
  <Notes>2</Notes>
  <HiddenSlides>0</HiddenSlides>
  <MMClips>0</MMClips>
  <ScaleCrop>false</ScaleCrop>
  <HeadingPairs>
    <vt:vector size="4" baseType="variant">
      <vt:variant>
        <vt:lpstr>Motyw</vt:lpstr>
      </vt:variant>
      <vt:variant>
        <vt:i4>1</vt:i4>
      </vt:variant>
      <vt:variant>
        <vt:lpstr>Tytuły slajdów</vt:lpstr>
      </vt:variant>
      <vt:variant>
        <vt:i4>36</vt:i4>
      </vt:variant>
    </vt:vector>
  </HeadingPairs>
  <TitlesOfParts>
    <vt:vector size="37" baseType="lpstr">
      <vt:lpstr>Motyw pakietu Office</vt:lpstr>
      <vt:lpstr>Alarmowanie o zagrożeniach Autor : Wiesław Białasz </vt:lpstr>
      <vt:lpstr>Podstawy prawne: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Lokalizacje i zasięgi zainstalowanych punktów alarmowania ludności (PA) w Powiecie Piaseczyńskim </vt:lpstr>
      <vt:lpstr>Punkty Alarmowe (PA) </vt:lpstr>
      <vt:lpstr>Powiatowa Centrala Alarmowa (CA-1P) </vt:lpstr>
      <vt:lpstr>Opis Punktu Alarmowego</vt:lpstr>
      <vt:lpstr>Prezentacja programu PowerPoint</vt:lpstr>
      <vt:lpstr>Wykaz Punktów Alarmowych </vt:lpstr>
      <vt:lpstr>Prezentacja programu PowerPoint</vt:lpstr>
      <vt:lpstr>Prezentacja programu PowerPoint</vt:lpstr>
      <vt:lpstr>Alarmowanie o zagrożeniach:</vt:lpstr>
      <vt:lpstr>System Wykrywania i Alarmowania</vt:lpstr>
      <vt:lpstr>Wykrywanie zagrożeń, ostrzeganie i alarmowanie</vt:lpstr>
      <vt:lpstr>Prezentacja programu PowerPoint</vt:lpstr>
      <vt:lpstr>System wczesnego ostrzegania (SWO) </vt:lpstr>
      <vt:lpstr>Do realizacji zadań w ramach SWiA, tworzy się następujące formacje obrony cywilnej:</vt:lpstr>
      <vt:lpstr>Ostrzeganie i alarmowanie</vt:lpstr>
      <vt:lpstr>Prezentacja programu PowerPoint</vt:lpstr>
      <vt:lpstr>Prezentacja programu PowerPoint</vt:lpstr>
      <vt:lpstr>Systemy ostrzegania i alarmowania ludności </vt:lpstr>
      <vt:lpstr>Prezentacja programu PowerPoint</vt:lpstr>
      <vt:lpstr>Postępowanie po ogłoszeniu sygnałów alarmowych</vt:lpstr>
      <vt:lpstr>Postępowanie po ogłoszeniu sygnałów alarmowych - Alarm o skażeniach </vt:lpstr>
      <vt:lpstr>Prezentacja programu PowerPoint</vt:lpstr>
      <vt:lpstr>Postępowanie po odwołaniu alarmu </vt:lpstr>
      <vt:lpstr>Uprzedzenie o zagrożeniu skażeniami i zakażeniami </vt:lpstr>
      <vt:lpstr>Dziękujemy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dc:creator>
  <cp:lastModifiedBy>Wiesław Białasz</cp:lastModifiedBy>
  <cp:revision>959</cp:revision>
  <dcterms:created xsi:type="dcterms:W3CDTF">2021-09-11T18:18:25Z</dcterms:created>
  <dcterms:modified xsi:type="dcterms:W3CDTF">2022-03-22T07:40:35Z</dcterms:modified>
</cp:coreProperties>
</file>