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7"/>
  </p:notesMasterIdLst>
  <p:sldIdLst>
    <p:sldId id="256" r:id="rId2"/>
    <p:sldId id="322" r:id="rId3"/>
    <p:sldId id="288" r:id="rId4"/>
    <p:sldId id="350" r:id="rId5"/>
    <p:sldId id="351" r:id="rId6"/>
    <p:sldId id="317" r:id="rId7"/>
    <p:sldId id="296" r:id="rId8"/>
    <p:sldId id="297" r:id="rId9"/>
    <p:sldId id="298" r:id="rId10"/>
    <p:sldId id="301" r:id="rId11"/>
    <p:sldId id="312" r:id="rId12"/>
    <p:sldId id="302" r:id="rId13"/>
    <p:sldId id="303" r:id="rId14"/>
    <p:sldId id="304" r:id="rId15"/>
    <p:sldId id="308" r:id="rId16"/>
    <p:sldId id="307" r:id="rId17"/>
    <p:sldId id="332" r:id="rId18"/>
    <p:sldId id="305" r:id="rId19"/>
    <p:sldId id="328" r:id="rId20"/>
    <p:sldId id="287" r:id="rId21"/>
    <p:sldId id="365" r:id="rId22"/>
    <p:sldId id="366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257" r:id="rId33"/>
    <p:sldId id="258" r:id="rId34"/>
    <p:sldId id="282" r:id="rId35"/>
    <p:sldId id="364" r:id="rId36"/>
    <p:sldId id="363" r:id="rId37"/>
    <p:sldId id="367" r:id="rId38"/>
    <p:sldId id="259" r:id="rId39"/>
    <p:sldId id="261" r:id="rId40"/>
    <p:sldId id="362" r:id="rId41"/>
    <p:sldId id="372" r:id="rId42"/>
    <p:sldId id="264" r:id="rId43"/>
    <p:sldId id="340" r:id="rId44"/>
    <p:sldId id="373" r:id="rId45"/>
    <p:sldId id="271" r:id="rId46"/>
    <p:sldId id="315" r:id="rId47"/>
    <p:sldId id="346" r:id="rId48"/>
    <p:sldId id="273" r:id="rId49"/>
    <p:sldId id="371" r:id="rId50"/>
    <p:sldId id="277" r:id="rId51"/>
    <p:sldId id="320" r:id="rId52"/>
    <p:sldId id="274" r:id="rId53"/>
    <p:sldId id="275" r:id="rId54"/>
    <p:sldId id="325" r:id="rId55"/>
    <p:sldId id="342" r:id="rId56"/>
    <p:sldId id="341" r:id="rId57"/>
    <p:sldId id="344" r:id="rId58"/>
    <p:sldId id="369" r:id="rId59"/>
    <p:sldId id="370" r:id="rId60"/>
    <p:sldId id="278" r:id="rId61"/>
    <p:sldId id="326" r:id="rId62"/>
    <p:sldId id="334" r:id="rId63"/>
    <p:sldId id="336" r:id="rId64"/>
    <p:sldId id="368" r:id="rId65"/>
    <p:sldId id="335" r:id="rId66"/>
  </p:sldIdLst>
  <p:sldSz cx="9144000" cy="6858000" type="screen4x3"/>
  <p:notesSz cx="6797675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8" autoAdjust="0"/>
    <p:restoredTop sz="94660"/>
  </p:normalViewPr>
  <p:slideViewPr>
    <p:cSldViewPr>
      <p:cViewPr varScale="1">
        <p:scale>
          <a:sx n="110" d="100"/>
          <a:sy n="110" d="100"/>
        </p:scale>
        <p:origin x="151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B7AE092E-279C-4175-A0BD-4ED45137F231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1010" tIns="45505" rIns="91010" bIns="45505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ED5293B8-ED86-4750-9551-5FF87FA82E8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62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293B8-ED86-4750-9551-5FF87FA82E81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007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293B8-ED86-4750-9551-5FF87FA82E81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956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2462D1-4CF9-4BB7-8EAB-73F0632E2F59}" type="datetimeFigureOut">
              <a:rPr lang="pl-PL" smtClean="0"/>
              <a:pPr/>
              <a:t>27.05.2020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246C5C4-C8CA-4782-B815-7F8E294854E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diamond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2030" y="928670"/>
            <a:ext cx="8229600" cy="300039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R </a:t>
            </a:r>
            <a:r>
              <a:rPr lang="pl-PL" b="1" dirty="0"/>
              <a:t>A P O R T </a:t>
            </a:r>
            <a:r>
              <a:rPr lang="pl-PL" dirty="0"/>
              <a:t/>
            </a:r>
            <a:br>
              <a:rPr lang="pl-PL" dirty="0"/>
            </a:br>
            <a:r>
              <a:rPr lang="pl-PL" b="1" dirty="0"/>
              <a:t>O STANIE GMINY CHOCEŃ </a:t>
            </a:r>
            <a:r>
              <a:rPr lang="pl-PL" dirty="0"/>
              <a:t/>
            </a:r>
            <a:br>
              <a:rPr lang="pl-PL" dirty="0"/>
            </a:br>
            <a:r>
              <a:rPr lang="pl-PL" b="1" dirty="0"/>
              <a:t> </a:t>
            </a:r>
            <a:r>
              <a:rPr lang="pl-PL" b="1" dirty="0" smtClean="0"/>
              <a:t>ZA </a:t>
            </a:r>
            <a:r>
              <a:rPr lang="pl-PL" b="1" dirty="0"/>
              <a:t>ROK 2018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71934" y="5715016"/>
            <a:ext cx="4686288" cy="923916"/>
          </a:xfrm>
        </p:spPr>
        <p:txBody>
          <a:bodyPr>
            <a:normAutofit fontScale="47500" lnSpcReduction="20000"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URZĄD GMINY CHOCEŃ</a:t>
            </a:r>
            <a:endParaRPr lang="pl-PL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ul. Sikorskiego 12</a:t>
            </a:r>
            <a:endParaRPr lang="pl-PL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87-850 Choceń</a:t>
            </a:r>
            <a:endParaRPr lang="pl-PL" dirty="0">
              <a:solidFill>
                <a:schemeClr val="tx1"/>
              </a:solidFill>
            </a:endParaRPr>
          </a:p>
          <a:p>
            <a:r>
              <a:rPr lang="pl-PL" b="1" dirty="0" err="1">
                <a:solidFill>
                  <a:schemeClr val="tx1"/>
                </a:solidFill>
              </a:rPr>
              <a:t>www.chocen.pl</a:t>
            </a:r>
            <a:endParaRPr lang="pl-PL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pic>
        <p:nvPicPr>
          <p:cNvPr id="5" name="Obraz 4" descr="Herb Gmina Choceń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309421"/>
            <a:ext cx="3071834" cy="3548579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dirty="0" smtClean="0"/>
              <a:t>Struktura wieku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zawartości 5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071678"/>
            <a:ext cx="8529339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642918"/>
            <a:ext cx="4929222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 </a:t>
            </a:r>
            <a:br>
              <a:rPr lang="pl-PL" dirty="0" smtClean="0"/>
            </a:br>
            <a:r>
              <a:rPr lang="pl-PL" dirty="0" smtClean="0"/>
              <a:t>Zarejestrowani bezrobotni </a:t>
            </a:r>
            <a:endParaRPr lang="pl-PL" dirty="0"/>
          </a:p>
        </p:txBody>
      </p:sp>
      <p:pic>
        <p:nvPicPr>
          <p:cNvPr id="4" name="Symbol zastępczy zawartości 3" descr="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285992"/>
            <a:ext cx="8312025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Struktura gospodarstw rolnych</a:t>
            </a:r>
            <a:endParaRPr lang="pl-PL" dirty="0"/>
          </a:p>
        </p:txBody>
      </p:sp>
      <p:pic>
        <p:nvPicPr>
          <p:cNvPr id="4" name="Symbol zastępczy zawartości 3" descr="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142984"/>
            <a:ext cx="8066104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Podmioty gospodarcze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572140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Zgodnie z Centralną Ewidencją i Informacją o Działalności Gospodarczej (CEIDG), według stanu na dzień 31 grudnia 2018 r. ilość zarejestrowanych podmiotów gospodarczych, które mają główne miejsce prowadzenia działalności w gminie Choceń obejmuje 536 pozycji, z czego: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status „aktywny” posiadały 230 podmioty,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status „wykreślony” posiadało 265 podmiotów,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status „zawieszony” posiadały 41 podmioty,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liczba podmiotów do prowadzenia działalności wyłącznie w formie spółki cywilnej obejmowała 1 pozycję. </a:t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Podmioty gospodarcze funkcjonujące na terenie gminy to przede wszystkim małe i średnie zakłady rodzinne. </a:t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Do wiodących branż w gminie zaliczyć należy: transport drogowy towarów, roboty budowlane, roboty elektryczne, naprawa pojazdów samochodowych, sprzedaż, fryzjerstwo.</a:t>
            </a:r>
            <a:endParaRPr lang="pl-PL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Organizacje pozarządowe działające na terenie gminy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214974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pl-PL" dirty="0" smtClean="0"/>
              <a:t>Stowarzyszenie Dla Rozwoju Gminy Choceń, </a:t>
            </a:r>
          </a:p>
          <a:p>
            <a:pPr lvl="0"/>
            <a:r>
              <a:rPr lang="pl-PL" dirty="0" smtClean="0"/>
              <a:t>Rada Kobiet Gminy Choceń, </a:t>
            </a:r>
          </a:p>
          <a:p>
            <a:pPr lvl="0"/>
            <a:r>
              <a:rPr lang="pl-PL" dirty="0" smtClean="0"/>
              <a:t>Ochotnicza Straż Pożarna w Choceniu, </a:t>
            </a:r>
          </a:p>
          <a:p>
            <a:pPr lvl="0"/>
            <a:r>
              <a:rPr lang="pl-PL" dirty="0" smtClean="0"/>
              <a:t>Ochotnicza Straż Pożarna w Śmiłowicach,</a:t>
            </a:r>
          </a:p>
          <a:p>
            <a:pPr lvl="0"/>
            <a:r>
              <a:rPr lang="pl-PL" dirty="0" smtClean="0"/>
              <a:t>Ochotnicza Straż Pożarna w Czerniewicach,</a:t>
            </a:r>
          </a:p>
          <a:p>
            <a:pPr lvl="0"/>
            <a:r>
              <a:rPr lang="pl-PL" dirty="0" smtClean="0"/>
              <a:t>Ochotnicza Straż Pożarna w Nakonowie Starym,</a:t>
            </a:r>
          </a:p>
          <a:p>
            <a:pPr lvl="0"/>
            <a:r>
              <a:rPr lang="pl-PL" dirty="0" smtClean="0"/>
              <a:t>Ochotnicza Straż Pożarna w Szczutkowie, </a:t>
            </a:r>
          </a:p>
          <a:p>
            <a:pPr lvl="0"/>
            <a:r>
              <a:rPr lang="pl-PL" dirty="0" smtClean="0"/>
              <a:t>Ochotnicza Straż Pożarna w Wichrowicach,</a:t>
            </a:r>
          </a:p>
          <a:p>
            <a:pPr lvl="0"/>
            <a:r>
              <a:rPr lang="pl-PL" dirty="0" smtClean="0"/>
              <a:t>Ochotnicza Straż Pożarna w Wilkowicach, </a:t>
            </a:r>
          </a:p>
          <a:p>
            <a:pPr lvl="0"/>
            <a:r>
              <a:rPr lang="pl-PL" dirty="0" smtClean="0"/>
              <a:t>Towarzystwo Kultury, Edukacji i Promocji Gminy Choceń,</a:t>
            </a:r>
          </a:p>
          <a:p>
            <a:pPr lvl="0"/>
            <a:r>
              <a:rPr lang="pl-PL" dirty="0" smtClean="0"/>
              <a:t>Gminne Towarzystwo Sportowe „Unia Choceń”,</a:t>
            </a:r>
          </a:p>
          <a:p>
            <a:pPr lvl="0"/>
            <a:r>
              <a:rPr lang="pl-PL" dirty="0" smtClean="0"/>
              <a:t>Stowarzyszenie LGD Dorzecza Zgłowiączki, </a:t>
            </a:r>
          </a:p>
          <a:p>
            <a:pPr lvl="0"/>
            <a:r>
              <a:rPr lang="pl-PL" dirty="0" smtClean="0"/>
              <a:t>Związek Kombatantów Rzeczypospolitej Polskiej i Byłych Więźniów Politycznych, Zarząd Gminny w Choceniu]</a:t>
            </a:r>
          </a:p>
          <a:p>
            <a:pPr lvl="0"/>
            <a:r>
              <a:rPr lang="pl-PL" dirty="0" smtClean="0"/>
              <a:t>Związek Harcerstwa Polskiego, Powiat Włocławek z siedzibą w Choceniu</a:t>
            </a:r>
          </a:p>
          <a:p>
            <a:pPr lvl="0"/>
            <a:r>
              <a:rPr lang="pl-PL" dirty="0" smtClean="0"/>
              <a:t>Koło Łowieckie „Przepiórka”,</a:t>
            </a:r>
          </a:p>
          <a:p>
            <a:pPr lvl="0"/>
            <a:r>
              <a:rPr lang="pl-PL" dirty="0" smtClean="0"/>
              <a:t>Polski Związek Emerytów, Rencistów i Inwalidów, Koło w Choceniu</a:t>
            </a:r>
          </a:p>
          <a:p>
            <a:pPr lvl="0"/>
            <a:r>
              <a:rPr lang="pl-PL" dirty="0" smtClean="0"/>
              <a:t>Koło Gospodyń Wiejskich Śmiłowice, </a:t>
            </a:r>
          </a:p>
          <a:p>
            <a:pPr lvl="0"/>
            <a:r>
              <a:rPr lang="pl-PL" dirty="0" smtClean="0"/>
              <a:t>Koło Gospodyń Wiejskich Czerniewice II, </a:t>
            </a:r>
          </a:p>
          <a:p>
            <a:pPr lvl="0"/>
            <a:r>
              <a:rPr lang="pl-PL" dirty="0" smtClean="0"/>
              <a:t>Stowarzyszenie Koło Gospodyń Wiejskich „Niezapominajka” Szczutkowa i Lutoborza.</a:t>
            </a:r>
          </a:p>
          <a:p>
            <a:pPr>
              <a:buNone/>
            </a:pPr>
            <a:r>
              <a:rPr lang="pl-PL" dirty="0" smtClean="0"/>
              <a:t> </a:t>
            </a:r>
          </a:p>
          <a:p>
            <a:endParaRPr lang="pl-PL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602587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b="1" dirty="0" smtClean="0"/>
              <a:t>         Inne:</a:t>
            </a:r>
          </a:p>
          <a:p>
            <a:pPr lvl="0"/>
            <a:r>
              <a:rPr lang="pl-PL" dirty="0" smtClean="0"/>
              <a:t>Gminna Spółka Wodna w Choceniu </a:t>
            </a:r>
          </a:p>
          <a:p>
            <a:pPr lvl="0"/>
            <a:r>
              <a:rPr lang="pl-PL" dirty="0" smtClean="0"/>
              <a:t>Koło Gospodyń Wiejskich w Szczytnie, </a:t>
            </a:r>
          </a:p>
          <a:p>
            <a:pPr lvl="0"/>
            <a:r>
              <a:rPr lang="pl-PL" dirty="0" smtClean="0"/>
              <a:t>Koło Gospodyń Wiejskich w Wilkowicach, </a:t>
            </a:r>
          </a:p>
          <a:p>
            <a:pPr lvl="0"/>
            <a:r>
              <a:rPr lang="pl-PL" dirty="0" smtClean="0"/>
              <a:t>Koło Gospodyń Wiejskich w Wichrowicach, </a:t>
            </a:r>
          </a:p>
          <a:p>
            <a:pPr lvl="0"/>
            <a:r>
              <a:rPr lang="pl-PL" dirty="0" smtClean="0"/>
              <a:t>Koło Gospodyń Wiejskich w Czerniewicach I,</a:t>
            </a:r>
          </a:p>
          <a:p>
            <a:pPr marL="137160" lvl="0" indent="0"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</a:t>
            </a:r>
            <a:r>
              <a:rPr lang="pl-PL" b="1" dirty="0" smtClean="0"/>
              <a:t>Ponadto na terenie gminy, na rzecz jej mieszkańców, działają organizacje pozarządowe z siedzibą poza gminą: </a:t>
            </a:r>
          </a:p>
          <a:p>
            <a:pPr lvl="0"/>
            <a:r>
              <a:rPr lang="pl-PL" dirty="0" smtClean="0"/>
              <a:t>Polski Związek Hodowców Gołębi Pocztowych, </a:t>
            </a:r>
          </a:p>
          <a:p>
            <a:pPr lvl="0"/>
            <a:r>
              <a:rPr lang="pl-PL" dirty="0" smtClean="0"/>
              <a:t>Koło Łowieckie „Bóbr”, </a:t>
            </a:r>
          </a:p>
          <a:p>
            <a:pPr lvl="0"/>
            <a:r>
              <a:rPr lang="pl-PL" dirty="0" smtClean="0"/>
              <a:t>Koło Łowieckie „Łoś”,</a:t>
            </a:r>
          </a:p>
          <a:p>
            <a:pPr lvl="0"/>
            <a:r>
              <a:rPr lang="pl-PL" dirty="0" smtClean="0"/>
              <a:t>Koło Łowieckie „Sarna”,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</a:t>
            </a:r>
            <a:r>
              <a:rPr lang="pl-PL" b="1" dirty="0" smtClean="0"/>
              <a:t>Stowarzyszenia, do których przynależy gmina Choceń:</a:t>
            </a:r>
          </a:p>
          <a:p>
            <a:pPr lvl="0"/>
            <a:r>
              <a:rPr lang="pl-PL" dirty="0" smtClean="0"/>
              <a:t>Stowarzyszenie Lokalna Grupa Działania Dorzecza Zgłowiączki </a:t>
            </a:r>
          </a:p>
          <a:p>
            <a:pPr lvl="0"/>
            <a:r>
              <a:rPr lang="pl-PL" dirty="0" smtClean="0"/>
              <a:t>Stowarzyszenie Gmin Przyjaznych Energii Odnawialnej </a:t>
            </a:r>
          </a:p>
          <a:p>
            <a:pPr lvl="0"/>
            <a:r>
              <a:rPr lang="pl-PL" dirty="0" smtClean="0"/>
              <a:t>Stowarzyszenie Gmin Pomorskich na Rzecz Budowy Autostrady A1</a:t>
            </a:r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Sieć szkolno-przedszkolna w gminie: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9493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pl-PL" dirty="0" smtClean="0"/>
              <a:t>Szkoła Podstawowa w Wilkowicach z oddziałem zerowym, </a:t>
            </a:r>
          </a:p>
          <a:p>
            <a:pPr lvl="0"/>
            <a:r>
              <a:rPr lang="pl-PL" dirty="0" smtClean="0"/>
              <a:t>Szkoła Podstawowa w Śmiłowicach </a:t>
            </a:r>
          </a:p>
          <a:p>
            <a:pPr lvl="0"/>
            <a:r>
              <a:rPr lang="pl-PL" dirty="0" smtClean="0"/>
              <a:t>Zespół Szkolno – Przedszkolny w Choceniu, w skład zespołu wchodzą:</a:t>
            </a:r>
          </a:p>
          <a:p>
            <a:pPr>
              <a:buNone/>
            </a:pPr>
            <a:r>
              <a:rPr lang="pl-PL" dirty="0" smtClean="0"/>
              <a:t>     - Szkoła </a:t>
            </a:r>
            <a:r>
              <a:rPr lang="pl-PL" dirty="0"/>
              <a:t>Podstawowa im. Janusza Korczaka w Choceniu, </a:t>
            </a:r>
          </a:p>
          <a:p>
            <a:pPr>
              <a:buNone/>
            </a:pPr>
            <a:r>
              <a:rPr lang="pl-PL" dirty="0" smtClean="0"/>
              <a:t>     - Przedszkole </a:t>
            </a:r>
            <a:r>
              <a:rPr lang="pl-PL" dirty="0"/>
              <a:t>Samorządowe w Choceniu, </a:t>
            </a:r>
          </a:p>
          <a:p>
            <a:pPr>
              <a:buNone/>
            </a:pPr>
            <a:r>
              <a:rPr lang="pl-PL" dirty="0" smtClean="0"/>
              <a:t>     - Gimnazjum </a:t>
            </a:r>
            <a:r>
              <a:rPr lang="pl-PL" dirty="0"/>
              <a:t>im. Jana Pawła II w Choceniu do 31 </a:t>
            </a:r>
            <a:r>
              <a:rPr lang="pl-PL" dirty="0" smtClean="0"/>
              <a:t>sierpnia </a:t>
            </a:r>
            <a:r>
              <a:rPr lang="pl-PL" dirty="0"/>
              <a:t>2019 r. </a:t>
            </a:r>
          </a:p>
          <a:p>
            <a:pPr lvl="0"/>
            <a:r>
              <a:rPr lang="pl-PL" dirty="0" smtClean="0"/>
              <a:t>Na terenie gminy funkcjonują także 3 przedszkola niepubliczne.</a:t>
            </a:r>
          </a:p>
          <a:p>
            <a:pPr lvl="0"/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67" y="332656"/>
            <a:ext cx="8229600" cy="1863080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Sytuacja finansowa gminy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DOCHODY I WYDATKI W LATACH 2015-2018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bez tytułu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780928"/>
            <a:ext cx="8429684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Poziom zadłużenia</a:t>
            </a:r>
            <a:endParaRPr lang="pl-PL" dirty="0"/>
          </a:p>
        </p:txBody>
      </p:sp>
      <p:pic>
        <p:nvPicPr>
          <p:cNvPr id="4" name="Symbol zastępczy zawartości 3" descr="bez tytułu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857364"/>
            <a:ext cx="8166733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 dirty="0" smtClean="0"/>
              <a:t> 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936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  </a:t>
            </a:r>
            <a:r>
              <a:rPr lang="pl-PL" sz="2000" dirty="0" smtClean="0"/>
              <a:t>Uchwałą Wojewódzkiej Rady Narodowej w Bydgoszczy,</a:t>
            </a:r>
            <a:br>
              <a:rPr lang="pl-PL" sz="2000" dirty="0" smtClean="0"/>
            </a:br>
            <a:r>
              <a:rPr lang="pl-PL" sz="2000" dirty="0" smtClean="0"/>
              <a:t> z dniem 1 stycznia 1973 roku utworzono gminę Choceń.</a:t>
            </a:r>
            <a:endParaRPr lang="pl-PL" sz="2000" dirty="0"/>
          </a:p>
        </p:txBody>
      </p:sp>
      <p:pic>
        <p:nvPicPr>
          <p:cNvPr id="4" name="Obraz 3" descr="IMG_20190603_12040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000108"/>
            <a:ext cx="4957213" cy="5857892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429420"/>
          </a:xfrm>
        </p:spPr>
        <p:txBody>
          <a:bodyPr>
            <a:normAutofit fontScale="25000" lnSpcReduction="20000"/>
          </a:bodyPr>
          <a:lstStyle/>
          <a:p>
            <a:pPr marL="137160" indent="0">
              <a:buNone/>
            </a:pPr>
            <a:r>
              <a:rPr lang="pl-PL" sz="8000" dirty="0" smtClean="0"/>
              <a:t>DOKUMENTY STRATEGICZNE </a:t>
            </a:r>
          </a:p>
          <a:p>
            <a:endParaRPr lang="pl-PL" dirty="0" smtClean="0"/>
          </a:p>
          <a:p>
            <a:pPr>
              <a:lnSpc>
                <a:spcPct val="120000"/>
              </a:lnSpc>
            </a:pPr>
            <a:r>
              <a:rPr lang="pl-PL" sz="7200" dirty="0" smtClean="0"/>
              <a:t>Strategia Rozwoju Gminy Choceń; 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Program Rewitalizacji dla Gminy Choceń na lata 2017-2023;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Plan Gospodarki Niskoemisyjnej dla Gminy Choceń;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Strategia Rozwiązywania Problemów Społecznych dla gminy Choceń na lata 2016 – 2026;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Gminny Program Przeciwdziałania Przemocy w Rodzinie oraz Ochrony Ofiar Przemocy w Rodzinie w Gminie Choceń na lata 2017-2019;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Gminny Program Przeciwdziałania Narkomanii na lata 2018 – 2019;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Gminny Program Profilaktyki i Rozwiązywania Problemów Alkoholowych na rok 2018;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Wieloletni Program Gospodarowania Mieszkaniowym Zasobem Gminy Choceń na lata 2017-2023;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Program rehabilitacji leczniczej mieszkańców Gminy Choceń na lata 2017 – 2019;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Program opieki nad zwierzętami bezdomnymi oraz zapobiegania bezdomności zwierząt na terenie gminy Choceń na 2018 rok;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Plan odnowy miejscowości Choceń; </a:t>
            </a:r>
          </a:p>
          <a:p>
            <a:pPr>
              <a:lnSpc>
                <a:spcPct val="120000"/>
              </a:lnSpc>
            </a:pPr>
            <a:r>
              <a:rPr lang="pl-PL" sz="7200" dirty="0" smtClean="0"/>
              <a:t>Wieloletnia Prognoza Finansowa Gminy Choceń na lata 2018-2034. </a:t>
            </a:r>
          </a:p>
          <a:p>
            <a:pPr>
              <a:lnSpc>
                <a:spcPct val="120000"/>
              </a:lnSpc>
            </a:pPr>
            <a:endParaRPr lang="pl-PL" sz="7200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Nowa siedziba UG od 01.09.2017 r.</a:t>
            </a:r>
            <a:endParaRPr lang="pl-PL" dirty="0"/>
          </a:p>
        </p:txBody>
      </p:sp>
      <p:pic>
        <p:nvPicPr>
          <p:cNvPr id="4" name="Symbol zastępczy zawartości 3" descr="Bez tytułu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156" y="2924926"/>
            <a:ext cx="7358090" cy="393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ymbol zastępczy zawartości 3" descr="605c10243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3287"/>
            <a:ext cx="4836257" cy="36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58103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3600" dirty="0" smtClean="0"/>
              <a:t>Sala konferencyjna </a:t>
            </a:r>
            <a:r>
              <a:rPr lang="pl-PL" sz="3600" dirty="0"/>
              <a:t>na potrzeby </a:t>
            </a:r>
            <a:r>
              <a:rPr lang="pl-PL" sz="3600" dirty="0" smtClean="0"/>
              <a:t>Urzędu 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4" name="Symbol zastępczy zawartości 3" descr="IMG_20180809_121828_414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283" y="790679"/>
            <a:ext cx="4857751" cy="4119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rostokąt 2"/>
          <p:cNvSpPr/>
          <p:nvPr/>
        </p:nvSpPr>
        <p:spPr>
          <a:xfrm>
            <a:off x="5331646" y="1124744"/>
            <a:ext cx="33551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dirty="0"/>
              <a:t>W dniu 5 </a:t>
            </a:r>
            <a:r>
              <a:rPr lang="pl-PL" dirty="0" smtClean="0"/>
              <a:t>września 2018 r., </a:t>
            </a:r>
            <a:r>
              <a:rPr lang="pl-PL" dirty="0"/>
              <a:t>po raz pierwszy posiedzenie Rady Gminy w Choceniu odbyło się w nowej sali konferencyjnej. </a:t>
            </a:r>
            <a:endParaRPr lang="pl-PL" dirty="0" smtClean="0"/>
          </a:p>
          <a:p>
            <a:r>
              <a:rPr lang="pl-PL" dirty="0"/>
              <a:t>Sala jest wykorzystywana przez Urząd Stanu Cywilnego. 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07504" y="51036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pl-PL" dirty="0" smtClean="0"/>
              <a:t>Sala </a:t>
            </a:r>
            <a:r>
              <a:rPr lang="pl-PL" dirty="0"/>
              <a:t>została przygotowana wg projektu pracownika gminy Pani Anny Niteckiej i wykonana także przez pracowników urzędu.</a:t>
            </a:r>
          </a:p>
        </p:txBody>
      </p:sp>
      <p:pic>
        <p:nvPicPr>
          <p:cNvPr id="7" name="Symbol zastępczy zawartości 3" descr="IMG_20180905_140115_580d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7244" y="3293020"/>
            <a:ext cx="4746756" cy="3560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441678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1" y="1556792"/>
            <a:ext cx="4896544" cy="1224136"/>
          </a:xfrm>
        </p:spPr>
        <p:txBody>
          <a:bodyPr>
            <a:normAutofit fontScale="90000"/>
          </a:bodyPr>
          <a:lstStyle/>
          <a:p>
            <a:pPr lvl="0"/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 smtClean="0"/>
              <a:t>Powołanie </a:t>
            </a:r>
            <a:r>
              <a:rPr lang="pl-PL" sz="3100" dirty="0"/>
              <a:t>nowego Kierownika Posterunku Policji w </a:t>
            </a:r>
            <a:r>
              <a:rPr lang="pl-PL" sz="3100" dirty="0" smtClean="0"/>
              <a:t>Choceniu</a:t>
            </a:r>
            <a:endParaRPr lang="pl-PL" sz="3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10800000" flipV="1">
            <a:off x="251520" y="3429000"/>
            <a:ext cx="5564852" cy="2664296"/>
          </a:xfrm>
        </p:spPr>
        <p:txBody>
          <a:bodyPr>
            <a:normAutofit lnSpcReduction="10000"/>
          </a:bodyPr>
          <a:lstStyle/>
          <a:p>
            <a:endParaRPr lang="pl-PL" dirty="0" smtClean="0"/>
          </a:p>
          <a:p>
            <a:pPr>
              <a:buNone/>
            </a:pPr>
            <a:r>
              <a:rPr lang="pl-PL" dirty="0" smtClean="0"/>
              <a:t>     Od 16 kwietnia 2018 r., obowiązki kierownika zostały powierzone </a:t>
            </a:r>
            <a:br>
              <a:rPr lang="pl-PL" dirty="0" smtClean="0"/>
            </a:br>
            <a:r>
              <a:rPr lang="pl-PL" dirty="0" err="1" smtClean="0"/>
              <a:t>asp</a:t>
            </a:r>
            <a:r>
              <a:rPr lang="pl-PL" dirty="0" smtClean="0"/>
              <a:t>. sztab. Waldemarowi Błaszczykowi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mms_img1022401192_0a8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476" y="1700808"/>
            <a:ext cx="2644058" cy="469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021382" y="406046"/>
            <a:ext cx="6430938" cy="686613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 smtClean="0"/>
              <a:t>WAŻNIEJSZE WYDARZENIA W ROKU 2018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00748219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hocen_2705201800012_536b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24744"/>
            <a:ext cx="6372530" cy="422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0800000" flipV="1">
            <a:off x="1314098" y="-531440"/>
            <a:ext cx="7560841" cy="2635614"/>
          </a:xfrm>
        </p:spPr>
        <p:txBody>
          <a:bodyPr>
            <a:normAutofit/>
          </a:bodyPr>
          <a:lstStyle/>
          <a:p>
            <a:pPr lvl="0"/>
            <a:r>
              <a:rPr lang="pl-PL" sz="2200" dirty="0" smtClean="0"/>
              <a:t>Nadanie </a:t>
            </a:r>
            <a:r>
              <a:rPr lang="pl-PL" sz="2200" dirty="0"/>
              <a:t>nazwy Parku - NIEPODLEGŁOŚCI w Choceniu 27 </a:t>
            </a:r>
            <a:r>
              <a:rPr lang="pl-PL" sz="2200" dirty="0" smtClean="0"/>
              <a:t>maja 2018 </a:t>
            </a:r>
            <a:endParaRPr lang="pl-PL" dirty="0"/>
          </a:p>
        </p:txBody>
      </p:sp>
      <p:pic>
        <p:nvPicPr>
          <p:cNvPr id="5" name="Symbol zastępczy zawartości 3" descr="6dsc_3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3068960"/>
            <a:ext cx="3786182" cy="428369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07504" y="5567063"/>
            <a:ext cx="5016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O</a:t>
            </a:r>
            <a:r>
              <a:rPr lang="pl-PL" dirty="0" smtClean="0"/>
              <a:t>dsłonięcie </a:t>
            </a:r>
            <a:r>
              <a:rPr lang="pl-PL" dirty="0"/>
              <a:t>tablicy </a:t>
            </a:r>
            <a:r>
              <a:rPr lang="pl-PL" dirty="0" smtClean="0"/>
              <a:t>upamiętniającej </a:t>
            </a:r>
            <a:r>
              <a:rPr lang="pl-PL" dirty="0"/>
              <a:t>nadanie nazwy </a:t>
            </a:r>
            <a:r>
              <a:rPr lang="pl-PL" dirty="0" smtClean="0"/>
              <a:t> </a:t>
            </a:r>
            <a:r>
              <a:rPr lang="pl-PL" dirty="0"/>
              <a:t>– PARKU NIEPODLEGŁOŚCI</a:t>
            </a:r>
          </a:p>
        </p:txBody>
      </p:sp>
    </p:spTree>
    <p:extLst>
      <p:ext uri="{BB962C8B-B14F-4D97-AF65-F5344CB8AC3E}">
        <p14:creationId xmlns:p14="http://schemas.microsoft.com/office/powerpoint/2010/main" val="259734331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lvl="0"/>
            <a:r>
              <a:rPr lang="pl-PL" sz="3600" dirty="0" smtClean="0"/>
              <a:t>Powiatowe </a:t>
            </a:r>
            <a:r>
              <a:rPr lang="pl-PL" sz="3600" dirty="0"/>
              <a:t>zakończenie </a:t>
            </a:r>
            <a:r>
              <a:rPr lang="pl-PL" sz="3600" dirty="0" smtClean="0"/>
              <a:t>lata w Choceniu,  </a:t>
            </a:r>
            <a:r>
              <a:rPr lang="pl-PL" sz="3600" dirty="0"/>
              <a:t>Wojciech Cejrowski </a:t>
            </a:r>
            <a:r>
              <a:rPr lang="pl-PL" sz="3600" dirty="0" smtClean="0"/>
              <a:t>- 30 </a:t>
            </a:r>
            <a:r>
              <a:rPr lang="pl-PL" sz="3600" dirty="0"/>
              <a:t>sierpnia </a:t>
            </a:r>
            <a:r>
              <a:rPr lang="pl-PL" sz="3600" b="1" dirty="0"/>
              <a:t/>
            </a:r>
            <a:br>
              <a:rPr lang="pl-PL" sz="3600" b="1" dirty="0"/>
            </a:b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5721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	 </a:t>
            </a:r>
            <a:endParaRPr lang="pl-PL" dirty="0"/>
          </a:p>
        </p:txBody>
      </p:sp>
      <p:pic>
        <p:nvPicPr>
          <p:cNvPr id="4" name="Symbol zastępczy zawartości 3" descr="Cejrowski_Chocen2018__1_-842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3" y="1504323"/>
            <a:ext cx="4643438" cy="32491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01" y="3557167"/>
            <a:ext cx="5780797" cy="325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521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7587" y="274638"/>
            <a:ext cx="3349213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XII zlot motocyklowy w Choceniu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16016" y="1428736"/>
            <a:ext cx="4427984" cy="48806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 </a:t>
            </a:r>
          </a:p>
          <a:p>
            <a:pPr>
              <a:buNone/>
            </a:pPr>
            <a:r>
              <a:rPr lang="pl-PL" dirty="0" smtClean="0"/>
              <a:t> </a:t>
            </a:r>
            <a:r>
              <a:rPr lang="pl-PL" sz="2000" dirty="0" smtClean="0"/>
              <a:t>  - Trudno wyobrazić sobie imprezy w naszej gminie bez zlotu motocykli, </a:t>
            </a:r>
          </a:p>
          <a:p>
            <a:pPr>
              <a:buNone/>
            </a:pPr>
            <a:r>
              <a:rPr lang="pl-PL" sz="2000" dirty="0" smtClean="0"/>
              <a:t>     - w 2018 r., zarejestrowano prawie 700 motocykli, </a:t>
            </a:r>
          </a:p>
          <a:p>
            <a:pPr>
              <a:buNone/>
            </a:pPr>
            <a:r>
              <a:rPr lang="pl-PL" sz="2000" dirty="0"/>
              <a:t> </a:t>
            </a:r>
            <a:r>
              <a:rPr lang="pl-PL" sz="2000" dirty="0" smtClean="0"/>
              <a:t>    - w paradzie wzięło udział ok. 900 pojazdów, </a:t>
            </a:r>
          </a:p>
          <a:p>
            <a:pPr>
              <a:buNone/>
            </a:pPr>
            <a:r>
              <a:rPr lang="pl-PL" sz="2000" dirty="0"/>
              <a:t> </a:t>
            </a:r>
            <a:r>
              <a:rPr lang="pl-PL" sz="2000" dirty="0" smtClean="0"/>
              <a:t>   - przy organizacji pracują pracownicy urzędu, a koordynatorem zlotu jest Pan Ariel Malinowski  </a:t>
            </a:r>
          </a:p>
          <a:p>
            <a:pPr>
              <a:buNone/>
            </a:pPr>
            <a:endParaRPr lang="pl-PL" sz="2000" dirty="0"/>
          </a:p>
        </p:txBody>
      </p:sp>
      <p:pic>
        <p:nvPicPr>
          <p:cNvPr id="4" name="Symbol zastępczy zawartości 3" descr="485917_1534608246_a5e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00" y="0"/>
            <a:ext cx="5286380" cy="4071942"/>
          </a:xfrm>
          <a:prstGeom prst="rect">
            <a:avLst/>
          </a:prstGeom>
        </p:spPr>
      </p:pic>
      <p:pic>
        <p:nvPicPr>
          <p:cNvPr id="6" name="Obraz 5" descr="hqdefault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083040"/>
            <a:ext cx="4221839" cy="31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2615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200" dirty="0"/>
              <a:t>Obchody bitwy pod Szczytnem – </a:t>
            </a:r>
            <a:r>
              <a:rPr lang="pl-PL" sz="3200" dirty="0" smtClean="0"/>
              <a:t>z 1939 r.</a:t>
            </a:r>
            <a:r>
              <a:rPr lang="pl-PL" sz="3200" b="1" dirty="0"/>
              <a:t/>
            </a:r>
            <a:br>
              <a:rPr lang="pl-PL" sz="3200" b="1" dirty="0"/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522437" y="1196752"/>
            <a:ext cx="3826768" cy="54355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000" dirty="0" smtClean="0"/>
              <a:t>W dniu 15 września 2018 r. odbyła się uroczystość w 79 rocznicę bitwy pod Szczytnem, uroczysta Msza polowa w Szczytnie z udziałem pocztów sztandarowych celebrowana była przez księży z parafii Choceń i Boniewo</a:t>
            </a:r>
            <a:r>
              <a:rPr lang="pl-PL" dirty="0" smtClean="0"/>
              <a:t>. </a:t>
            </a:r>
          </a:p>
        </p:txBody>
      </p:sp>
      <p:pic>
        <p:nvPicPr>
          <p:cNvPr id="6" name="Symbol zastępczy zawartości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71647"/>
            <a:ext cx="5648261" cy="376315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08960"/>
            <a:ext cx="5538258" cy="32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04510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476672"/>
            <a:ext cx="339524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Apel Pamięci przy pomniku upamiętniającym wrześniową bitwę pod Szczytnem z udziałem wojskowej asysty honorowej, wystawionej przez Centrum Szkolenia Artylerii i Uzbrojenia z Torunia oraz Orkiestry Wojskowej z Bydgoszczy,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Liczne delegacje złożyły kwiaty przy pomniku w Szczytnie.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Przypominamy historyczne wydarzenia mające istotne znaczenie dla żołnierzy Armii Pomorze i Poznań atakujących skrzydło niemieckiej 8 Armii zdążającej pod </a:t>
            </a:r>
            <a:r>
              <a:rPr lang="pl-PL" dirty="0" smtClean="0"/>
              <a:t>Warszawę, 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Wsparciem w organizacji wydarzenia jest Zastępca Komendanta WKU </a:t>
            </a:r>
            <a:r>
              <a:rPr lang="pl-PL" dirty="0" err="1" smtClean="0"/>
              <a:t>mj</a:t>
            </a:r>
            <a:r>
              <a:rPr lang="pl-PL" dirty="0" smtClean="0"/>
              <a:t> Stanisław Dykowski </a:t>
            </a: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2576"/>
            <a:ext cx="6062278" cy="435841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59" y="3573016"/>
            <a:ext cx="5915241" cy="394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3094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6368" y="148146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pl-PL" sz="2800" smtClean="0"/>
              <a:t>Powiatowe obchody 100 -lecia Niepodległości w Choceniu - 11 listopada</a:t>
            </a:r>
            <a:br>
              <a:rPr lang="pl-PL" sz="2800" smtClean="0"/>
            </a:b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52536" y="1366138"/>
            <a:ext cx="3960440" cy="170282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/>
              <a:t>      Odsłonięto i poświęcono tablicę ofiar II wojny światowej przy kościele w Choceniu</a:t>
            </a:r>
            <a:r>
              <a:rPr lang="pl-PL" dirty="0"/>
              <a:t>,</a:t>
            </a:r>
            <a:endParaRPr lang="pl-PL" dirty="0" smtClean="0"/>
          </a:p>
          <a:p>
            <a:pPr>
              <a:buNone/>
            </a:pPr>
            <a:r>
              <a:rPr lang="pl-PL" dirty="0" smtClean="0"/>
              <a:t>     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8520"/>
            <a:ext cx="5349077" cy="357301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21" y="1028459"/>
            <a:ext cx="5390073" cy="3600400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5614697" y="4941168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dirty="0"/>
              <a:t>Przemarsz z biało – czerwoną flagą pod pomnik upamiętniający bohaterskich żołnierzy Wojska Polskiego przy Urzędzie Gminy w </a:t>
            </a:r>
            <a:r>
              <a:rPr lang="pl-PL" dirty="0" smtClean="0"/>
              <a:t>Choceniu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885464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156" y="332656"/>
            <a:ext cx="8218043" cy="69065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/>
              <a:t>Powierzchnia gminy wynosi 100 km</a:t>
            </a:r>
            <a:r>
              <a:rPr lang="pl-PL" sz="2400" baseline="30000" dirty="0" smtClean="0"/>
              <a:t>2</a:t>
            </a:r>
            <a:r>
              <a:rPr lang="pl-PL" sz="2400" dirty="0" smtClean="0"/>
              <a:t>, z czego </a:t>
            </a:r>
          </a:p>
          <a:p>
            <a:r>
              <a:rPr lang="pl-PL" sz="2400" dirty="0" smtClean="0"/>
              <a:t>grunty </a:t>
            </a:r>
            <a:r>
              <a:rPr lang="pl-PL" sz="2400" dirty="0"/>
              <a:t>orne stanowią 78,2 % </a:t>
            </a:r>
            <a:endParaRPr lang="pl-PL" sz="2400" dirty="0" smtClean="0"/>
          </a:p>
          <a:p>
            <a:r>
              <a:rPr lang="pl-PL" sz="2400" dirty="0"/>
              <a:t>pozostałe grunty i nieużytki 13,5 %. </a:t>
            </a:r>
          </a:p>
          <a:p>
            <a:r>
              <a:rPr lang="pl-PL" sz="2400" dirty="0" smtClean="0"/>
              <a:t>użytki zielone 4,7 %, </a:t>
            </a:r>
          </a:p>
          <a:p>
            <a:r>
              <a:rPr lang="pl-PL" sz="2400" dirty="0"/>
              <a:t>lasy i grunty leśne 1,9 %, </a:t>
            </a:r>
          </a:p>
          <a:p>
            <a:r>
              <a:rPr lang="pl-PL" sz="2400" dirty="0"/>
              <a:t>sady – 1,7 %, 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7" name="Obraz 6" descr="Z:\Rewitalizacja\MAPKI\mapa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77" y="1772816"/>
            <a:ext cx="4824536" cy="4923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Część artystyczna </a:t>
            </a:r>
            <a:br>
              <a:rPr lang="pl-PL" dirty="0" smtClean="0"/>
            </a:br>
            <a:r>
              <a:rPr lang="pl-PL" dirty="0" smtClean="0"/>
              <a:t> 100-lecia NIEPODLEGŁOŚCI </a:t>
            </a:r>
            <a:endParaRPr lang="pl-PL" dirty="0"/>
          </a:p>
        </p:txBody>
      </p:sp>
      <p:pic>
        <p:nvPicPr>
          <p:cNvPr id="4" name="Picture 108" descr="https://cms-files.idcom-web.pl/sites/953/galeria/16294/orign/dsc_05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4" y="1541381"/>
            <a:ext cx="6118058" cy="408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 descr="1_4851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2455" y="3429000"/>
            <a:ext cx="442633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rostokąt 5"/>
          <p:cNvSpPr/>
          <p:nvPr/>
        </p:nvSpPr>
        <p:spPr>
          <a:xfrm>
            <a:off x="5508104" y="6534834"/>
            <a:ext cx="3887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/>
              <a:t>Andrzej </a:t>
            </a:r>
            <a:r>
              <a:rPr lang="pl-PL" sz="2000" dirty="0"/>
              <a:t>i Maja </a:t>
            </a:r>
            <a:r>
              <a:rPr lang="pl-PL" sz="2000" dirty="0" smtClean="0"/>
              <a:t>Sikorowscy</a:t>
            </a:r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265417" y="5354418"/>
            <a:ext cx="4258816" cy="1314941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dirty="0" smtClean="0">
                <a:solidFill>
                  <a:schemeClr val="tx1"/>
                </a:solidFill>
              </a:rPr>
              <a:t>Dzieci z Przedszkola Niepublicznego w Choceniu</a:t>
            </a:r>
            <a:endParaRPr lang="pl-P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24598"/>
      </p:ext>
    </p:extLst>
  </p:cSld>
  <p:clrMapOvr>
    <a:masterClrMapping/>
  </p:clrMapOvr>
  <p:transition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Spotkanie opłatkowe </a:t>
            </a:r>
            <a:endParaRPr lang="pl-PL" sz="4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904656" cy="3944126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53" y="3482493"/>
            <a:ext cx="4962747" cy="3316770"/>
          </a:xfrm>
        </p:spPr>
      </p:pic>
      <p:sp>
        <p:nvSpPr>
          <p:cNvPr id="6" name="Prostokąt 5"/>
          <p:cNvSpPr/>
          <p:nvPr/>
        </p:nvSpPr>
        <p:spPr>
          <a:xfrm>
            <a:off x="107504" y="5567063"/>
            <a:ext cx="50161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Tradycyjnie na Sali Gminnego Ośrodka Sportu i Rekreacji przy wsparciu Zespołu </a:t>
            </a:r>
            <a:r>
              <a:rPr lang="pl-PL" dirty="0" err="1" smtClean="0"/>
              <a:t>Szkolno</a:t>
            </a:r>
            <a:r>
              <a:rPr lang="pl-PL" dirty="0" smtClean="0"/>
              <a:t> - Przedszkolnego w Choceniu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2469557"/>
      </p:ext>
    </p:extLst>
  </p:cSld>
  <p:clrMapOvr>
    <a:masterClrMapping/>
  </p:clrMapOvr>
  <p:transition>
    <p:diamond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Powołanie Choceńskiej Socjalnej Spółdzielni Budowlanej 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pl-PL" dirty="0" smtClean="0"/>
              <a:t>Celem </a:t>
            </a:r>
            <a:r>
              <a:rPr lang="pl-PL" dirty="0"/>
              <a:t>powołania Spółdzielni Socjalnej jest </a:t>
            </a:r>
            <a:r>
              <a:rPr lang="pl-PL" dirty="0" smtClean="0"/>
              <a:t>umożliwienie aktywizacji </a:t>
            </a:r>
            <a:r>
              <a:rPr lang="pl-PL" dirty="0"/>
              <a:t>zawodowej osobom zagrożonym wykluczeniem społecznym</a:t>
            </a:r>
            <a:r>
              <a:rPr lang="pl-PL" dirty="0" smtClean="0"/>
              <a:t>,</a:t>
            </a:r>
          </a:p>
          <a:p>
            <a:r>
              <a:rPr lang="pl-PL" dirty="0" smtClean="0"/>
              <a:t>Przedmiot działalności Spółdzielni jest szeroki i obejmuje m.in. roboty drogowe, sprzątanie, zagospodarowanie terenów zieleni, malowanie, itp. </a:t>
            </a:r>
          </a:p>
          <a:p>
            <a:r>
              <a:rPr lang="pl-PL" dirty="0" smtClean="0"/>
              <a:t>Prowadzenie Spółdzielni jest możliwe dzięki pracownikom Urzędu w tym szczególnie Prezesowi Krzysztofowi Wojtalikowi, </a:t>
            </a:r>
          </a:p>
          <a:p>
            <a:pPr>
              <a:buNone/>
            </a:pP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785950"/>
          </a:xfrm>
        </p:spPr>
        <p:txBody>
          <a:bodyPr>
            <a:normAutofit fontScale="90000"/>
          </a:bodyPr>
          <a:lstStyle/>
          <a:p>
            <a:pPr lvl="0"/>
            <a:r>
              <a:rPr lang="pl-PL" sz="2700" dirty="0" smtClean="0"/>
              <a:t>Stowarzyszanie dla Rozwoju Gminy Choceń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 smtClean="0"/>
              <a:t>Montaż </a:t>
            </a:r>
            <a:r>
              <a:rPr lang="pl-PL" sz="2200" dirty="0"/>
              <a:t>elementów placów zabaw oraz siłowni zewnętrznych w parkach w Czerniewicach (przy piekarni) i Śmiłowicach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4704" y="3356992"/>
            <a:ext cx="8122096" cy="3413016"/>
          </a:xfrm>
        </p:spPr>
        <p:txBody>
          <a:bodyPr>
            <a:normAutofit/>
          </a:bodyPr>
          <a:lstStyle/>
          <a:p>
            <a:r>
              <a:rPr lang="pl-PL" sz="2000" dirty="0" smtClean="0"/>
              <a:t>Całkowita </a:t>
            </a:r>
            <a:r>
              <a:rPr lang="pl-PL" sz="2000" dirty="0"/>
              <a:t>wartość realizacji zadania wyniosła </a:t>
            </a:r>
            <a:r>
              <a:rPr lang="pl-PL" sz="2000" dirty="0" smtClean="0"/>
              <a:t>54.181,50 zł</a:t>
            </a:r>
          </a:p>
          <a:p>
            <a:r>
              <a:rPr lang="pl-PL" sz="2000" dirty="0" smtClean="0"/>
              <a:t>Dofinansowanie </a:t>
            </a:r>
            <a:r>
              <a:rPr lang="pl-PL" sz="2000" dirty="0"/>
              <a:t>w wysokości 37.927,05 zł </a:t>
            </a:r>
            <a:endParaRPr lang="pl-PL" sz="2000" dirty="0" smtClean="0"/>
          </a:p>
          <a:p>
            <a:r>
              <a:rPr lang="pl-PL" sz="2000" dirty="0" smtClean="0"/>
              <a:t>Wniosek </a:t>
            </a:r>
            <a:r>
              <a:rPr lang="pl-PL" sz="2000" dirty="0"/>
              <a:t>o przyznanie pomocy złożony </a:t>
            </a:r>
            <a:r>
              <a:rPr lang="pl-PL" sz="2000" dirty="0" smtClean="0"/>
              <a:t>do Lokalnej Grupy </a:t>
            </a:r>
            <a:r>
              <a:rPr lang="pl-PL" sz="2000" dirty="0"/>
              <a:t>Działania Dorzecza Zgłowiączki </a:t>
            </a:r>
            <a:r>
              <a:rPr lang="pl-PL" sz="2000" dirty="0" smtClean="0"/>
              <a:t>w </a:t>
            </a:r>
            <a:r>
              <a:rPr lang="pl-PL" sz="2000" dirty="0"/>
              <a:t>ramach poddziałania 19.2 „Wsparcie na wdrażanie operacji w ramach strategii rozwoju lokalnego kierowanego przez społeczność” objętego PROW na lata </a:t>
            </a:r>
            <a:r>
              <a:rPr lang="pl-PL" sz="2000" dirty="0" smtClean="0"/>
              <a:t>2014-2020</a:t>
            </a:r>
            <a:r>
              <a:rPr lang="pl-PL" sz="2000" dirty="0"/>
              <a:t>,</a:t>
            </a:r>
            <a:endParaRPr lang="pl-PL" sz="2000" dirty="0" smtClean="0"/>
          </a:p>
          <a:p>
            <a:r>
              <a:rPr lang="pl-PL" sz="2000" dirty="0" smtClean="0"/>
              <a:t>Wkład </a:t>
            </a:r>
            <a:r>
              <a:rPr lang="pl-PL" sz="2000" dirty="0"/>
              <a:t>własny na realizację zadania pochodził z dotacji od Gminy Choceń </a:t>
            </a:r>
            <a:r>
              <a:rPr lang="pl-PL" sz="2000" dirty="0" smtClean="0"/>
              <a:t>w kwocie 16.254,45 zł,</a:t>
            </a:r>
          </a:p>
          <a:p>
            <a:r>
              <a:rPr lang="pl-PL" sz="2000" dirty="0" smtClean="0"/>
              <a:t>Projekt prowadził w urzędzie Pan Dawid </a:t>
            </a:r>
            <a:r>
              <a:rPr lang="pl-PL" sz="2000" dirty="0" err="1" smtClean="0"/>
              <a:t>Dalmann</a:t>
            </a:r>
            <a:r>
              <a:rPr lang="pl-PL" sz="2000" dirty="0" smtClean="0"/>
              <a:t> </a:t>
            </a: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7000875" cy="124777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83569"/>
            <a:ext cx="3610744" cy="1334069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Park w Śmiłowicach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97917"/>
            <a:ext cx="4445420" cy="16847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800" dirty="0" smtClean="0"/>
              <a:t> siłownia zewnętrzna - </a:t>
            </a:r>
            <a:r>
              <a:rPr lang="pl-PL" sz="1800" dirty="0"/>
              <a:t>biegacz </a:t>
            </a:r>
            <a:r>
              <a:rPr lang="pl-PL" sz="1800" dirty="0" smtClean="0"/>
              <a:t>pojedynczy, </a:t>
            </a:r>
            <a:r>
              <a:rPr lang="pl-PL" sz="1800" dirty="0" err="1" smtClean="0"/>
              <a:t>orbitek</a:t>
            </a:r>
            <a:r>
              <a:rPr lang="pl-PL" sz="1800" dirty="0" smtClean="0"/>
              <a:t> </a:t>
            </a:r>
            <a:r>
              <a:rPr lang="pl-PL" sz="1800" dirty="0"/>
              <a:t>pojedynczy, wioślarz pojedynczy, wyciąg górny i krzesło do wyciskania, </a:t>
            </a:r>
            <a:r>
              <a:rPr lang="pl-PL" sz="1800" dirty="0" smtClean="0"/>
              <a:t>jeździec, </a:t>
            </a:r>
          </a:p>
          <a:p>
            <a:pPr>
              <a:buNone/>
            </a:pPr>
            <a:r>
              <a:rPr lang="pl-PL" sz="1800" dirty="0" smtClean="0"/>
              <a:t>elementy </a:t>
            </a:r>
            <a:r>
              <a:rPr lang="pl-PL" sz="1800" dirty="0"/>
              <a:t>placu zabaw </a:t>
            </a:r>
            <a:r>
              <a:rPr lang="pl-PL" sz="1800" dirty="0" smtClean="0"/>
              <a:t>- karuzele</a:t>
            </a:r>
            <a:r>
              <a:rPr lang="pl-PL" sz="1800" dirty="0"/>
              <a:t>, huśtawka </a:t>
            </a:r>
            <a:r>
              <a:rPr lang="pl-PL" sz="1800" dirty="0" smtClean="0"/>
              <a:t>wagowa,</a:t>
            </a:r>
            <a:endParaRPr lang="pl-PL" sz="1800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595401" y="83569"/>
            <a:ext cx="3610744" cy="1143000"/>
          </a:xfrm>
          <a:prstGeom prst="rect">
            <a:avLst/>
          </a:prstGeom>
        </p:spPr>
        <p:txBody>
          <a:bodyPr vert="horz" anchor="ctr">
            <a:normAutofit fontScale="900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Boisko w Czerniewicach</a:t>
            </a:r>
            <a:endParaRPr lang="pl-PL" dirty="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4277366" y="1226569"/>
            <a:ext cx="4687122" cy="2476872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pl-PL" sz="1800" dirty="0" smtClean="0"/>
              <a:t>siłownia zewnętrzna - biegacz pojedynczy, </a:t>
            </a:r>
            <a:r>
              <a:rPr lang="pl-PL" sz="1800" dirty="0" err="1" smtClean="0"/>
              <a:t>orbitek</a:t>
            </a:r>
            <a:r>
              <a:rPr lang="pl-PL" sz="1800" dirty="0" smtClean="0"/>
              <a:t> pojedynczy, twister i </a:t>
            </a:r>
            <a:r>
              <a:rPr lang="pl-PL" sz="1800" dirty="0" err="1" smtClean="0"/>
              <a:t>surfer</a:t>
            </a:r>
            <a:r>
              <a:rPr lang="pl-PL" sz="1800" dirty="0" smtClean="0"/>
              <a:t> oraz wyciąg górny i krzesło do wyciskania, </a:t>
            </a:r>
          </a:p>
          <a:p>
            <a:pPr>
              <a:buFont typeface="Wingdings 2"/>
              <a:buNone/>
            </a:pPr>
            <a:r>
              <a:rPr lang="pl-PL" sz="1800" dirty="0" smtClean="0"/>
              <a:t>elementy placu zabaw - huśtawka wahadłowa podwójna, huśtawka wagowa, karuzela i zestaw zabawowy wykonany z drewna impregnowanego,</a:t>
            </a:r>
          </a:p>
          <a:p>
            <a:pPr>
              <a:buFont typeface="Wingdings 2"/>
              <a:buNone/>
            </a:pPr>
            <a:r>
              <a:rPr lang="pl-PL" sz="1800" dirty="0" smtClean="0"/>
              <a:t>lampa solarna z czujnikiem zmierzchu i ruchu w celu oświetlenia miejsca rekreacji i wypoczynku po zmroku</a:t>
            </a:r>
            <a:endParaRPr lang="pl-PL" sz="1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6" y="3499503"/>
            <a:ext cx="3995936" cy="299695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4" y="4725144"/>
            <a:ext cx="4110268" cy="3082701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818650"/>
          </a:xfrm>
        </p:spPr>
        <p:txBody>
          <a:bodyPr>
            <a:noAutofit/>
          </a:bodyPr>
          <a:lstStyle/>
          <a:p>
            <a:pPr lvl="0"/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Stowarzyszenie dla Rozwoju Gminy Choceń </a:t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400" dirty="0" smtClean="0"/>
              <a:t>Rozwój </a:t>
            </a:r>
            <a:r>
              <a:rPr lang="pl-PL" sz="2400" dirty="0"/>
              <a:t>infrastruktury turystycznej i rekreacyjnej w </a:t>
            </a:r>
            <a:r>
              <a:rPr lang="pl-PL" sz="2400" dirty="0" err="1"/>
              <a:t>Borzymiu</a:t>
            </a:r>
            <a:r>
              <a:rPr lang="pl-PL" sz="2400" dirty="0"/>
              <a:t>, Nakonowie Starym oraz w Choceniu – place zabaw, </a:t>
            </a:r>
            <a:r>
              <a:rPr lang="pl-PL" sz="2400" dirty="0" smtClean="0"/>
              <a:t>ścieżka 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842" y="3017597"/>
            <a:ext cx="2957776" cy="1823511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pl-PL" sz="1800" dirty="0"/>
          </a:p>
          <a:p>
            <a:pPr algn="ctr">
              <a:buNone/>
            </a:pPr>
            <a:r>
              <a:rPr lang="pl-PL" sz="1800" dirty="0" smtClean="0"/>
              <a:t>Stowarzyszenie pozyskało 100 % środki </a:t>
            </a:r>
            <a:r>
              <a:rPr lang="pl-PL" sz="1800" dirty="0"/>
              <a:t>na </a:t>
            </a:r>
            <a:r>
              <a:rPr lang="pl-PL" sz="1800" dirty="0" smtClean="0"/>
              <a:t>w/w zadanie. Place zabaw wykonuje - firma  </a:t>
            </a:r>
            <a:r>
              <a:rPr lang="pl-PL" sz="1800" dirty="0"/>
              <a:t>MAGIC </a:t>
            </a:r>
            <a:r>
              <a:rPr lang="pl-PL" sz="1800" dirty="0" smtClean="0"/>
              <a:t>GARDEN Pakość; </a:t>
            </a:r>
          </a:p>
        </p:txBody>
      </p:sp>
      <p:pic>
        <p:nvPicPr>
          <p:cNvPr id="4" name="Obraz 3" descr="IMG_20190531_113820_e12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151" y="2529385"/>
            <a:ext cx="2952739" cy="2214554"/>
          </a:xfrm>
          <a:prstGeom prst="rect">
            <a:avLst/>
          </a:prstGeom>
        </p:spPr>
      </p:pic>
      <p:pic>
        <p:nvPicPr>
          <p:cNvPr id="5" name="Obraz 4" descr="IMG_20190603_130108_8f3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4802" y="3400499"/>
            <a:ext cx="3005864" cy="2329571"/>
          </a:xfrm>
          <a:prstGeom prst="rect">
            <a:avLst/>
          </a:prstGeom>
        </p:spPr>
      </p:pic>
      <p:pic>
        <p:nvPicPr>
          <p:cNvPr id="6" name="Obraz 5" descr="IMG_20190603_130133_798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2816" y="4668737"/>
            <a:ext cx="3071802" cy="2214578"/>
          </a:xfrm>
          <a:prstGeom prst="rect">
            <a:avLst/>
          </a:prstGeom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35294" y="4841108"/>
            <a:ext cx="2959508" cy="190025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pl-PL" sz="1800" dirty="0" smtClean="0"/>
              <a:t>Projekt prowadzony w Stowarzyszeniu, którego Prezesem jest Leszek Skalski </a:t>
            </a:r>
            <a:endParaRPr lang="pl-PL" sz="18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61" y="947654"/>
            <a:ext cx="5849166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4325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7" y="274638"/>
            <a:ext cx="8539616" cy="2327752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/>
              <a:t>Stowarzyszenie dla Rozwoju Gminy </a:t>
            </a:r>
            <a:r>
              <a:rPr lang="pl-PL" sz="2200" dirty="0" smtClean="0"/>
              <a:t>Choceń</a:t>
            </a:r>
            <a:br>
              <a:rPr lang="pl-PL" sz="2200" dirty="0" smtClean="0"/>
            </a:b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700" dirty="0" smtClean="0"/>
              <a:t>Ścieżka edukacyjna </a:t>
            </a:r>
            <a:br>
              <a:rPr lang="pl-PL" sz="2700" dirty="0" smtClean="0"/>
            </a:br>
            <a:r>
              <a:rPr lang="pl-PL" sz="2700" dirty="0" smtClean="0"/>
              <a:t>w lesie w Choceniu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22" y="2602390"/>
            <a:ext cx="5083233" cy="3812425"/>
          </a:xfrm>
        </p:spPr>
      </p:pic>
      <p:sp>
        <p:nvSpPr>
          <p:cNvPr id="3" name="Prostokąt 2"/>
          <p:cNvSpPr/>
          <p:nvPr/>
        </p:nvSpPr>
        <p:spPr>
          <a:xfrm>
            <a:off x="224238" y="4077072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dirty="0"/>
              <a:t>Umowa 2018, realizacja </a:t>
            </a:r>
            <a:r>
              <a:rPr lang="pl-PL" dirty="0" smtClean="0"/>
              <a:t>2019,</a:t>
            </a:r>
          </a:p>
          <a:p>
            <a:pPr algn="ctr">
              <a:buNone/>
            </a:pPr>
            <a:r>
              <a:rPr lang="pl-PL" dirty="0" smtClean="0"/>
              <a:t> ścieżkę edukacyjną wykonała Choceńska </a:t>
            </a:r>
            <a:r>
              <a:rPr lang="pl-PL" dirty="0"/>
              <a:t>Socjalna Spółdzielnia Budowlana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21942"/>
            <a:ext cx="5849166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79724"/>
      </p:ext>
    </p:extLst>
  </p:cSld>
  <p:clrMapOvr>
    <a:masterClrMapping/>
  </p:clrMapOvr>
  <p:transition>
    <p:diamond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9005" y="260648"/>
            <a:ext cx="8003231" cy="836997"/>
          </a:xfrm>
        </p:spPr>
        <p:txBody>
          <a:bodyPr>
            <a:normAutofit/>
          </a:bodyPr>
          <a:lstStyle/>
          <a:p>
            <a:r>
              <a:rPr lang="pl-PL" sz="2800" dirty="0"/>
              <a:t>Stowarzyszenie dla Rozwoju Gminy Choceń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5" y="1097645"/>
            <a:ext cx="7324725" cy="1333500"/>
          </a:xfrm>
        </p:spPr>
      </p:pic>
      <p:sp>
        <p:nvSpPr>
          <p:cNvPr id="5" name="Prostokąt 4"/>
          <p:cNvSpPr/>
          <p:nvPr/>
        </p:nvSpPr>
        <p:spPr>
          <a:xfrm>
            <a:off x="261205" y="5373216"/>
            <a:ext cx="8621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Projekt </a:t>
            </a:r>
            <a:r>
              <a:rPr lang="pl-PL" b="1" dirty="0" smtClean="0"/>
              <a:t>współfinansowany </a:t>
            </a:r>
            <a:r>
              <a:rPr lang="pl-PL" b="1" dirty="0"/>
              <a:t>przez Unię Europejską w ramach poddziałania 19.2 „Wsparcie na wdrażanie operacji w ramach strategii rozwoju lokalnego kierowanego przez społeczność” objętego Programem Rozwoju Obszarów Wiejskich na lata 2014-2020.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47818" y="2545681"/>
            <a:ext cx="8882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„Zachowanie dziedzictwa lokalnego w świetlicach na terenie Gminy Choceń” - roboty </a:t>
            </a:r>
            <a:r>
              <a:rPr lang="pl-PL" b="1" dirty="0" smtClean="0"/>
              <a:t>budowlane i wyposażenie.</a:t>
            </a:r>
            <a:endParaRPr lang="pl-PL" b="1" dirty="0"/>
          </a:p>
          <a:p>
            <a:r>
              <a:rPr lang="pl-PL" b="1" dirty="0" smtClean="0"/>
              <a:t>Przeprowadzono remonty w świetlicach:</a:t>
            </a:r>
          </a:p>
          <a:p>
            <a:pPr marL="285750" indent="-285750">
              <a:buFontTx/>
              <a:buChar char="-"/>
            </a:pPr>
            <a:r>
              <a:rPr lang="pl-PL" b="1" dirty="0" smtClean="0"/>
              <a:t>Szczutkowo – remont kuchni, łazienek, malowanie, remont dachu, </a:t>
            </a:r>
          </a:p>
          <a:p>
            <a:pPr marL="285750" indent="-285750">
              <a:buFontTx/>
              <a:buChar char="-"/>
            </a:pPr>
            <a:r>
              <a:rPr lang="pl-PL" b="1" dirty="0" smtClean="0"/>
              <a:t>Wilkowice – remont podłóg, posadzek, łazienek, malowanie, wymiana stolarki drzwiowej, wymiana instalacji elektrycznej, wykonanie sufitu podwieszanego, </a:t>
            </a:r>
          </a:p>
          <a:p>
            <a:pPr marL="285750" indent="-285750">
              <a:buFontTx/>
              <a:buChar char="-"/>
            </a:pPr>
            <a:r>
              <a:rPr lang="pl-PL" b="1" dirty="0" smtClean="0"/>
              <a:t>Szczytno  - remont zaplecza socjalnego, sanitarnego, malowanie, wymiana stolarki okiennej, przyłącze </a:t>
            </a:r>
            <a:r>
              <a:rPr lang="pl-PL" b="1" dirty="0" err="1" smtClean="0"/>
              <a:t>wodno</a:t>
            </a:r>
            <a:r>
              <a:rPr lang="pl-PL" b="1" dirty="0" smtClean="0"/>
              <a:t> – kanalizacyjnej, montaż zbiornika bezodpływowego na nieczystości.</a:t>
            </a:r>
          </a:p>
          <a:p>
            <a:r>
              <a:rPr lang="pl-PL" b="1" dirty="0" smtClean="0"/>
              <a:t>Wyposażenie świetlic – Czerniewice II i Nakonowo Stare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553123"/>
      </p:ext>
    </p:extLst>
  </p:cSld>
  <p:clrMapOvr>
    <a:masterClrMapping/>
  </p:clrMapOvr>
  <p:transition>
    <p:diamond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928826"/>
          </a:xfrm>
        </p:spPr>
        <p:txBody>
          <a:bodyPr>
            <a:normAutofit fontScale="90000"/>
          </a:bodyPr>
          <a:lstStyle/>
          <a:p>
            <a:pPr lvl="0"/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  </a:t>
            </a:r>
            <a:endParaRPr lang="pl-PL" dirty="0"/>
          </a:p>
        </p:txBody>
      </p:sp>
      <p:pic>
        <p:nvPicPr>
          <p:cNvPr id="4" name="Symbol zastępczy zawartości 3" descr="46444411_266033960780967_927448975835922432_n_0e73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776" y="1658734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46941422_334233557390568_7328394167636197376_n_ca44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808922"/>
            <a:ext cx="4667250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234043"/>
            <a:ext cx="7324725" cy="13335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455408" y="5508303"/>
            <a:ext cx="3758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Otwarcie świetlicy w Szczutkowie </a:t>
            </a:r>
            <a:endParaRPr lang="pl-PL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3240360"/>
          </a:xfrm>
        </p:spPr>
        <p:txBody>
          <a:bodyPr>
            <a:noAutofit/>
          </a:bodyPr>
          <a:lstStyle/>
          <a:p>
            <a:pPr lvl="0"/>
            <a:r>
              <a:rPr lang="pl-PL" sz="3200" dirty="0" smtClean="0"/>
              <a:t>Nasze inwestycje i projekty </a:t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> </a:t>
            </a:r>
            <a:r>
              <a:rPr lang="pl-PL" sz="3200" dirty="0" err="1" smtClean="0"/>
              <a:t>Śieżka</a:t>
            </a:r>
            <a:r>
              <a:rPr lang="pl-PL" sz="3200" dirty="0" smtClean="0"/>
              <a:t> pieszo-rowerowa </a:t>
            </a:r>
            <a:r>
              <a:rPr lang="pl-PL" sz="3200" dirty="0"/>
              <a:t>na terenie Gminy Choceń </a:t>
            </a:r>
            <a:r>
              <a:rPr lang="pl-PL" sz="3200" dirty="0" smtClean="0"/>
              <a:t>wzdłuż </a:t>
            </a:r>
            <a:r>
              <a:rPr lang="pl-PL" sz="3200" dirty="0"/>
              <a:t>ulic: Włocławska, Północna, </a:t>
            </a:r>
            <a:r>
              <a:rPr lang="pl-PL" sz="3200" dirty="0" err="1"/>
              <a:t>Jarantowicka</a:t>
            </a:r>
            <a:r>
              <a:rPr lang="pl-PL" sz="3200" dirty="0"/>
              <a:t> i </a:t>
            </a:r>
            <a:r>
              <a:rPr lang="pl-PL" sz="3200" dirty="0" smtClean="0"/>
              <a:t>Spacerowa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73016"/>
            <a:ext cx="8229600" cy="273634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4 przetargi na ścieżkę,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projekt realizowany w ramach Programu Operacyjnego Województwa Kujawsko-Pomorskiego na lata 2014-2020 z dofinansowaniem na poziomie 68%,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ścieżka łączy się z istniejącą ścieżką do jeziora Choceńskiego,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Powstała ścieżka pieszo – rowerowa o długości 1,699 km,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projekt prowadził Pan Kamil </a:t>
            </a:r>
            <a:r>
              <a:rPr lang="pl-PL" dirty="0" err="1" smtClean="0"/>
              <a:t>Klejba</a:t>
            </a:r>
            <a:r>
              <a:rPr lang="pl-PL" dirty="0" smtClean="0"/>
              <a:t>, 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9" y="908720"/>
            <a:ext cx="8677275" cy="8382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Jednostki budżetowe: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Urząd Gminy w Choceniu </a:t>
            </a:r>
          </a:p>
          <a:p>
            <a:pPr lvl="0"/>
            <a:r>
              <a:rPr lang="pl-PL" dirty="0" smtClean="0"/>
              <a:t>Gminny Ośrodek Pomocy Społecznej w Choceniu, </a:t>
            </a:r>
          </a:p>
          <a:p>
            <a:pPr lvl="0"/>
            <a:r>
              <a:rPr lang="pl-PL" dirty="0" smtClean="0"/>
              <a:t>Szkoła Podstawowa w Śmiłowicach </a:t>
            </a:r>
          </a:p>
          <a:p>
            <a:pPr lvl="0"/>
            <a:r>
              <a:rPr lang="pl-PL" dirty="0" smtClean="0"/>
              <a:t>Szkoła Podstawowa w Wilkowicach </a:t>
            </a:r>
          </a:p>
          <a:p>
            <a:pPr lvl="0"/>
            <a:r>
              <a:rPr lang="pl-PL" dirty="0" smtClean="0"/>
              <a:t>Zespół Szkolno – Przedszkolny w Choceniu, </a:t>
            </a:r>
          </a:p>
          <a:p>
            <a:pPr lvl="0"/>
            <a:r>
              <a:rPr lang="pl-PL" dirty="0" smtClean="0"/>
              <a:t>Gminny Ośrodek Sportu i Rekreacji w Choceniu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916887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44824"/>
            <a:ext cx="6278033" cy="4708525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91032"/>
      </p:ext>
    </p:extLst>
  </p:cSld>
  <p:clrMapOvr>
    <a:masterClrMapping/>
  </p:clrMapOvr>
  <p:transition>
    <p:diamond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pl-PL" sz="3200" dirty="0"/>
              <a:t>Przebudowy dróg gminnych - do jeziora Borzymowskiego, ul. </a:t>
            </a:r>
            <a:r>
              <a:rPr lang="pl-PL" sz="3200" dirty="0" err="1"/>
              <a:t>Jarantowicka</a:t>
            </a:r>
            <a:r>
              <a:rPr lang="pl-PL" sz="3200" dirty="0"/>
              <a:t>, </a:t>
            </a:r>
            <a:r>
              <a:rPr lang="pl-PL" sz="3200" dirty="0" err="1"/>
              <a:t>Jerzewska</a:t>
            </a:r>
            <a:r>
              <a:rPr lang="pl-PL" sz="3200" dirty="0"/>
              <a:t> i Reja</a:t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6718" y="1844824"/>
            <a:ext cx="3777210" cy="4392528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dofinansowanie z Programu rozwoju gminnej i powiatowej infrastruktury drogowej na lata 2016 – 2019. </a:t>
            </a:r>
            <a:endParaRPr lang="pl-PL" dirty="0" smtClean="0"/>
          </a:p>
          <a:p>
            <a:r>
              <a:rPr lang="pl-PL" dirty="0" smtClean="0"/>
              <a:t>dofinansowanie </a:t>
            </a:r>
            <a:r>
              <a:rPr lang="pl-PL" dirty="0"/>
              <a:t>z I miejsca listy rankingowej w województwie na drogi gminne.  </a:t>
            </a:r>
          </a:p>
          <a:p>
            <a:r>
              <a:rPr lang="pl-PL" dirty="0" smtClean="0"/>
              <a:t>Roboty </a:t>
            </a:r>
            <a:r>
              <a:rPr lang="pl-PL" dirty="0"/>
              <a:t>budowlane </a:t>
            </a:r>
            <a:r>
              <a:rPr lang="pl-PL" dirty="0" smtClean="0"/>
              <a:t>realizowało WPRD sp</a:t>
            </a:r>
            <a:r>
              <a:rPr lang="pl-PL" dirty="0"/>
              <a:t>. z o.o. z Nowej Wsi koło Włocławka.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92" y="2042163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29146"/>
      </p:ext>
    </p:extLst>
  </p:cSld>
  <p:clrMapOvr>
    <a:masterClrMapping/>
  </p:clrMapOvr>
  <p:transition>
    <p:diamond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428760"/>
          </a:xfrm>
        </p:spPr>
        <p:txBody>
          <a:bodyPr>
            <a:noAutofit/>
          </a:bodyPr>
          <a:lstStyle/>
          <a:p>
            <a:pPr lvl="0"/>
            <a:r>
              <a:rPr lang="pl-PL" sz="3200" dirty="0"/>
              <a:t>Położenie asfaltu na drodze powiatowej Śmiłowice – </a:t>
            </a:r>
            <a:r>
              <a:rPr lang="pl-PL" sz="3200" dirty="0" smtClean="0"/>
              <a:t>Wilkowiczki 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440432" y="2492896"/>
            <a:ext cx="4860032" cy="41084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     Przebudowa drogi powiatowej realizowana na podstawie umowy z Powiatem Włocławskim </a:t>
            </a:r>
            <a:br>
              <a:rPr lang="pl-PL" dirty="0" smtClean="0"/>
            </a:br>
            <a:r>
              <a:rPr lang="pl-PL" dirty="0" smtClean="0"/>
              <a:t>( 3 odcinki realizowane w latach 2016,2017,2018). </a:t>
            </a:r>
          </a:p>
          <a:p>
            <a:pPr>
              <a:buNone/>
            </a:pPr>
            <a:r>
              <a:rPr lang="pl-PL" dirty="0" smtClean="0"/>
              <a:t>     Pracami związanymi z przebudową kierował pracownik urzędu Pan Krzysztof Wojtalik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84" y="2179767"/>
            <a:ext cx="3962400" cy="528637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71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876800" cy="3657600"/>
          </a:xfrm>
        </p:spPr>
      </p:pic>
      <p:pic>
        <p:nvPicPr>
          <p:cNvPr id="5" name="Obraz 4" descr="DSC071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0"/>
            <a:ext cx="4876800" cy="3657600"/>
          </a:xfrm>
          <a:prstGeom prst="rect">
            <a:avLst/>
          </a:prstGeom>
        </p:spPr>
      </p:pic>
      <p:pic>
        <p:nvPicPr>
          <p:cNvPr id="6" name="Obraz 5" descr="DSCN04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571876"/>
            <a:ext cx="4876800" cy="3286124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74840" y="4552151"/>
            <a:ext cx="4033734" cy="1411297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 smtClean="0">
                <a:solidFill>
                  <a:schemeClr val="bg1"/>
                </a:solidFill>
              </a:rPr>
              <a:t>Podbudowę wykonał Urząd gminy, asfalt Starostwo Powiatowe 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Budowa dróg w Niemojewie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dofinansowanie </a:t>
            </a:r>
            <a:r>
              <a:rPr lang="pl-PL" dirty="0"/>
              <a:t>w </a:t>
            </a:r>
            <a:r>
              <a:rPr lang="pl-PL" u="sng" dirty="0"/>
              <a:t>ramach Programu rozwoju gminnej i powiatowej infrastruktury drogowej na lata </a:t>
            </a:r>
            <a:r>
              <a:rPr lang="pl-PL" u="sng" dirty="0" smtClean="0"/>
              <a:t>2016-2019</a:t>
            </a:r>
            <a:r>
              <a:rPr lang="pl-PL" dirty="0" smtClean="0"/>
              <a:t>, </a:t>
            </a:r>
          </a:p>
          <a:p>
            <a:r>
              <a:rPr lang="pl-PL" dirty="0" smtClean="0"/>
              <a:t>Gmina </a:t>
            </a:r>
            <a:r>
              <a:rPr lang="pl-PL" dirty="0"/>
              <a:t>Choceń znalazła się na 9 </a:t>
            </a:r>
            <a:r>
              <a:rPr lang="pl-PL" dirty="0" smtClean="0"/>
              <a:t>miejscu listy rankingowej,</a:t>
            </a:r>
          </a:p>
          <a:p>
            <a:r>
              <a:rPr lang="pl-PL" dirty="0" smtClean="0"/>
              <a:t>Poziom </a:t>
            </a:r>
            <a:r>
              <a:rPr lang="pl-PL" dirty="0"/>
              <a:t>dofinansowania wynosi 50% wartości </a:t>
            </a:r>
            <a:r>
              <a:rPr lang="pl-PL" dirty="0" smtClean="0"/>
              <a:t>inwestycji, </a:t>
            </a:r>
          </a:p>
          <a:p>
            <a:r>
              <a:rPr lang="pl-PL" dirty="0" smtClean="0"/>
              <a:t>Zadanie </a:t>
            </a:r>
            <a:r>
              <a:rPr lang="pl-PL" dirty="0"/>
              <a:t>obejmuje przebudowę dwóch odcinków dróg o łącznej długości 1992 m </a:t>
            </a:r>
            <a:endParaRPr lang="pl-PL" dirty="0" smtClean="0"/>
          </a:p>
          <a:p>
            <a:r>
              <a:rPr lang="pl-PL" dirty="0" smtClean="0"/>
              <a:t>Realizacja 2019 </a:t>
            </a:r>
          </a:p>
          <a:p>
            <a:r>
              <a:rPr lang="pl-PL" dirty="0" smtClean="0"/>
              <a:t>Wniosek o dofinansowanie opracowała Pani Hanna Piastowska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1756407"/>
      </p:ext>
    </p:extLst>
  </p:cSld>
  <p:clrMapOvr>
    <a:masterClrMapping/>
  </p:clrMapOvr>
  <p:transition>
    <p:diamond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/>
          </a:bodyPr>
          <a:lstStyle/>
          <a:p>
            <a:pPr lvl="0"/>
            <a:r>
              <a:rPr lang="pl-PL" sz="3600" dirty="0" smtClean="0"/>
              <a:t>Otwarcie </a:t>
            </a:r>
            <a:r>
              <a:rPr lang="pl-PL" sz="3600" dirty="0"/>
              <a:t>bloku </a:t>
            </a:r>
            <a:r>
              <a:rPr lang="pl-PL" sz="3600" dirty="0" smtClean="0"/>
              <a:t>w Choceniu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7149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W dniu 7 września 2018 r., dokonano uroczystego otwarcia pierwszego bloku przy ul. Czerniewickiej w Choceniu wybudowanego przez Rypińskie Towarzystwo Budownictwa Społecznego,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Budynek ma 3 kondygnacje i liczy 21 mieszkań, wszystkie zasiedlone,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Gmina </a:t>
            </a:r>
            <a:r>
              <a:rPr lang="pl-PL" sz="2400" dirty="0"/>
              <a:t>Choceń wniosła aport do spółki w wysokości 500.000 zł z przeznaczeniem na dofinansowanie budowy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P1280236_566c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25" y="361833"/>
            <a:ext cx="4849669" cy="3643314"/>
          </a:xfrm>
        </p:spPr>
      </p:pic>
      <p:pic>
        <p:nvPicPr>
          <p:cNvPr id="5" name="Obraz 4" descr="P1280243_a68c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514" y="1196752"/>
            <a:ext cx="4173328" cy="4536504"/>
          </a:xfrm>
          <a:prstGeom prst="rect">
            <a:avLst/>
          </a:prstGeom>
        </p:spPr>
      </p:pic>
      <p:pic>
        <p:nvPicPr>
          <p:cNvPr id="6" name="Obraz 5" descr="P1280260_f1d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6" y="2840796"/>
            <a:ext cx="4716016" cy="3888243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166"/>
            <a:ext cx="9061850" cy="1271804"/>
          </a:xfrm>
        </p:spPr>
        <p:txBody>
          <a:bodyPr>
            <a:noAutofit/>
          </a:bodyPr>
          <a:lstStyle/>
          <a:p>
            <a:r>
              <a:rPr lang="pl-PL" sz="1800" dirty="0"/>
              <a:t>Kompleksowy projekt gospodarki wodno-ściekowej na terenie aglomeracji Choceń:</a:t>
            </a:r>
            <a:br>
              <a:rPr lang="pl-PL" sz="1800" dirty="0"/>
            </a:br>
            <a:r>
              <a:rPr lang="pl-PL" sz="1800" dirty="0" smtClean="0"/>
              <a:t>1. </a:t>
            </a:r>
            <a:r>
              <a:rPr lang="pl-PL" sz="1800" dirty="0"/>
              <a:t>Budowa kanalizacji sanitarnej w miejscowości Śmiłowice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2</a:t>
            </a:r>
            <a:r>
              <a:rPr lang="pl-PL" sz="1800" dirty="0"/>
              <a:t>. Budowa sieci </a:t>
            </a:r>
            <a:r>
              <a:rPr lang="pl-PL" sz="1800" dirty="0" smtClean="0"/>
              <a:t>wodno-kanalizacyjnej – ul. Jaśminowa i różana </a:t>
            </a:r>
            <a:endParaRPr lang="pl-PL" sz="1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2361423"/>
            <a:ext cx="4427984" cy="4474671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l-PL" sz="2000" dirty="0" smtClean="0"/>
              <a:t>łącznie ok. 7 km kanalizacji i 0,5 km wodociągu,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l-PL" sz="2000" dirty="0" smtClean="0"/>
              <a:t>dofinansowanie </a:t>
            </a:r>
            <a:r>
              <a:rPr lang="pl-PL" sz="2000" dirty="0"/>
              <a:t>z Unii Europejskiej w wysokości  85 % poniesionych kosztów kwalifikowalnych tj. 1 404 618,73 </a:t>
            </a:r>
            <a:r>
              <a:rPr lang="pl-PL" sz="2000" dirty="0" smtClean="0"/>
              <a:t>zł,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l-PL" sz="2000" dirty="0"/>
              <a:t>c</a:t>
            </a:r>
            <a:r>
              <a:rPr lang="pl-PL" sz="2000" dirty="0" smtClean="0"/>
              <a:t>ałkowity </a:t>
            </a:r>
            <a:r>
              <a:rPr lang="pl-PL" sz="2000" dirty="0"/>
              <a:t>koszt inwestycji to 2 043 436,01 zł </a:t>
            </a:r>
            <a:r>
              <a:rPr lang="pl-PL" sz="2000" dirty="0" smtClean="0"/>
              <a:t>brutto,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l-PL" sz="2000" dirty="0" smtClean="0"/>
              <a:t>Projekt prowadzi Pani Hanna Gołębiewska, za realizację w terenie odpowiada Pan Tomasz Sikorski</a:t>
            </a: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7" y="1523223"/>
            <a:ext cx="8677275" cy="838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596615"/>
            <a:ext cx="5179843" cy="38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8821"/>
      </p:ext>
    </p:extLst>
  </p:cSld>
  <p:clrMapOvr>
    <a:masterClrMapping/>
  </p:clrMapOvr>
  <p:transition>
    <p:diamond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654164"/>
          </a:xfrm>
        </p:spPr>
        <p:txBody>
          <a:bodyPr>
            <a:normAutofit fontScale="90000"/>
          </a:bodyPr>
          <a:lstStyle/>
          <a:p>
            <a:pPr lvl="0"/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/>
              <a:t/>
            </a:r>
            <a:br>
              <a:rPr lang="pl-PL" sz="2700" dirty="0"/>
            </a:br>
            <a:r>
              <a:rPr lang="pl-PL" sz="2700" dirty="0" smtClean="0"/>
              <a:t>Zrealizowano </a:t>
            </a:r>
            <a:r>
              <a:rPr lang="pl-PL" sz="2700" dirty="0"/>
              <a:t>projekt - Wspieranie wytwarzania i dystrybucji energii pochodzącej ze źródeł odnawialnych na terenie Gminy Choceń – </a:t>
            </a:r>
            <a:r>
              <a:rPr lang="pl-PL" sz="2700" dirty="0" smtClean="0"/>
              <a:t>75 </a:t>
            </a:r>
            <a:r>
              <a:rPr lang="pl-PL" sz="2700" dirty="0"/>
              <a:t>instalacji </a:t>
            </a:r>
            <a:r>
              <a:rPr lang="pl-PL" sz="2700" dirty="0" smtClean="0"/>
              <a:t>po 3 KW</a:t>
            </a:r>
            <a:br>
              <a:rPr lang="pl-PL" sz="2700" dirty="0" smtClean="0"/>
            </a:br>
            <a:r>
              <a:rPr lang="pl-PL" sz="2700" dirty="0"/>
              <a:t/>
            </a:r>
            <a:br>
              <a:rPr lang="pl-PL" sz="2700" dirty="0"/>
            </a:b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44008" y="1844824"/>
            <a:ext cx="4275672" cy="401906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2000" dirty="0" smtClean="0"/>
              <a:t>       Projekt współfinansowany w ramach Regionalnego Programu Operacyjnego Województwa Kujawsko-Pomorskiego na lata 2014-2020 Oś priorytetowa 3. Efektywność energetyczna i gospodarka niskoemisyjna w regionie, działanie 3.1. Wspieranie wytwarzania i dystrybucji energii pochodzącej ze źródeł odnawialnych. </a:t>
            </a:r>
          </a:p>
          <a:p>
            <a:pPr>
              <a:buNone/>
            </a:pPr>
            <a:r>
              <a:rPr lang="pl-PL" sz="2000" dirty="0" smtClean="0"/>
              <a:t>       Wysokość dofinansowania to 45 % kosztów kwalifikowanych</a:t>
            </a:r>
            <a:r>
              <a:rPr lang="pl-PL" dirty="0" smtClean="0"/>
              <a:t>.</a:t>
            </a:r>
          </a:p>
          <a:p>
            <a:pPr>
              <a:buNone/>
            </a:pPr>
            <a:r>
              <a:rPr lang="pl-PL" dirty="0" smtClean="0"/>
              <a:t>     Projekt prowadził Pan Kamil </a:t>
            </a:r>
            <a:r>
              <a:rPr lang="pl-PL" dirty="0" err="1" smtClean="0"/>
              <a:t>Klejba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4" name="Obraz 3" descr="RPO_logo_b57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pic>
        <p:nvPicPr>
          <p:cNvPr id="5" name="Obraz 4" descr="IMG_20180910_175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30" y="1554772"/>
            <a:ext cx="5184575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03304" cy="778098"/>
          </a:xfrm>
        </p:spPr>
        <p:txBody>
          <a:bodyPr>
            <a:noAutofit/>
          </a:bodyPr>
          <a:lstStyle/>
          <a:p>
            <a:r>
              <a:rPr lang="pl-PL" sz="2800" dirty="0">
                <a:effectLst/>
              </a:rPr>
              <a:t>Inwestycja w drogi lokalne zapewniająca konieczne połączenie z terenem inwestycyjnym w miejscowości Choceń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4" y="1441325"/>
            <a:ext cx="8229600" cy="794955"/>
          </a:xfrm>
        </p:spPr>
      </p:pic>
      <p:sp>
        <p:nvSpPr>
          <p:cNvPr id="5" name="Prostokąt 4"/>
          <p:cNvSpPr/>
          <p:nvPr/>
        </p:nvSpPr>
        <p:spPr>
          <a:xfrm>
            <a:off x="0" y="2492896"/>
            <a:ext cx="3923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smtClean="0"/>
              <a:t>droga do terenów inwestycyjnych, dł. 175 </a:t>
            </a:r>
            <a:r>
              <a:rPr lang="pl-PL" dirty="0" err="1" smtClean="0"/>
              <a:t>mb</a:t>
            </a:r>
            <a:r>
              <a:rPr lang="pl-PL" dirty="0" smtClean="0"/>
              <a:t>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ulica dwukierunkowa </a:t>
            </a:r>
            <a:r>
              <a:rPr lang="pl-PL" dirty="0"/>
              <a:t>o </a:t>
            </a:r>
            <a:r>
              <a:rPr lang="pl-PL" dirty="0" smtClean="0"/>
              <a:t>dł. </a:t>
            </a:r>
            <a:r>
              <a:rPr lang="pl-PL" dirty="0"/>
              <a:t>0,175 km i szerokości 6 m wraz z wykonaniem jednostronnego chodnika, oświetlenia oraz </a:t>
            </a:r>
            <a:r>
              <a:rPr lang="pl-PL" dirty="0" smtClean="0"/>
              <a:t>odwodnienia,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Zadanie w ramach osi </a:t>
            </a:r>
            <a:r>
              <a:rPr lang="pl-PL" dirty="0"/>
              <a:t>5. Spójność wewnętrzna i dostępność wewnętrzna regionu, Działanie 5.1. Infrastruktura drogowa Regionalnego Programu Operacyjnego Województwa Kujawsko-Pomorskiego na lata 2014-2020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53" y="2523210"/>
            <a:ext cx="4343671" cy="39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28887"/>
      </p:ext>
    </p:extLst>
  </p:cSld>
  <p:clrMapOvr>
    <a:masterClrMapping/>
  </p:clrMapOvr>
  <p:transition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Instytucja kultury: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5286412"/>
          </a:xfrm>
        </p:spPr>
        <p:txBody>
          <a:bodyPr>
            <a:normAutofit/>
          </a:bodyPr>
          <a:lstStyle/>
          <a:p>
            <a:r>
              <a:rPr lang="pl-PL" sz="2600" dirty="0" smtClean="0"/>
              <a:t>Choceńskie Centrum Kultury – Biblioteka </a:t>
            </a:r>
            <a:endParaRPr lang="pl-PL" sz="2600" dirty="0"/>
          </a:p>
          <a:p>
            <a:pPr marL="137160" indent="0">
              <a:buNone/>
            </a:pPr>
            <a:r>
              <a:rPr lang="pl-PL" sz="2200" dirty="0" smtClean="0"/>
              <a:t>Przy jednostce kultury funkcjonują następujące grupy artystyczne zrzeszające mieszkańców i prowadzone są zajęcia:</a:t>
            </a:r>
            <a:br>
              <a:rPr lang="pl-PL" sz="2200" dirty="0" smtClean="0"/>
            </a:br>
            <a:r>
              <a:rPr lang="pl-PL" sz="2200" dirty="0"/>
              <a:t>-ognisko muzyczne  (instrumenty klawiszowe, akordeon),</a:t>
            </a:r>
          </a:p>
          <a:p>
            <a:pPr marL="137160" indent="0">
              <a:buNone/>
            </a:pPr>
            <a:r>
              <a:rPr lang="pl-PL" sz="2200" dirty="0" smtClean="0"/>
              <a:t>-  Zespół Pieśni i Tańca „Ziemia Kujawska”,</a:t>
            </a:r>
          </a:p>
          <a:p>
            <a:pPr>
              <a:buNone/>
            </a:pPr>
            <a:r>
              <a:rPr lang="pl-PL" sz="2200" dirty="0" smtClean="0"/>
              <a:t>- zajęcia rękodzieła – plastyczne,</a:t>
            </a:r>
          </a:p>
          <a:p>
            <a:pPr>
              <a:buNone/>
            </a:pPr>
            <a:r>
              <a:rPr lang="pl-PL" sz="2200" dirty="0" smtClean="0"/>
              <a:t>-ognisko muzyczne  - nauka gry na gitarze,</a:t>
            </a:r>
          </a:p>
          <a:p>
            <a:pPr>
              <a:buNone/>
            </a:pPr>
            <a:r>
              <a:rPr lang="pl-PL" sz="2200" dirty="0" smtClean="0"/>
              <a:t>- Grupa wokalna „ARTE”,</a:t>
            </a:r>
          </a:p>
          <a:p>
            <a:pPr>
              <a:buNone/>
            </a:pPr>
            <a:r>
              <a:rPr lang="pl-PL" sz="2200" dirty="0" smtClean="0"/>
              <a:t>- Zajęcia taneczne – Breakdance,</a:t>
            </a:r>
          </a:p>
          <a:p>
            <a:pPr>
              <a:buNone/>
            </a:pPr>
            <a:r>
              <a:rPr lang="pl-PL" sz="2200" dirty="0" smtClean="0"/>
              <a:t>- chór ,</a:t>
            </a:r>
          </a:p>
          <a:p>
            <a:pPr>
              <a:buNone/>
            </a:pPr>
            <a:r>
              <a:rPr lang="pl-PL" sz="2200" dirty="0" smtClean="0"/>
              <a:t>- Zespół folklorystyczny „</a:t>
            </a:r>
            <a:r>
              <a:rPr lang="pl-PL" sz="2200" dirty="0" err="1" smtClean="0"/>
              <a:t>Śmiłowiónki</a:t>
            </a:r>
            <a:r>
              <a:rPr lang="pl-PL" sz="2200" dirty="0" smtClean="0"/>
              <a:t>”,</a:t>
            </a:r>
          </a:p>
          <a:p>
            <a:pPr>
              <a:buNone/>
            </a:pPr>
            <a:r>
              <a:rPr lang="pl-PL" sz="2200" dirty="0" smtClean="0"/>
              <a:t>- ZUMBA.</a:t>
            </a:r>
          </a:p>
          <a:p>
            <a:endParaRPr lang="pl-PL" dirty="0"/>
          </a:p>
        </p:txBody>
      </p:sp>
      <p:pic>
        <p:nvPicPr>
          <p:cNvPr id="4" name="Symbol zastępczy zawartości 6" descr="Bez tytuł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2923283"/>
            <a:ext cx="3275856" cy="38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8430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3100" dirty="0" smtClean="0"/>
              <a:t> Realizacja </a:t>
            </a:r>
            <a:r>
              <a:rPr lang="pl-PL" sz="3100" dirty="0"/>
              <a:t>projektu unijnego „Jakie to proste” dla uczniów w </a:t>
            </a:r>
            <a:r>
              <a:rPr lang="pl-PL" sz="3100" dirty="0" smtClean="0"/>
              <a:t>szkołach</a:t>
            </a:r>
            <a:r>
              <a:rPr lang="pl-PL" dirty="0" smtClean="0"/>
              <a:t> 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0364" y="2276872"/>
            <a:ext cx="8363272" cy="4896544"/>
          </a:xfrm>
        </p:spPr>
        <p:txBody>
          <a:bodyPr>
            <a:normAutofit fontScale="77500" lnSpcReduction="20000"/>
          </a:bodyPr>
          <a:lstStyle/>
          <a:p>
            <a:r>
              <a:rPr lang="pl-PL" b="1" dirty="0" smtClean="0"/>
              <a:t>Gmina Choceń otrzymała dofinansowanie projektu „Jakie to proste!” w wysokości 901365,83 zł,</a:t>
            </a:r>
          </a:p>
          <a:p>
            <a:r>
              <a:rPr lang="pl-PL" b="1" dirty="0" smtClean="0"/>
              <a:t>Projekt  obejmuje wsparciem uczniów wszystkich szkół podstawowych z terenu naszej gminy,</a:t>
            </a:r>
          </a:p>
          <a:p>
            <a:r>
              <a:rPr lang="pl-PL" b="1" dirty="0" smtClean="0"/>
              <a:t> Projekt przewiduje zorganizowanie dodatkowych zajęć z języka angielskiego, nauk matematyczno-przyrodniczych oraz języka polskiego dla 500 uczestników w okresie od września 2018 do końca czerwca 2020 roku,</a:t>
            </a:r>
          </a:p>
          <a:p>
            <a:r>
              <a:rPr lang="pl-PL" b="1" dirty="0" smtClean="0"/>
              <a:t>W projekcie zaplanowane są również doradztwo edukacyjno-zawodowe i pedagogiczne, doposażenie pracowni informatycznych oraz wycieczki do Zielonej szkoły w Goreniu, planetarium w Toruniu, ogrodu fauny polskiej w ZOO w Bydgoszczy, Młyna Wiedzy w Toruniu oraz do </a:t>
            </a:r>
            <a:r>
              <a:rPr lang="pl-PL" b="1" dirty="0" err="1" smtClean="0"/>
              <a:t>Myślęcinka</a:t>
            </a:r>
            <a:r>
              <a:rPr lang="pl-PL" b="1" dirty="0"/>
              <a:t>,</a:t>
            </a:r>
            <a:endParaRPr lang="pl-PL" b="1" dirty="0" smtClean="0"/>
          </a:p>
          <a:p>
            <a:r>
              <a:rPr lang="pl-PL" b="1" dirty="0" smtClean="0"/>
              <a:t>Projekt prowadzony pod kierunkiem Pani Dominiki Szymańskiej.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7" y="1196752"/>
            <a:ext cx="7847685" cy="80422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43241524_1071547866339322_1067231126025666560_n_acd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857487" cy="3786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46301009_973583679513688_7225642508213026816_n_fab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0"/>
            <a:ext cx="3000396" cy="3786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 descr="46343942_2171825173074244_1192681687608197120_n_eae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0"/>
            <a:ext cx="3143240" cy="3786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 descr="43342725_2292081091120741_4965484945867800576_n_c772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298" y="3857628"/>
            <a:ext cx="3643338" cy="3000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pPr lvl="0"/>
            <a:r>
              <a:rPr lang="pl-PL" sz="2700" dirty="0"/>
              <a:t/>
            </a:r>
            <a:br>
              <a:rPr lang="pl-PL" sz="2700" dirty="0"/>
            </a:br>
            <a:r>
              <a:rPr lang="pl-PL" sz="3100" dirty="0" smtClean="0"/>
              <a:t>„</a:t>
            </a:r>
            <a:r>
              <a:rPr lang="pl-PL" sz="3100" dirty="0"/>
              <a:t>Jakie to proste – ale w sieci</a:t>
            </a:r>
            <a:r>
              <a:rPr lang="pl-PL" sz="3100" dirty="0" smtClean="0"/>
              <a:t>” dofinansowanie na zakup sprzętu komputerowego </a:t>
            </a:r>
            <a:r>
              <a:rPr lang="pl-PL" sz="3100" dirty="0"/>
              <a:t>i </a:t>
            </a:r>
            <a:r>
              <a:rPr lang="pl-PL" sz="3100" dirty="0" smtClean="0"/>
              <a:t>szkolenia</a:t>
            </a:r>
            <a:r>
              <a:rPr lang="pl-PL" sz="3100" b="1" dirty="0"/>
              <a:t/>
            </a:r>
            <a:br>
              <a:rPr lang="pl-PL" sz="3100" b="1" dirty="0"/>
            </a:br>
            <a:endParaRPr lang="pl-PL" sz="3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80528" y="1916833"/>
            <a:ext cx="4860032" cy="244827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 smtClean="0"/>
              <a:t>          </a:t>
            </a:r>
          </a:p>
          <a:p>
            <a:r>
              <a:rPr lang="pl-PL" sz="7200" dirty="0" smtClean="0"/>
              <a:t>Dofinansowanie w wysokości 100 795,00 zł,</a:t>
            </a:r>
          </a:p>
          <a:p>
            <a:r>
              <a:rPr lang="pl-PL" sz="7200" dirty="0" smtClean="0"/>
              <a:t>Podniesienie poziomu kompetencji cyfrowych niezbędnych do skutecznego korzystania z mediów cyfrowych w celach zawodowych, edukacyjnych i rekreacyjnych. Wykorzystanie możliwości technologii informacyjno-komunikacyjnych (TIK) w każdym aspekcie życia, </a:t>
            </a:r>
          </a:p>
          <a:p>
            <a:r>
              <a:rPr lang="pl-PL" sz="6400" u="sng" dirty="0" smtClean="0"/>
              <a:t>Projekt w ramach Programu Operacyjnego Polska Cyfrowa na lata 2014-2020 Osi Priorytetowej nr III: Cyfrowe Kompetencje społeczeństwa działania 3. 1: Działania szkoleniowe na rzecz rozwoju kompetencji cyfrowych dotycząca realizacji projektu grantowego pn. „E-AKTYWNI MIESZKAŃCY WOJEWÓDZTWA KUJAWSKO-POMORSKIEGO I ŁÓDZKIEGO”.</a:t>
            </a:r>
          </a:p>
          <a:p>
            <a:r>
              <a:rPr lang="pl-PL" sz="7200" dirty="0" smtClean="0"/>
              <a:t>Szefem od projektu do realizacji jest Pan Kamil </a:t>
            </a:r>
            <a:r>
              <a:rPr lang="pl-PL" sz="7200" dirty="0" err="1" smtClean="0"/>
              <a:t>Klejba</a:t>
            </a:r>
            <a:r>
              <a:rPr lang="pl-PL" sz="7200" dirty="0" smtClean="0"/>
              <a:t>. </a:t>
            </a:r>
          </a:p>
          <a:p>
            <a:pPr>
              <a:buNone/>
            </a:pPr>
            <a:r>
              <a:rPr lang="pl-PL" sz="7200" dirty="0" smtClean="0"/>
              <a:t/>
            </a:r>
            <a:br>
              <a:rPr lang="pl-PL" sz="7200" dirty="0" smtClean="0"/>
            </a:br>
            <a:endParaRPr lang="pl-PL" sz="7200" dirty="0" smtClean="0"/>
          </a:p>
          <a:p>
            <a:pPr>
              <a:buNone/>
            </a:pPr>
            <a:endParaRPr lang="pl-PL" sz="7200" dirty="0" smtClean="0"/>
          </a:p>
          <a:p>
            <a:endParaRPr lang="pl-PL" sz="7200" dirty="0"/>
          </a:p>
        </p:txBody>
      </p:sp>
      <p:pic>
        <p:nvPicPr>
          <p:cNvPr id="4" name="Obraz 3" descr="IMG_20190121_150745_1ac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28" y="2854490"/>
            <a:ext cx="4762501" cy="357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88" y="982251"/>
            <a:ext cx="8303232" cy="104337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1436" y="-396044"/>
            <a:ext cx="6779096" cy="792088"/>
          </a:xfrm>
        </p:spPr>
        <p:txBody>
          <a:bodyPr>
            <a:noAutofit/>
          </a:bodyPr>
          <a:lstStyle/>
          <a:p>
            <a:pPr lvl="0"/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>
                <a:solidFill>
                  <a:srgbClr val="FF0000"/>
                </a:solidFill>
              </a:rPr>
              <a:t>REWITALIZACJA 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6876" y="2564904"/>
            <a:ext cx="8949680" cy="407707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Rozpoczęcie rewitalizacji przestrzeni i budynków mieszkalnych po byłym PGR w miejscowości Borzymie i Choceń oraz budynków mieszkalnych po byłej cukrowni w miejscowości Chocen (trzy budynki),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Podpisano umowę z Zakładem Remontowo – Budowlanym Błaszczyk z Włocławka na wykonanie inwestycji,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Całkowita wartość zadania to 489.219,98 zł.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Inwestycja współfinansowana ze środków </a:t>
            </a:r>
            <a:r>
              <a:rPr lang="pl-PL" sz="2400" u="sng" dirty="0" smtClean="0"/>
              <a:t>Regionalnego Programu Operacyjnego Województwa Kujawsko-Pomorskiego na lata 2014-2020 Oś priorytetowa 7 Rozwój lokalny kierowany przez społeczność Działanie 7.1 Rozwój lokalny kierowany przez społeczność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36" y="781838"/>
            <a:ext cx="6390656" cy="1166687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52536" y="500042"/>
            <a:ext cx="8939336" cy="58093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/>
              <a:t>     Zadanie dotyczy rewitalizacji części wspólnych budynków tj. robót termomodernizacyjnych ścian, dachów, wymianę okien na klatkach schodowych, w pralni, kotłowni i suszarni, wymianę drzwi zewnętrznych, remont wejść do 3 budynków mieszkalnych wielorodzinnych 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49" y="2348880"/>
            <a:ext cx="5272751" cy="331236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4572000" cy="3429000"/>
          </a:xfrm>
          <a:prstGeom prst="rect">
            <a:avLst/>
          </a:prstGeom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4307255" y="5661248"/>
            <a:ext cx="4632082" cy="998762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Przygotowaniem zadania w ramach w/w programu zajmowała się Pani Hanna Gołębiewska </a:t>
            </a:r>
            <a:endParaRPr lang="pl-PL" sz="2400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7" y="260649"/>
            <a:ext cx="8108467" cy="1512168"/>
          </a:xfrm>
        </p:spPr>
        <p:txBody>
          <a:bodyPr>
            <a:noAutofit/>
          </a:bodyPr>
          <a:lstStyle/>
          <a:p>
            <a:r>
              <a:rPr lang="pl-PL" sz="2800" dirty="0" smtClean="0"/>
              <a:t>Podpisano umowę na </a:t>
            </a:r>
            <a:br>
              <a:rPr lang="pl-PL" sz="2800" dirty="0" smtClean="0"/>
            </a:br>
            <a:r>
              <a:rPr lang="pl-PL" sz="2800" dirty="0" smtClean="0"/>
              <a:t>„Wyposażenie </a:t>
            </a:r>
            <a:r>
              <a:rPr lang="pl-PL" sz="2800" dirty="0"/>
              <a:t>Choceńskiego Centrum Kultury-Biblioteka</a:t>
            </a:r>
            <a:r>
              <a:rPr lang="pl-PL" sz="2800" dirty="0" smtClean="0"/>
              <a:t>” </a:t>
            </a:r>
            <a:br>
              <a:rPr lang="pl-PL" sz="2800" dirty="0" smtClean="0"/>
            </a:br>
            <a:r>
              <a:rPr lang="pl-PL" sz="2800" b="0" u="sng" dirty="0" smtClean="0"/>
              <a:t>w ramach PROW na </a:t>
            </a:r>
            <a:r>
              <a:rPr lang="pl-PL" sz="2800" b="0" u="sng" dirty="0"/>
              <a:t>lata 2014-2020 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3331698"/>
            <a:ext cx="8468506" cy="261758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l-PL" sz="1600" dirty="0" smtClean="0"/>
              <a:t>dofinansowanie w wysokości 63,63 </a:t>
            </a:r>
            <a:r>
              <a:rPr lang="pl-PL" sz="1600" dirty="0"/>
              <a:t>% kosztów </a:t>
            </a:r>
            <a:r>
              <a:rPr lang="pl-PL" sz="1600" dirty="0" smtClean="0"/>
              <a:t>kwalifikowanych,</a:t>
            </a:r>
          </a:p>
          <a:p>
            <a:pPr marL="457200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z</a:t>
            </a:r>
            <a:r>
              <a:rPr lang="pl-PL" sz="1600" dirty="0" smtClean="0"/>
              <a:t>akupiono sprzęt w 2019 ekran </a:t>
            </a:r>
            <a:r>
              <a:rPr lang="pl-PL" sz="1600" dirty="0"/>
              <a:t>elektryczny projekcyjny, projektor, mikser cyfrowy, </a:t>
            </a:r>
            <a:r>
              <a:rPr lang="pl-PL" sz="1600" dirty="0" err="1"/>
              <a:t>stagebox</a:t>
            </a:r>
            <a:r>
              <a:rPr lang="pl-PL" sz="1600" dirty="0"/>
              <a:t> cyfrowy, 60 krzeseł, 8 </a:t>
            </a:r>
            <a:r>
              <a:rPr lang="pl-PL" sz="1600" dirty="0" smtClean="0"/>
              <a:t>jednostek komputerowych </a:t>
            </a:r>
            <a:r>
              <a:rPr lang="pl-PL" sz="1600" dirty="0"/>
              <a:t>z </a:t>
            </a:r>
            <a:r>
              <a:rPr lang="pl-PL" sz="1600" dirty="0" smtClean="0"/>
              <a:t>monitorami, 37 </a:t>
            </a:r>
            <a:r>
              <a:rPr lang="pl-PL" sz="1600" dirty="0"/>
              <a:t>regałów bibliotecznych, szafę dwuelementową z drzwiami przesuwnymi oraz 3 </a:t>
            </a:r>
            <a:r>
              <a:rPr lang="pl-PL" sz="1600" dirty="0" smtClean="0"/>
              <a:t>wieszaki, </a:t>
            </a:r>
          </a:p>
          <a:p>
            <a:pPr marL="457200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l-PL" sz="1600" dirty="0" smtClean="0"/>
              <a:t>Realizacja 2019 </a:t>
            </a:r>
            <a:endParaRPr lang="pl-PL" sz="1600" dirty="0"/>
          </a:p>
          <a:p>
            <a:endParaRPr lang="pl-PL" sz="16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78" y="2023546"/>
            <a:ext cx="4677428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74302"/>
      </p:ext>
    </p:extLst>
  </p:cSld>
  <p:clrMapOvr>
    <a:masterClrMapping/>
  </p:clrMapOvr>
  <p:transition>
    <p:diamond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8542458" cy="1368152"/>
          </a:xfrm>
        </p:spPr>
        <p:txBody>
          <a:bodyPr>
            <a:noAutofit/>
          </a:bodyPr>
          <a:lstStyle/>
          <a:p>
            <a:r>
              <a:rPr lang="pl-PL" sz="2400" dirty="0" smtClean="0"/>
              <a:t>„</a:t>
            </a:r>
            <a:r>
              <a:rPr lang="pl-PL" sz="2400" dirty="0" err="1" smtClean="0"/>
              <a:t>DostawA</a:t>
            </a:r>
            <a:r>
              <a:rPr lang="pl-PL" sz="2400" dirty="0" smtClean="0"/>
              <a:t> </a:t>
            </a:r>
            <a:r>
              <a:rPr lang="pl-PL" sz="2400" dirty="0"/>
              <a:t>i montaż siłowni zewnętrznych i elementów placów zabaw w </a:t>
            </a:r>
            <a:r>
              <a:rPr lang="pl-PL" sz="2400" dirty="0" smtClean="0"/>
              <a:t>Choceniu” Z </a:t>
            </a:r>
            <a:r>
              <a:rPr lang="pl-PL" sz="2400" dirty="0" err="1" smtClean="0"/>
              <a:t>pROW</a:t>
            </a:r>
            <a:r>
              <a:rPr lang="pl-PL" sz="2400" dirty="0" smtClean="0"/>
              <a:t> 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68" y="2603929"/>
            <a:ext cx="6096000" cy="406603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0" y="3478311"/>
            <a:ext cx="2987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Place zabaw w Choceniu: 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przy Urzędzie, 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w parku 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na plaży. </a:t>
            </a:r>
          </a:p>
          <a:p>
            <a:endParaRPr lang="pl-PL" dirty="0" smtClean="0"/>
          </a:p>
          <a:p>
            <a:r>
              <a:rPr lang="pl-PL" dirty="0" smtClean="0"/>
              <a:t>Podpisano umowę </a:t>
            </a:r>
            <a:r>
              <a:rPr lang="pl-PL" dirty="0"/>
              <a:t>z Marszałkiem Województwa </a:t>
            </a:r>
            <a:r>
              <a:rPr lang="pl-PL" dirty="0" smtClean="0"/>
              <a:t>Kujawsko-Pomorskiego. </a:t>
            </a:r>
          </a:p>
          <a:p>
            <a:endParaRPr lang="pl-PL" dirty="0"/>
          </a:p>
          <a:p>
            <a:r>
              <a:rPr lang="pl-PL" dirty="0" smtClean="0"/>
              <a:t>Realizacja 2019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40768"/>
            <a:ext cx="4677428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8735"/>
      </p:ext>
    </p:extLst>
  </p:cSld>
  <p:clrMapOvr>
    <a:masterClrMapping/>
  </p:clrMapOvr>
  <p:transition>
    <p:diamond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4104456"/>
          </a:xfrm>
        </p:spPr>
        <p:txBody>
          <a:bodyPr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/>
              <a:t/>
            </a:r>
            <a:br>
              <a:rPr lang="pl-PL" sz="3100" dirty="0"/>
            </a:b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/>
              <a:t/>
            </a:r>
            <a:br>
              <a:rPr lang="pl-PL" sz="3100" dirty="0"/>
            </a:br>
            <a:r>
              <a:rPr lang="pl-PL" sz="3100" dirty="0"/>
              <a:t/>
            </a:r>
            <a:br>
              <a:rPr lang="pl-PL" sz="3100" dirty="0"/>
            </a:br>
            <a:r>
              <a:rPr lang="pl-PL" sz="3100" dirty="0"/>
              <a:t>Z</a:t>
            </a:r>
            <a:r>
              <a:rPr lang="pl-PL" sz="3100" dirty="0" smtClean="0"/>
              <a:t>adanie „Zielony krajobraz w roku 2018 r.”</a:t>
            </a:r>
            <a:br>
              <a:rPr lang="pl-PL" sz="3100" dirty="0" smtClean="0"/>
            </a:br>
            <a:r>
              <a:rPr lang="pl-PL" sz="3100" dirty="0" smtClean="0"/>
              <a:t> z Wojewódzkiego Funduszu </a:t>
            </a:r>
            <a:r>
              <a:rPr lang="pl-PL" sz="3100" dirty="0"/>
              <a:t>Ochrony Środowiska i Gospodarki Wodnej w </a:t>
            </a:r>
            <a:r>
              <a:rPr lang="pl-PL" sz="3100" dirty="0" smtClean="0"/>
              <a:t>Toruniu,</a:t>
            </a:r>
            <a:br>
              <a:rPr lang="pl-PL" sz="3100" dirty="0" smtClean="0"/>
            </a:b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 smtClean="0">
                <a:solidFill>
                  <a:schemeClr val="bg1"/>
                </a:solidFill>
              </a:rPr>
              <a:t>Gmina otrzymała 12.000 zł. </a:t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Zakupione rośliny posadzono na terenach samorządu gminy.  </a:t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>
                <a:solidFill>
                  <a:schemeClr val="bg1"/>
                </a:solidFill>
              </a:rPr>
              <a:t/>
            </a:r>
            <a:br>
              <a:rPr lang="pl-PL" sz="3100" dirty="0">
                <a:solidFill>
                  <a:schemeClr val="bg1"/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 rot="10800000">
            <a:off x="4788023" y="2947162"/>
            <a:ext cx="3512865" cy="199400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pl-PL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  <a:p>
            <a:pPr>
              <a:buFont typeface="Wingdings" panose="05000000000000000000" pitchFamily="2" charset="2"/>
              <a:buChar char="§"/>
            </a:pPr>
            <a:endParaRPr lang="pl-PL" dirty="0" smtClean="0"/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  <a:p>
            <a:pPr>
              <a:buFont typeface="Wingdings" panose="05000000000000000000" pitchFamily="2" charset="2"/>
              <a:buChar char="§"/>
            </a:pPr>
            <a:endParaRPr lang="pl-PL" dirty="0" smtClean="0"/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8339"/>
            <a:ext cx="8380952" cy="13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47536"/>
      </p:ext>
    </p:extLst>
  </p:cSld>
  <p:clrMapOvr>
    <a:masterClrMapping/>
  </p:clrMapOvr>
  <p:transition>
    <p:diamond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pl-PL" sz="2800" dirty="0"/>
              <a:t>Budowa przydomowych oczyszczalni ścieków oraz poprawa infrastruktury wodociągowej na terenie Gminy Choceń</a:t>
            </a:r>
          </a:p>
        </p:txBody>
      </p:sp>
      <p:sp>
        <p:nvSpPr>
          <p:cNvPr id="4" name="Tytuł 1"/>
          <p:cNvSpPr>
            <a:spLocks noGrp="1"/>
          </p:cNvSpPr>
          <p:nvPr>
            <p:ph idx="1"/>
          </p:nvPr>
        </p:nvSpPr>
        <p:spPr>
          <a:xfrm>
            <a:off x="-108519" y="3135504"/>
            <a:ext cx="4834550" cy="3461848"/>
          </a:xfrm>
        </p:spPr>
        <p:txBody>
          <a:bodyPr>
            <a:normAutofit fontScale="70000" lnSpcReduction="20000"/>
          </a:bodyPr>
          <a:lstStyle/>
          <a:p>
            <a:endParaRPr lang="pl-PL" dirty="0" smtClean="0"/>
          </a:p>
          <a:p>
            <a:r>
              <a:rPr lang="pl-PL" dirty="0" smtClean="0"/>
              <a:t>W II etapie w roku 2018 - budowa </a:t>
            </a:r>
            <a:r>
              <a:rPr lang="pl-PL" dirty="0"/>
              <a:t>51 szt., </a:t>
            </a:r>
            <a:r>
              <a:rPr lang="pl-PL" dirty="0" smtClean="0"/>
              <a:t>przydomowych </a:t>
            </a:r>
            <a:r>
              <a:rPr lang="pl-PL" dirty="0"/>
              <a:t>oczyszczalni ścieków, montaż hydrantów i zasuw na sieci wodociągowej, przebudowę stacji uzdatniania wody poprzez wymianę pomp o wyższych parametrach technicznych</a:t>
            </a:r>
          </a:p>
          <a:p>
            <a:r>
              <a:rPr lang="pl-PL" dirty="0" smtClean="0"/>
              <a:t>Realizacja w </a:t>
            </a:r>
            <a:r>
              <a:rPr lang="pl-PL" dirty="0"/>
              <a:t>ramach </a:t>
            </a:r>
            <a:r>
              <a:rPr lang="pl-PL" dirty="0" smtClean="0"/>
              <a:t>„</a:t>
            </a:r>
            <a:r>
              <a:rPr lang="pl-PL" dirty="0"/>
              <a:t>Podstawowe usługi i odnowa wsi na obszarach wiejskich” objętego PROW na lata 2014-2020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7638"/>
            <a:ext cx="5591175" cy="15144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31" y="3137174"/>
            <a:ext cx="4421548" cy="33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71772"/>
      </p:ext>
    </p:extLst>
  </p:cSld>
  <p:clrMapOvr>
    <a:masterClrMapping/>
  </p:clrMapOvr>
  <p:transition>
    <p:diamond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Budowa targowiska w Choceniu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Wniosek 2018, realizacja 2019-2020,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76872"/>
            <a:ext cx="5971082" cy="4478312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8313832"/>
      </p:ext>
    </p:extLst>
  </p:cSld>
  <p:clrMapOvr>
    <a:masterClrMapping/>
  </p:clrMapOvr>
  <p:transition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d26d2d65-2355-41bc-bff0-a4c10578d8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3454" y="3297065"/>
            <a:ext cx="5350546" cy="3560935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Obraz 7" descr="Bez tytuł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80"/>
            <a:ext cx="6156176" cy="4769012"/>
          </a:xfrm>
          <a:prstGeom prst="rect">
            <a:avLst/>
          </a:prstGeom>
        </p:spPr>
      </p:pic>
      <p:pic>
        <p:nvPicPr>
          <p:cNvPr id="9" name="Obraz 8" descr="Bez tytułu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9" y="-5680"/>
            <a:ext cx="5149534" cy="3240499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Podsumowanie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pl-PL" dirty="0"/>
          </a:p>
          <a:p>
            <a:pPr lvl="0"/>
            <a:r>
              <a:rPr lang="pl-PL" dirty="0"/>
              <a:t>75 gospodarstw domowych z </a:t>
            </a:r>
            <a:r>
              <a:rPr lang="pl-PL" dirty="0" err="1"/>
              <a:t>solarami</a:t>
            </a:r>
            <a:r>
              <a:rPr lang="pl-PL" dirty="0"/>
              <a:t> </a:t>
            </a:r>
          </a:p>
          <a:p>
            <a:pPr lvl="0"/>
            <a:r>
              <a:rPr lang="pl-PL" dirty="0"/>
              <a:t>64,4 km sieci kanalizacji sanitarnej </a:t>
            </a:r>
          </a:p>
          <a:p>
            <a:pPr lvl="0"/>
            <a:r>
              <a:rPr lang="pl-PL" dirty="0"/>
              <a:t>3 szkoły podstawowe z oddziałami zerowymi i przedszkolem </a:t>
            </a:r>
          </a:p>
          <a:p>
            <a:pPr lvl="0"/>
            <a:r>
              <a:rPr lang="pl-PL" dirty="0"/>
              <a:t>3 przedszkola niepubliczne </a:t>
            </a:r>
          </a:p>
          <a:p>
            <a:pPr lvl="0"/>
            <a:r>
              <a:rPr lang="pl-PL" dirty="0"/>
              <a:t>384 przydomowych oczyszczalni ścieków </a:t>
            </a:r>
          </a:p>
          <a:p>
            <a:pPr lvl="0"/>
            <a:r>
              <a:rPr lang="pl-PL" dirty="0"/>
              <a:t>7 jednostek OSP </a:t>
            </a:r>
          </a:p>
          <a:p>
            <a:pPr lvl="0"/>
            <a:r>
              <a:rPr lang="pl-PL" dirty="0"/>
              <a:t>99 km utwardzonych dróg </a:t>
            </a:r>
          </a:p>
          <a:p>
            <a:pPr lvl="0"/>
            <a:r>
              <a:rPr lang="pl-PL" dirty="0"/>
              <a:t>15 km dróg pozostało do utwardzenia</a:t>
            </a:r>
          </a:p>
          <a:p>
            <a:endParaRPr lang="pl-PL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 descr="maxresdefault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71" y="820701"/>
            <a:ext cx="4643437" cy="3500438"/>
          </a:xfrm>
        </p:spPr>
      </p:pic>
      <p:pic>
        <p:nvPicPr>
          <p:cNvPr id="13" name="Obraz 12" descr="0306183929-choc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347844"/>
            <a:ext cx="4762502" cy="3429000"/>
          </a:xfrm>
          <a:prstGeom prst="rect">
            <a:avLst/>
          </a:prstGeom>
        </p:spPr>
      </p:pic>
      <p:sp>
        <p:nvSpPr>
          <p:cNvPr id="9218" name="AutoShape 2" descr="P1270998 3 5af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1" name="Obraz 20" descr="maxresdefault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-29600"/>
            <a:ext cx="4643438" cy="335756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dsc_17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332" y="-27296"/>
            <a:ext cx="5421669" cy="4608423"/>
          </a:xfrm>
          <a:prstGeom prst="rect">
            <a:avLst/>
          </a:prstGeom>
        </p:spPr>
      </p:pic>
      <p:pic>
        <p:nvPicPr>
          <p:cNvPr id="6" name="Obraz 5" descr="images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174"/>
            <a:ext cx="3941572" cy="2484928"/>
          </a:xfrm>
          <a:prstGeom prst="rect">
            <a:avLst/>
          </a:prstGeom>
        </p:spPr>
      </p:pic>
      <p:pic>
        <p:nvPicPr>
          <p:cNvPr id="11" name="Obraz 10" descr="images (9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844900"/>
            <a:ext cx="5297865" cy="357301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4286256"/>
            <a:ext cx="4500562" cy="2571744"/>
          </a:xfrm>
          <a:prstGeom prst="rect">
            <a:avLst/>
          </a:prstGeom>
        </p:spPr>
      </p:pic>
      <p:pic>
        <p:nvPicPr>
          <p:cNvPr id="6" name="Obraz 5" descr="35166913_1767759926622364_2929035715821961216_n-542x3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6256"/>
            <a:ext cx="4714876" cy="2571744"/>
          </a:xfrm>
          <a:prstGeom prst="rect">
            <a:avLst/>
          </a:prstGeom>
        </p:spPr>
      </p:pic>
      <p:pic>
        <p:nvPicPr>
          <p:cNvPr id="7" name="Obraz 6" descr="images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3" y="0"/>
            <a:ext cx="3772385" cy="3086484"/>
          </a:xfrm>
          <a:prstGeom prst="rect">
            <a:avLst/>
          </a:prstGeom>
        </p:spPr>
      </p:pic>
      <p:pic>
        <p:nvPicPr>
          <p:cNvPr id="8" name="Obraz 7" descr="images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6" y="0"/>
            <a:ext cx="4392488" cy="3521550"/>
          </a:xfrm>
          <a:prstGeom prst="rect">
            <a:avLst/>
          </a:prstGeom>
        </p:spPr>
      </p:pic>
      <p:pic>
        <p:nvPicPr>
          <p:cNvPr id="9" name="Obraz 8" descr="pobrane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848" y="1738320"/>
            <a:ext cx="3036565" cy="2530471"/>
          </a:xfrm>
          <a:prstGeom prst="rect">
            <a:avLst/>
          </a:prstGeom>
        </p:spPr>
      </p:pic>
      <p:pic>
        <p:nvPicPr>
          <p:cNvPr id="10" name="Obraz 9" descr="images (7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798" y="2214565"/>
            <a:ext cx="2786050" cy="2071691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Gmina w przyszłości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pl-PL" dirty="0" smtClean="0"/>
              <a:t>Realizacja następujących zadań:</a:t>
            </a:r>
          </a:p>
          <a:p>
            <a:r>
              <a:rPr lang="pl-PL" dirty="0" smtClean="0"/>
              <a:t>budowa dróg, </a:t>
            </a:r>
          </a:p>
          <a:p>
            <a:r>
              <a:rPr lang="pl-PL" dirty="0" err="1"/>
              <a:t>fotowoltaika</a:t>
            </a:r>
            <a:r>
              <a:rPr lang="pl-PL" dirty="0"/>
              <a:t>, </a:t>
            </a:r>
          </a:p>
          <a:p>
            <a:r>
              <a:rPr lang="pl-PL" dirty="0" smtClean="0"/>
              <a:t>modernizacja oczyszczalni ścieków,</a:t>
            </a:r>
          </a:p>
          <a:p>
            <a:r>
              <a:rPr lang="pl-PL" dirty="0" smtClean="0"/>
              <a:t>drugi blok w Choceniu </a:t>
            </a:r>
          </a:p>
        </p:txBody>
      </p:sp>
    </p:spTree>
    <p:extLst>
      <p:ext uri="{BB962C8B-B14F-4D97-AF65-F5344CB8AC3E}">
        <p14:creationId xmlns:p14="http://schemas.microsoft.com/office/powerpoint/2010/main" val="1710526804"/>
      </p:ext>
    </p:extLst>
  </p:cSld>
  <p:clrMapOvr>
    <a:masterClrMapping/>
  </p:clrMapOvr>
  <p:transition>
    <p:diamond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03648" y="692696"/>
            <a:ext cx="6357982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dziękuję za uwagę </a:t>
            </a:r>
          </a:p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36" y="5085184"/>
            <a:ext cx="1642606" cy="160642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Ludność i dynamika zmian 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b="1" dirty="0" smtClean="0"/>
              <a:t>Gminę Choceń, zamieszkuje ponad 8.000 </a:t>
            </a:r>
          </a:p>
          <a:p>
            <a:pPr>
              <a:buNone/>
            </a:pPr>
            <a:r>
              <a:rPr lang="pl-PL" b="1" dirty="0" smtClean="0"/>
              <a:t>mieszkańców.</a:t>
            </a:r>
          </a:p>
          <a:p>
            <a:endParaRPr lang="pl-PL" dirty="0"/>
          </a:p>
        </p:txBody>
      </p:sp>
      <p:pic>
        <p:nvPicPr>
          <p:cNvPr id="5" name="Obraz 4" descr="bez tytułu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48" y="2852936"/>
            <a:ext cx="7850503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Urodzenia 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1,2+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857364"/>
            <a:ext cx="8143931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Zgony</a:t>
            </a:r>
            <a:endParaRPr lang="pl-PL" dirty="0"/>
          </a:p>
        </p:txBody>
      </p:sp>
      <p:pic>
        <p:nvPicPr>
          <p:cNvPr id="4" name="Symbol zastępczy zawartości 3" descr="1,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000240"/>
            <a:ext cx="8722797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1850</TotalTime>
  <Words>2306</Words>
  <Application>Microsoft Office PowerPoint</Application>
  <PresentationFormat>Pokaz na ekranie (4:3)</PresentationFormat>
  <Paragraphs>284</Paragraphs>
  <Slides>65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65</vt:i4>
      </vt:variant>
    </vt:vector>
  </HeadingPairs>
  <TitlesOfParts>
    <vt:vector size="73" baseType="lpstr">
      <vt:lpstr>Arial</vt:lpstr>
      <vt:lpstr>Book Antiqua</vt:lpstr>
      <vt:lpstr>Calibri</vt:lpstr>
      <vt:lpstr>Lucida Sans</vt:lpstr>
      <vt:lpstr>Wingdings</vt:lpstr>
      <vt:lpstr>Wingdings 2</vt:lpstr>
      <vt:lpstr>Wingdings 3</vt:lpstr>
      <vt:lpstr>Wierzchołek</vt:lpstr>
      <vt:lpstr> R A P O R T  O STANIE GMINY CHOCEŃ   ZA ROK 2018  </vt:lpstr>
      <vt:lpstr> </vt:lpstr>
      <vt:lpstr>Prezentacja programu PowerPoint</vt:lpstr>
      <vt:lpstr>Jednostki budżetowe: </vt:lpstr>
      <vt:lpstr>Instytucja kultury:</vt:lpstr>
      <vt:lpstr>Prezentacja programu PowerPoint</vt:lpstr>
      <vt:lpstr>Ludność i dynamika zmian  </vt:lpstr>
      <vt:lpstr>Urodzenia  </vt:lpstr>
      <vt:lpstr>Zgony</vt:lpstr>
      <vt:lpstr>Struktura wieku  </vt:lpstr>
      <vt:lpstr>Prezentacja programu PowerPoint</vt:lpstr>
      <vt:lpstr>  Zarejestrowani bezrobotni </vt:lpstr>
      <vt:lpstr>Struktura gospodarstw rolnych</vt:lpstr>
      <vt:lpstr>Podmioty gospodarcze </vt:lpstr>
      <vt:lpstr>Organizacje pozarządowe działające na terenie gminy</vt:lpstr>
      <vt:lpstr>Prezentacja programu PowerPoint</vt:lpstr>
      <vt:lpstr>Sieć szkolno-przedszkolna w gminie: </vt:lpstr>
      <vt:lpstr> Sytuacja finansowa gminy   DOCHODY I WYDATKI W LATACH 2015-2018 </vt:lpstr>
      <vt:lpstr>Poziom zadłużenia</vt:lpstr>
      <vt:lpstr>Prezentacja programu PowerPoint</vt:lpstr>
      <vt:lpstr>Nowa siedziba UG od 01.09.2017 r.</vt:lpstr>
      <vt:lpstr>Sala konferencyjna na potrzeby Urzędu  </vt:lpstr>
      <vt:lpstr> Powołanie nowego Kierownika Posterunku Policji w Choceniu</vt:lpstr>
      <vt:lpstr>Nadanie nazwy Parku - NIEPODLEGŁOŚCI w Choceniu 27 maja 2018 </vt:lpstr>
      <vt:lpstr>Powiatowe zakończenie lata w Choceniu,  Wojciech Cejrowski - 30 sierpnia  </vt:lpstr>
      <vt:lpstr>XII zlot motocyklowy w Choceniu </vt:lpstr>
      <vt:lpstr>Obchody bitwy pod Szczytnem – z 1939 r. </vt:lpstr>
      <vt:lpstr>Prezentacja programu PowerPoint</vt:lpstr>
      <vt:lpstr>Powiatowe obchody 100 -lecia Niepodległości w Choceniu - 11 listopada </vt:lpstr>
      <vt:lpstr>Część artystyczna   100-lecia NIEPODLEGŁOŚCI </vt:lpstr>
      <vt:lpstr>Spotkanie opłatkowe </vt:lpstr>
      <vt:lpstr>Powołanie Choceńskiej Socjalnej Spółdzielni Budowlanej  </vt:lpstr>
      <vt:lpstr>Stowarzyszanie dla Rozwoju Gminy Choceń   Montaż elementów placów zabaw oraz siłowni zewnętrznych w parkach w Czerniewicach (przy piekarni) i Śmiłowicach </vt:lpstr>
      <vt:lpstr>Park w Śmiłowicach </vt:lpstr>
      <vt:lpstr>   Stowarzyszenie dla Rozwoju Gminy Choceń     Rozwój infrastruktury turystycznej i rekreacyjnej w Borzymiu, Nakonowie Starym oraz w Choceniu – place zabaw, ścieżka  </vt:lpstr>
      <vt:lpstr>     Stowarzyszenie dla Rozwoju Gminy Choceń       Ścieżka edukacyjna  w lesie w Choceniu    </vt:lpstr>
      <vt:lpstr>Stowarzyszenie dla Rozwoju Gminy Choceń</vt:lpstr>
      <vt:lpstr>    </vt:lpstr>
      <vt:lpstr>Nasze inwestycje i projekty     Śieżka pieszo-rowerowa na terenie Gminy Choceń wzdłuż ulic: Włocławska, Północna, Jarantowicka i Spacerowa </vt:lpstr>
      <vt:lpstr>Prezentacja programu PowerPoint</vt:lpstr>
      <vt:lpstr>Przebudowy dróg gminnych - do jeziora Borzymowskiego, ul. Jarantowicka, Jerzewska i Reja </vt:lpstr>
      <vt:lpstr>Położenie asfaltu na drodze powiatowej Śmiłowice – Wilkowiczki  </vt:lpstr>
      <vt:lpstr>Prezentacja programu PowerPoint</vt:lpstr>
      <vt:lpstr>Budowa dróg w Niemojewie </vt:lpstr>
      <vt:lpstr>Otwarcie bloku w Choceniu </vt:lpstr>
      <vt:lpstr>Prezentacja programu PowerPoint</vt:lpstr>
      <vt:lpstr>Kompleksowy projekt gospodarki wodno-ściekowej na terenie aglomeracji Choceń: 1. Budowa kanalizacji sanitarnej w miejscowości Śmiłowice  2. Budowa sieci wodno-kanalizacyjnej – ul. Jaśminowa i różana </vt:lpstr>
      <vt:lpstr>  Zrealizowano projekt - Wspieranie wytwarzania i dystrybucji energii pochodzącej ze źródeł odnawialnych na terenie Gminy Choceń – 75 instalacji po 3 KW   </vt:lpstr>
      <vt:lpstr>Inwestycja w drogi lokalne zapewniająca konieczne połączenie z terenem inwestycyjnym w miejscowości Choceń</vt:lpstr>
      <vt:lpstr> Realizacja projektu unijnego „Jakie to proste” dla uczniów w szkołach  </vt:lpstr>
      <vt:lpstr>Prezentacja programu PowerPoint</vt:lpstr>
      <vt:lpstr> „Jakie to proste – ale w sieci” dofinansowanie na zakup sprzętu komputerowego i szkolenia </vt:lpstr>
      <vt:lpstr>  REWITALIZACJA </vt:lpstr>
      <vt:lpstr>Prezentacja programu PowerPoint</vt:lpstr>
      <vt:lpstr>Podpisano umowę na  „Wyposażenie Choceńskiego Centrum Kultury-Biblioteka”  w ramach PROW na lata 2014-2020  </vt:lpstr>
      <vt:lpstr>„DostawA i montaż siłowni zewnętrznych i elementów placów zabaw w Choceniu” Z pROW  </vt:lpstr>
      <vt:lpstr>     Zadanie „Zielony krajobraz w roku 2018 r.”  z Wojewódzkiego Funduszu Ochrony Środowiska i Gospodarki Wodnej w Toruniu,  Gmina otrzymała 12.000 zł.  Zakupione rośliny posadzono na terenach samorządu gminy.     </vt:lpstr>
      <vt:lpstr>Budowa przydomowych oczyszczalni ścieków oraz poprawa infrastruktury wodociągowej na terenie Gminy Choceń</vt:lpstr>
      <vt:lpstr>Budowa targowiska w Choceniu </vt:lpstr>
      <vt:lpstr>Podsumowanie </vt:lpstr>
      <vt:lpstr>Prezentacja programu PowerPoint</vt:lpstr>
      <vt:lpstr>Prezentacja programu PowerPoint</vt:lpstr>
      <vt:lpstr>Prezentacja programu PowerPoint</vt:lpstr>
      <vt:lpstr>Gmina w przyszłości 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Stażysta</dc:creator>
  <cp:lastModifiedBy>Hanna</cp:lastModifiedBy>
  <cp:revision>152</cp:revision>
  <cp:lastPrinted>2019-06-17T08:44:26Z</cp:lastPrinted>
  <dcterms:created xsi:type="dcterms:W3CDTF">2019-05-29T08:11:44Z</dcterms:created>
  <dcterms:modified xsi:type="dcterms:W3CDTF">2020-05-27T07:42:16Z</dcterms:modified>
</cp:coreProperties>
</file>