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147.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9147" r:id="rId1"/>
    <p:sldMasterId id="2147490353" r:id="rId2"/>
  </p:sldMasterIdLst>
  <p:notesMasterIdLst>
    <p:notesMasterId r:id="rId154"/>
  </p:notesMasterIdLst>
  <p:handoutMasterIdLst>
    <p:handoutMasterId r:id="rId155"/>
  </p:handoutMasterIdLst>
  <p:sldIdLst>
    <p:sldId id="966" r:id="rId3"/>
    <p:sldId id="1295" r:id="rId4"/>
    <p:sldId id="1389" r:id="rId5"/>
    <p:sldId id="1390" r:id="rId6"/>
    <p:sldId id="1298" r:id="rId7"/>
    <p:sldId id="1299" r:id="rId8"/>
    <p:sldId id="1303" r:id="rId9"/>
    <p:sldId id="1304" r:id="rId10"/>
    <p:sldId id="1305" r:id="rId11"/>
    <p:sldId id="1306" r:id="rId12"/>
    <p:sldId id="1307" r:id="rId13"/>
    <p:sldId id="1308" r:id="rId14"/>
    <p:sldId id="1309" r:id="rId15"/>
    <p:sldId id="1310" r:id="rId16"/>
    <p:sldId id="1311" r:id="rId17"/>
    <p:sldId id="1312" r:id="rId18"/>
    <p:sldId id="1315" r:id="rId19"/>
    <p:sldId id="1313" r:id="rId20"/>
    <p:sldId id="1314" r:id="rId21"/>
    <p:sldId id="1318" r:id="rId22"/>
    <p:sldId id="1319" r:id="rId23"/>
    <p:sldId id="1320" r:id="rId24"/>
    <p:sldId id="1500" r:id="rId25"/>
    <p:sldId id="1321" r:id="rId26"/>
    <p:sldId id="1322" r:id="rId27"/>
    <p:sldId id="1323" r:id="rId28"/>
    <p:sldId id="1325" r:id="rId29"/>
    <p:sldId id="1324" r:id="rId30"/>
    <p:sldId id="1326" r:id="rId31"/>
    <p:sldId id="1331" r:id="rId32"/>
    <p:sldId id="1332" r:id="rId33"/>
    <p:sldId id="1333" r:id="rId34"/>
    <p:sldId id="1334" r:id="rId35"/>
    <p:sldId id="1327" r:id="rId36"/>
    <p:sldId id="1328" r:id="rId37"/>
    <p:sldId id="1330" r:id="rId38"/>
    <p:sldId id="1335" r:id="rId39"/>
    <p:sldId id="1336" r:id="rId40"/>
    <p:sldId id="1337" r:id="rId41"/>
    <p:sldId id="1340" r:id="rId42"/>
    <p:sldId id="1339" r:id="rId43"/>
    <p:sldId id="1341" r:id="rId44"/>
    <p:sldId id="1342" r:id="rId45"/>
    <p:sldId id="1343" r:id="rId46"/>
    <p:sldId id="1344" r:id="rId47"/>
    <p:sldId id="1345" r:id="rId48"/>
    <p:sldId id="1346" r:id="rId49"/>
    <p:sldId id="1347" r:id="rId50"/>
    <p:sldId id="1348" r:id="rId51"/>
    <p:sldId id="1349" r:id="rId52"/>
    <p:sldId id="1350" r:id="rId53"/>
    <p:sldId id="1351" r:id="rId54"/>
    <p:sldId id="1356" r:id="rId55"/>
    <p:sldId id="1357" r:id="rId56"/>
    <p:sldId id="1358" r:id="rId57"/>
    <p:sldId id="1359" r:id="rId58"/>
    <p:sldId id="1360" r:id="rId59"/>
    <p:sldId id="1361" r:id="rId60"/>
    <p:sldId id="1362" r:id="rId61"/>
    <p:sldId id="1363" r:id="rId62"/>
    <p:sldId id="1364" r:id="rId63"/>
    <p:sldId id="1365" r:id="rId64"/>
    <p:sldId id="1366" r:id="rId65"/>
    <p:sldId id="1367" r:id="rId66"/>
    <p:sldId id="1368" r:id="rId67"/>
    <p:sldId id="1369" r:id="rId68"/>
    <p:sldId id="1370" r:id="rId69"/>
    <p:sldId id="1498" r:id="rId70"/>
    <p:sldId id="1371" r:id="rId71"/>
    <p:sldId id="1373" r:id="rId72"/>
    <p:sldId id="1499" r:id="rId73"/>
    <p:sldId id="1374" r:id="rId74"/>
    <p:sldId id="1375" r:id="rId75"/>
    <p:sldId id="1501" r:id="rId76"/>
    <p:sldId id="1502" r:id="rId77"/>
    <p:sldId id="1503" r:id="rId78"/>
    <p:sldId id="1504" r:id="rId79"/>
    <p:sldId id="1505" r:id="rId80"/>
    <p:sldId id="1506" r:id="rId81"/>
    <p:sldId id="1507" r:id="rId82"/>
    <p:sldId id="1508" r:id="rId83"/>
    <p:sldId id="1509" r:id="rId84"/>
    <p:sldId id="1510" r:id="rId85"/>
    <p:sldId id="1511" r:id="rId86"/>
    <p:sldId id="1512" r:id="rId87"/>
    <p:sldId id="1513" r:id="rId88"/>
    <p:sldId id="1514" r:id="rId89"/>
    <p:sldId id="1515" r:id="rId90"/>
    <p:sldId id="1516" r:id="rId91"/>
    <p:sldId id="1517" r:id="rId92"/>
    <p:sldId id="1518" r:id="rId93"/>
    <p:sldId id="1519" r:id="rId94"/>
    <p:sldId id="1520" r:id="rId95"/>
    <p:sldId id="1521" r:id="rId96"/>
    <p:sldId id="1522" r:id="rId97"/>
    <p:sldId id="1523" r:id="rId98"/>
    <p:sldId id="1524" r:id="rId99"/>
    <p:sldId id="1525" r:id="rId100"/>
    <p:sldId id="1526" r:id="rId101"/>
    <p:sldId id="1527" r:id="rId102"/>
    <p:sldId id="1528" r:id="rId103"/>
    <p:sldId id="1529" r:id="rId104"/>
    <p:sldId id="1530" r:id="rId105"/>
    <p:sldId id="1531" r:id="rId106"/>
    <p:sldId id="1532" r:id="rId107"/>
    <p:sldId id="1533" r:id="rId108"/>
    <p:sldId id="1534" r:id="rId109"/>
    <p:sldId id="1535" r:id="rId110"/>
    <p:sldId id="1578" r:id="rId111"/>
    <p:sldId id="1579" r:id="rId112"/>
    <p:sldId id="1538" r:id="rId113"/>
    <p:sldId id="1539" r:id="rId114"/>
    <p:sldId id="1540" r:id="rId115"/>
    <p:sldId id="1541" r:id="rId116"/>
    <p:sldId id="1542" r:id="rId117"/>
    <p:sldId id="1543" r:id="rId118"/>
    <p:sldId id="1544" r:id="rId119"/>
    <p:sldId id="1545" r:id="rId120"/>
    <p:sldId id="1546" r:id="rId121"/>
    <p:sldId id="1547" r:id="rId122"/>
    <p:sldId id="1548" r:id="rId123"/>
    <p:sldId id="1549" r:id="rId124"/>
    <p:sldId id="1550" r:id="rId125"/>
    <p:sldId id="1551" r:id="rId126"/>
    <p:sldId id="1552" r:id="rId127"/>
    <p:sldId id="1553" r:id="rId128"/>
    <p:sldId id="1580" r:id="rId129"/>
    <p:sldId id="1555" r:id="rId130"/>
    <p:sldId id="1556" r:id="rId131"/>
    <p:sldId id="1557" r:id="rId132"/>
    <p:sldId id="1558" r:id="rId133"/>
    <p:sldId id="1559" r:id="rId134"/>
    <p:sldId id="1560" r:id="rId135"/>
    <p:sldId id="1561" r:id="rId136"/>
    <p:sldId id="1562" r:id="rId137"/>
    <p:sldId id="1563" r:id="rId138"/>
    <p:sldId id="1564" r:id="rId139"/>
    <p:sldId id="1565" r:id="rId140"/>
    <p:sldId id="1566" r:id="rId141"/>
    <p:sldId id="1567" r:id="rId142"/>
    <p:sldId id="1568" r:id="rId143"/>
    <p:sldId id="1569" r:id="rId144"/>
    <p:sldId id="1570" r:id="rId145"/>
    <p:sldId id="1571" r:id="rId146"/>
    <p:sldId id="1572" r:id="rId147"/>
    <p:sldId id="1573" r:id="rId148"/>
    <p:sldId id="1574" r:id="rId149"/>
    <p:sldId id="1575" r:id="rId150"/>
    <p:sldId id="1576" r:id="rId151"/>
    <p:sldId id="1577" r:id="rId152"/>
    <p:sldId id="1476" r:id="rId153"/>
  </p:sldIdLst>
  <p:sldSz cx="9144000" cy="6858000" type="screen4x3"/>
  <p:notesSz cx="6761163" cy="9942513"/>
  <p:defaultTextStyle>
    <a:defPPr>
      <a:defRPr lang="pl-PL"/>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D032A"/>
    <a:srgbClr val="5A8396"/>
    <a:srgbClr val="000099"/>
    <a:srgbClr val="FFCC00"/>
    <a:srgbClr val="66FFFF"/>
    <a:srgbClr val="3333FF"/>
    <a:srgbClr val="FFFF99"/>
    <a:srgbClr val="FFCCFF"/>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4" autoAdjust="0"/>
    <p:restoredTop sz="89157" autoAdjust="0"/>
  </p:normalViewPr>
  <p:slideViewPr>
    <p:cSldViewPr>
      <p:cViewPr varScale="1">
        <p:scale>
          <a:sx n="73" d="100"/>
          <a:sy n="73" d="100"/>
        </p:scale>
        <p:origin x="-13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notesMaster" Target="notesMasters/notesMaster1.xml"/><Relationship Id="rId159"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handoutMaster" Target="handoutMasters/handoutMaster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slide" Target="slides/slide15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xmlns="" id="{67D96CA3-940D-4B61-A8E0-4B14EA67B273}"/>
              </a:ext>
            </a:extLst>
          </p:cNvPr>
          <p:cNvSpPr>
            <a:spLocks noGrp="1"/>
          </p:cNvSpPr>
          <p:nvPr>
            <p:ph type="hdr" sz="quarter"/>
          </p:nvPr>
        </p:nvSpPr>
        <p:spPr>
          <a:xfrm>
            <a:off x="0" y="0"/>
            <a:ext cx="2930525" cy="495300"/>
          </a:xfrm>
          <a:prstGeom prst="rect">
            <a:avLst/>
          </a:prstGeom>
        </p:spPr>
        <p:txBody>
          <a:bodyPr vert="horz" lIns="91315" tIns="45656" rIns="91315" bIns="45656"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a:extLst>
              <a:ext uri="{FF2B5EF4-FFF2-40B4-BE49-F238E27FC236}">
                <a16:creationId xmlns:a16="http://schemas.microsoft.com/office/drawing/2014/main" xmlns="" id="{FF22FA24-F832-4A67-A85F-2B0FD933D083}"/>
              </a:ext>
            </a:extLst>
          </p:cNvPr>
          <p:cNvSpPr>
            <a:spLocks noGrp="1"/>
          </p:cNvSpPr>
          <p:nvPr>
            <p:ph type="dt" sz="quarter" idx="1"/>
          </p:nvPr>
        </p:nvSpPr>
        <p:spPr>
          <a:xfrm>
            <a:off x="3829050" y="0"/>
            <a:ext cx="2930525" cy="495300"/>
          </a:xfrm>
          <a:prstGeom prst="rect">
            <a:avLst/>
          </a:prstGeom>
        </p:spPr>
        <p:txBody>
          <a:bodyPr vert="horz" lIns="91315" tIns="45656" rIns="91315" bIns="45656" rtlCol="0"/>
          <a:lstStyle>
            <a:lvl1pPr algn="r" eaLnBrk="1" fontAlgn="auto" hangingPunct="1">
              <a:spcBef>
                <a:spcPts val="0"/>
              </a:spcBef>
              <a:spcAft>
                <a:spcPts val="0"/>
              </a:spcAft>
              <a:defRPr sz="1200">
                <a:latin typeface="+mn-lt"/>
              </a:defRPr>
            </a:lvl1pPr>
          </a:lstStyle>
          <a:p>
            <a:pPr>
              <a:defRPr/>
            </a:pPr>
            <a:fld id="{7F6FBF2A-AC5B-494E-9FC1-0EC4DD969DBA}" type="datetimeFigureOut">
              <a:rPr lang="pl-PL"/>
              <a:pPr>
                <a:defRPr/>
              </a:pPr>
              <a:t>2020-06-16</a:t>
            </a:fld>
            <a:endParaRPr lang="pl-PL"/>
          </a:p>
        </p:txBody>
      </p:sp>
      <p:sp>
        <p:nvSpPr>
          <p:cNvPr id="4" name="Symbol zastępczy stopki 3">
            <a:extLst>
              <a:ext uri="{FF2B5EF4-FFF2-40B4-BE49-F238E27FC236}">
                <a16:creationId xmlns:a16="http://schemas.microsoft.com/office/drawing/2014/main" xmlns="" id="{2CD49779-C1BB-446E-A617-359C6D4A640D}"/>
              </a:ext>
            </a:extLst>
          </p:cNvPr>
          <p:cNvSpPr>
            <a:spLocks noGrp="1"/>
          </p:cNvSpPr>
          <p:nvPr>
            <p:ph type="ftr" sz="quarter" idx="2"/>
          </p:nvPr>
        </p:nvSpPr>
        <p:spPr>
          <a:xfrm>
            <a:off x="0" y="9444038"/>
            <a:ext cx="2930525" cy="496887"/>
          </a:xfrm>
          <a:prstGeom prst="rect">
            <a:avLst/>
          </a:prstGeom>
        </p:spPr>
        <p:txBody>
          <a:bodyPr vert="horz" lIns="91315" tIns="45656" rIns="91315" bIns="45656" rtlCol="0" anchor="b"/>
          <a:lstStyle>
            <a:lvl1pPr algn="l" eaLnBrk="1" fontAlgn="auto" hangingPunct="1">
              <a:spcBef>
                <a:spcPts val="0"/>
              </a:spcBef>
              <a:spcAft>
                <a:spcPts val="0"/>
              </a:spcAft>
              <a:defRPr sz="1200">
                <a:latin typeface="+mn-lt"/>
              </a:defRPr>
            </a:lvl1pPr>
          </a:lstStyle>
          <a:p>
            <a:pPr>
              <a:defRPr/>
            </a:pPr>
            <a:endParaRPr lang="pl-PL"/>
          </a:p>
        </p:txBody>
      </p:sp>
      <p:sp>
        <p:nvSpPr>
          <p:cNvPr id="5" name="Symbol zastępczy numeru slajdu 4">
            <a:extLst>
              <a:ext uri="{FF2B5EF4-FFF2-40B4-BE49-F238E27FC236}">
                <a16:creationId xmlns:a16="http://schemas.microsoft.com/office/drawing/2014/main" xmlns="" id="{11251CCC-6DA4-4173-8F0E-CEB3C7673534}"/>
              </a:ext>
            </a:extLst>
          </p:cNvPr>
          <p:cNvSpPr>
            <a:spLocks noGrp="1"/>
          </p:cNvSpPr>
          <p:nvPr>
            <p:ph type="sldNum" sz="quarter" idx="3"/>
          </p:nvPr>
        </p:nvSpPr>
        <p:spPr>
          <a:xfrm>
            <a:off x="3829050" y="9444038"/>
            <a:ext cx="2930525" cy="496887"/>
          </a:xfrm>
          <a:prstGeom prst="rect">
            <a:avLst/>
          </a:prstGeom>
        </p:spPr>
        <p:txBody>
          <a:bodyPr vert="horz" wrap="square" lIns="91315" tIns="45656" rIns="91315" bIns="45656" numCol="1" anchor="b" anchorCtr="0" compatLnSpc="1">
            <a:prstTxWarp prst="textNoShape">
              <a:avLst/>
            </a:prstTxWarp>
          </a:bodyPr>
          <a:lstStyle>
            <a:lvl1pPr algn="r" eaLnBrk="1" hangingPunct="1">
              <a:defRPr sz="1200">
                <a:latin typeface="Calibri" pitchFamily="34" charset="0"/>
              </a:defRPr>
            </a:lvl1pPr>
          </a:lstStyle>
          <a:p>
            <a:fld id="{FED816AC-4EB8-4892-918A-9FBFA74D4826}" type="slidenum">
              <a:rPr lang="pl-PL" altLang="pl-PL"/>
              <a:pPr/>
              <a:t>‹#›</a:t>
            </a:fld>
            <a:endParaRPr lang="pl-PL" altLang="pl-PL"/>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xmlns="" id="{DEDE4FD9-EA78-4F21-A16D-0AD7F01EBAED}"/>
              </a:ext>
            </a:extLst>
          </p:cNvPr>
          <p:cNvSpPr>
            <a:spLocks noGrp="1"/>
          </p:cNvSpPr>
          <p:nvPr>
            <p:ph type="hdr" sz="quarter"/>
          </p:nvPr>
        </p:nvSpPr>
        <p:spPr>
          <a:xfrm>
            <a:off x="0" y="0"/>
            <a:ext cx="2930525" cy="495300"/>
          </a:xfrm>
          <a:prstGeom prst="rect">
            <a:avLst/>
          </a:prstGeom>
        </p:spPr>
        <p:txBody>
          <a:bodyPr vert="horz" lIns="91315" tIns="45656" rIns="91315" bIns="45656" rtlCol="0"/>
          <a:lstStyle>
            <a:lvl1pPr algn="l" eaLnBrk="1" fontAlgn="auto" hangingPunct="1">
              <a:spcBef>
                <a:spcPts val="0"/>
              </a:spcBef>
              <a:spcAft>
                <a:spcPts val="0"/>
              </a:spcAft>
              <a:defRPr sz="1200">
                <a:latin typeface="+mn-lt"/>
              </a:defRPr>
            </a:lvl1pPr>
          </a:lstStyle>
          <a:p>
            <a:pPr>
              <a:defRPr/>
            </a:pPr>
            <a:endParaRPr lang="pl-PL"/>
          </a:p>
        </p:txBody>
      </p:sp>
      <p:sp>
        <p:nvSpPr>
          <p:cNvPr id="3" name="Symbol zastępczy daty 2">
            <a:extLst>
              <a:ext uri="{FF2B5EF4-FFF2-40B4-BE49-F238E27FC236}">
                <a16:creationId xmlns:a16="http://schemas.microsoft.com/office/drawing/2014/main" xmlns="" id="{F62266C4-AE1C-4464-A7AD-B4BB3EA85F08}"/>
              </a:ext>
            </a:extLst>
          </p:cNvPr>
          <p:cNvSpPr>
            <a:spLocks noGrp="1"/>
          </p:cNvSpPr>
          <p:nvPr>
            <p:ph type="dt" idx="1"/>
          </p:nvPr>
        </p:nvSpPr>
        <p:spPr>
          <a:xfrm>
            <a:off x="3829050" y="0"/>
            <a:ext cx="2930525" cy="495300"/>
          </a:xfrm>
          <a:prstGeom prst="rect">
            <a:avLst/>
          </a:prstGeom>
        </p:spPr>
        <p:txBody>
          <a:bodyPr vert="horz" lIns="91315" tIns="45656" rIns="91315" bIns="45656" rtlCol="0"/>
          <a:lstStyle>
            <a:lvl1pPr algn="r" eaLnBrk="1" fontAlgn="auto" hangingPunct="1">
              <a:spcBef>
                <a:spcPts val="0"/>
              </a:spcBef>
              <a:spcAft>
                <a:spcPts val="0"/>
              </a:spcAft>
              <a:defRPr sz="1200">
                <a:latin typeface="+mn-lt"/>
              </a:defRPr>
            </a:lvl1pPr>
          </a:lstStyle>
          <a:p>
            <a:pPr>
              <a:defRPr/>
            </a:pPr>
            <a:fld id="{A4E5671E-3B83-4CBC-B221-8BC6AE1B29F3}" type="datetimeFigureOut">
              <a:rPr lang="pl-PL"/>
              <a:pPr>
                <a:defRPr/>
              </a:pPr>
              <a:t>2020-06-16</a:t>
            </a:fld>
            <a:endParaRPr lang="pl-PL"/>
          </a:p>
        </p:txBody>
      </p:sp>
      <p:sp>
        <p:nvSpPr>
          <p:cNvPr id="4" name="Symbol zastępczy obrazu slajdu 3">
            <a:extLst>
              <a:ext uri="{FF2B5EF4-FFF2-40B4-BE49-F238E27FC236}">
                <a16:creationId xmlns:a16="http://schemas.microsoft.com/office/drawing/2014/main" xmlns="" id="{3DA5E08A-974B-4608-95C9-F8C0C17DE52E}"/>
              </a:ext>
            </a:extLst>
          </p:cNvPr>
          <p:cNvSpPr>
            <a:spLocks noGrp="1" noRot="1" noChangeAspect="1"/>
          </p:cNvSpPr>
          <p:nvPr>
            <p:ph type="sldImg" idx="2"/>
          </p:nvPr>
        </p:nvSpPr>
        <p:spPr>
          <a:xfrm>
            <a:off x="895350" y="747713"/>
            <a:ext cx="4970463" cy="3729037"/>
          </a:xfrm>
          <a:prstGeom prst="rect">
            <a:avLst/>
          </a:prstGeom>
          <a:noFill/>
          <a:ln w="12700">
            <a:solidFill>
              <a:prstClr val="black"/>
            </a:solidFill>
          </a:ln>
        </p:spPr>
        <p:txBody>
          <a:bodyPr vert="horz" lIns="91315" tIns="45656" rIns="91315" bIns="45656" rtlCol="0" anchor="ctr"/>
          <a:lstStyle/>
          <a:p>
            <a:pPr lvl="0"/>
            <a:endParaRPr lang="pl-PL" noProof="0"/>
          </a:p>
        </p:txBody>
      </p:sp>
      <p:sp>
        <p:nvSpPr>
          <p:cNvPr id="5" name="Symbol zastępczy notatek 4">
            <a:extLst>
              <a:ext uri="{FF2B5EF4-FFF2-40B4-BE49-F238E27FC236}">
                <a16:creationId xmlns:a16="http://schemas.microsoft.com/office/drawing/2014/main" xmlns="" id="{7CD46611-5C66-45E7-B9BE-09C406966E41}"/>
              </a:ext>
            </a:extLst>
          </p:cNvPr>
          <p:cNvSpPr>
            <a:spLocks noGrp="1"/>
          </p:cNvSpPr>
          <p:nvPr>
            <p:ph type="body" sz="quarter" idx="3"/>
          </p:nvPr>
        </p:nvSpPr>
        <p:spPr>
          <a:xfrm>
            <a:off x="676275" y="4722813"/>
            <a:ext cx="5408613" cy="4473575"/>
          </a:xfrm>
          <a:prstGeom prst="rect">
            <a:avLst/>
          </a:prstGeom>
        </p:spPr>
        <p:txBody>
          <a:bodyPr vert="horz" lIns="91315" tIns="45656" rIns="91315" bIns="45656"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xmlns="" id="{E7630E5C-8703-4F69-A272-B03DC9D97558}"/>
              </a:ext>
            </a:extLst>
          </p:cNvPr>
          <p:cNvSpPr>
            <a:spLocks noGrp="1"/>
          </p:cNvSpPr>
          <p:nvPr>
            <p:ph type="ftr" sz="quarter" idx="4"/>
          </p:nvPr>
        </p:nvSpPr>
        <p:spPr>
          <a:xfrm>
            <a:off x="0" y="9444038"/>
            <a:ext cx="2930525" cy="496887"/>
          </a:xfrm>
          <a:prstGeom prst="rect">
            <a:avLst/>
          </a:prstGeom>
        </p:spPr>
        <p:txBody>
          <a:bodyPr vert="horz" lIns="91315" tIns="45656" rIns="91315" bIns="45656" rtlCol="0" anchor="b"/>
          <a:lstStyle>
            <a:lvl1pPr algn="l" eaLnBrk="1" fontAlgn="auto" hangingPunct="1">
              <a:spcBef>
                <a:spcPts val="0"/>
              </a:spcBef>
              <a:spcAft>
                <a:spcPts val="0"/>
              </a:spcAft>
              <a:defRPr sz="1200">
                <a:latin typeface="+mn-lt"/>
              </a:defRPr>
            </a:lvl1pPr>
          </a:lstStyle>
          <a:p>
            <a:pPr>
              <a:defRPr/>
            </a:pPr>
            <a:endParaRPr lang="pl-PL"/>
          </a:p>
        </p:txBody>
      </p:sp>
      <p:sp>
        <p:nvSpPr>
          <p:cNvPr id="7" name="Symbol zastępczy numeru slajdu 6">
            <a:extLst>
              <a:ext uri="{FF2B5EF4-FFF2-40B4-BE49-F238E27FC236}">
                <a16:creationId xmlns:a16="http://schemas.microsoft.com/office/drawing/2014/main" xmlns="" id="{5A4CAF6A-6437-40A8-A76D-1D818FF91ADD}"/>
              </a:ext>
            </a:extLst>
          </p:cNvPr>
          <p:cNvSpPr>
            <a:spLocks noGrp="1"/>
          </p:cNvSpPr>
          <p:nvPr>
            <p:ph type="sldNum" sz="quarter" idx="5"/>
          </p:nvPr>
        </p:nvSpPr>
        <p:spPr>
          <a:xfrm>
            <a:off x="3829050" y="9444038"/>
            <a:ext cx="2930525" cy="496887"/>
          </a:xfrm>
          <a:prstGeom prst="rect">
            <a:avLst/>
          </a:prstGeom>
        </p:spPr>
        <p:txBody>
          <a:bodyPr vert="horz" wrap="square" lIns="91315" tIns="45656" rIns="91315" bIns="45656" numCol="1" anchor="b" anchorCtr="0" compatLnSpc="1">
            <a:prstTxWarp prst="textNoShape">
              <a:avLst/>
            </a:prstTxWarp>
          </a:bodyPr>
          <a:lstStyle>
            <a:lvl1pPr algn="r" eaLnBrk="1" hangingPunct="1">
              <a:defRPr sz="1200">
                <a:latin typeface="Calibri" pitchFamily="34" charset="0"/>
              </a:defRPr>
            </a:lvl1pPr>
          </a:lstStyle>
          <a:p>
            <a:fld id="{2E2E9957-EB7B-406F-9E02-52A58965FF27}" type="slidenum">
              <a:rPr lang="pl-PL" altLang="pl-PL"/>
              <a:pPr/>
              <a:t>‹#›</a:t>
            </a:fld>
            <a:endParaRPr lang="pl-PL" altLang="pl-PL"/>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8195"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8196" name="Symbol zastępczy numeru slajdu 3"/>
          <p:cNvSpPr>
            <a:spLocks noGrp="1"/>
          </p:cNvSpPr>
          <p:nvPr>
            <p:ph type="sldNum" sz="quarter" idx="5"/>
          </p:nvPr>
        </p:nvSpPr>
        <p:spPr bwMode="auto">
          <a:noFill/>
          <a:ln>
            <a:miter lim="800000"/>
            <a:headEnd/>
            <a:tailEnd/>
          </a:ln>
        </p:spPr>
        <p:txBody>
          <a:bodyPr/>
          <a:lstStyle/>
          <a:p>
            <a:fld id="{C7B871D2-5C36-4FD3-B54E-971F6F89EACA}" type="slidenum">
              <a:rPr lang="pl-PL" altLang="pl-PL">
                <a:solidFill>
                  <a:srgbClr val="000000"/>
                </a:solidFill>
              </a:rPr>
              <a:pPr/>
              <a:t>1</a:t>
            </a:fld>
            <a:endParaRPr lang="pl-PL" altLang="pl-PL">
              <a:solidFill>
                <a:srgbClr val="000000"/>
              </a:solidFill>
            </a:endParaRPr>
          </a:p>
        </p:txBody>
      </p:sp>
      <p:sp>
        <p:nvSpPr>
          <p:cNvPr id="35845" name="Symbol zastępczy stopki 4">
            <a:extLst>
              <a:ext uri="{FF2B5EF4-FFF2-40B4-BE49-F238E27FC236}">
                <a16:creationId xmlns:a16="http://schemas.microsoft.com/office/drawing/2014/main" xmlns="" id="{829CF770-B537-47C1-991A-9E482327FC7D}"/>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ltLang="pl-PL">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84995"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84996" name="Symbol zastępczy numeru slajdu 3"/>
          <p:cNvSpPr>
            <a:spLocks noGrp="1"/>
          </p:cNvSpPr>
          <p:nvPr>
            <p:ph type="sldNum" sz="quarter" idx="5"/>
          </p:nvPr>
        </p:nvSpPr>
        <p:spPr bwMode="auto">
          <a:noFill/>
          <a:ln>
            <a:miter lim="800000"/>
            <a:headEnd/>
            <a:tailEnd/>
          </a:ln>
        </p:spPr>
        <p:txBody>
          <a:bodyPr/>
          <a:lstStyle/>
          <a:p>
            <a:fld id="{D1384A4B-C1FC-4C89-854D-DD5FDF896265}" type="slidenum">
              <a:rPr lang="pl-PL" altLang="pl-PL"/>
              <a:pPr/>
              <a:t>67</a:t>
            </a:fld>
            <a:endParaRPr lang="pl-PL" altLang="pl-PL"/>
          </a:p>
        </p:txBody>
      </p:sp>
      <p:sp>
        <p:nvSpPr>
          <p:cNvPr id="18437" name="Symbol zastępczy stopki 4">
            <a:extLst>
              <a:ext uri="{FF2B5EF4-FFF2-40B4-BE49-F238E27FC236}">
                <a16:creationId xmlns:a16="http://schemas.microsoft.com/office/drawing/2014/main" xmlns="" id="{0EA956E5-13BB-4AB2-8720-81B15395A56A}"/>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87043"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87044" name="Symbol zastępczy numeru slajdu 3"/>
          <p:cNvSpPr>
            <a:spLocks noGrp="1"/>
          </p:cNvSpPr>
          <p:nvPr>
            <p:ph type="sldNum" sz="quarter" idx="5"/>
          </p:nvPr>
        </p:nvSpPr>
        <p:spPr bwMode="auto">
          <a:noFill/>
          <a:ln>
            <a:miter lim="800000"/>
            <a:headEnd/>
            <a:tailEnd/>
          </a:ln>
        </p:spPr>
        <p:txBody>
          <a:bodyPr/>
          <a:lstStyle/>
          <a:p>
            <a:fld id="{4702D16C-CE41-45A1-B296-37B9BE7FF99E}" type="slidenum">
              <a:rPr lang="pl-PL" altLang="pl-PL"/>
              <a:pPr/>
              <a:t>68</a:t>
            </a:fld>
            <a:endParaRPr lang="pl-PL" altLang="pl-PL"/>
          </a:p>
        </p:txBody>
      </p:sp>
      <p:sp>
        <p:nvSpPr>
          <p:cNvPr id="18437" name="Symbol zastępczy stopki 4">
            <a:extLst>
              <a:ext uri="{FF2B5EF4-FFF2-40B4-BE49-F238E27FC236}">
                <a16:creationId xmlns:a16="http://schemas.microsoft.com/office/drawing/2014/main" xmlns="" id="{41602E9C-5AFD-4384-9493-9C0FE26C9CD7}"/>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9113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91140" name="Symbol zastępczy numeru slajdu 3"/>
          <p:cNvSpPr>
            <a:spLocks noGrp="1"/>
          </p:cNvSpPr>
          <p:nvPr>
            <p:ph type="sldNum" sz="quarter" idx="5"/>
          </p:nvPr>
        </p:nvSpPr>
        <p:spPr bwMode="auto">
          <a:noFill/>
          <a:ln>
            <a:miter lim="800000"/>
            <a:headEnd/>
            <a:tailEnd/>
          </a:ln>
        </p:spPr>
        <p:txBody>
          <a:bodyPr/>
          <a:lstStyle/>
          <a:p>
            <a:fld id="{FBA70EB3-0A4F-45E7-B5B5-6655CB1F2F6C}" type="slidenum">
              <a:rPr lang="pl-PL" altLang="pl-PL"/>
              <a:pPr/>
              <a:t>71</a:t>
            </a:fld>
            <a:endParaRPr lang="pl-PL" altLang="pl-PL"/>
          </a:p>
        </p:txBody>
      </p:sp>
      <p:sp>
        <p:nvSpPr>
          <p:cNvPr id="18437" name="Symbol zastępczy stopki 4">
            <a:extLst>
              <a:ext uri="{FF2B5EF4-FFF2-40B4-BE49-F238E27FC236}">
                <a16:creationId xmlns:a16="http://schemas.microsoft.com/office/drawing/2014/main" xmlns="" id="{EB0C3CAD-537D-4015-8710-B3D2F8673E86}"/>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12643"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 name="Symbol zastępczy stopki 3">
            <a:extLst>
              <a:ext uri="{FF2B5EF4-FFF2-40B4-BE49-F238E27FC236}">
                <a16:creationId xmlns:a16="http://schemas.microsoft.com/office/drawing/2014/main" xmlns="" id="{089C81ED-22F8-44E5-A659-60CBF0987A29}"/>
              </a:ext>
            </a:extLst>
          </p:cNvPr>
          <p:cNvSpPr>
            <a:spLocks noGrp="1"/>
          </p:cNvSpPr>
          <p:nvPr>
            <p:ph type="ftr" sz="quarter" idx="4"/>
          </p:nvPr>
        </p:nvSpPr>
        <p:spPr/>
        <p:txBody>
          <a:bodyPr/>
          <a:lstStyle/>
          <a:p>
            <a:pPr>
              <a:defRPr/>
            </a:pPr>
            <a:endParaRPr lang="pl-PL"/>
          </a:p>
        </p:txBody>
      </p:sp>
      <p:sp>
        <p:nvSpPr>
          <p:cNvPr id="112645" name="Symbol zastępczy numeru slajdu 4"/>
          <p:cNvSpPr>
            <a:spLocks noGrp="1"/>
          </p:cNvSpPr>
          <p:nvPr>
            <p:ph type="sldNum" sz="quarter" idx="5"/>
          </p:nvPr>
        </p:nvSpPr>
        <p:spPr bwMode="auto">
          <a:noFill/>
          <a:ln>
            <a:miter lim="800000"/>
            <a:headEnd/>
            <a:tailEnd/>
          </a:ln>
        </p:spPr>
        <p:txBody>
          <a:bodyPr/>
          <a:lstStyle/>
          <a:p>
            <a:fld id="{BE09C92A-078E-4EF6-9A78-42A85CD5A3AC}" type="slidenum">
              <a:rPr lang="pl-PL" altLang="pl-PL"/>
              <a:pPr/>
              <a:t>91</a:t>
            </a:fld>
            <a:endParaRPr lang="pl-PL" alt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38243"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 name="Symbol zastępczy stopki 3">
            <a:extLst>
              <a:ext uri="{FF2B5EF4-FFF2-40B4-BE49-F238E27FC236}">
                <a16:creationId xmlns:a16="http://schemas.microsoft.com/office/drawing/2014/main" xmlns="" id="{9B324155-F240-4DB6-A531-A2E37EB9B6E6}"/>
              </a:ext>
            </a:extLst>
          </p:cNvPr>
          <p:cNvSpPr>
            <a:spLocks noGrp="1"/>
          </p:cNvSpPr>
          <p:nvPr>
            <p:ph type="ftr" sz="quarter" idx="4"/>
          </p:nvPr>
        </p:nvSpPr>
        <p:spPr/>
        <p:txBody>
          <a:bodyPr/>
          <a:lstStyle/>
          <a:p>
            <a:pPr>
              <a:defRPr/>
            </a:pPr>
            <a:endParaRPr lang="pl-PL"/>
          </a:p>
        </p:txBody>
      </p:sp>
      <p:sp>
        <p:nvSpPr>
          <p:cNvPr id="138245" name="Symbol zastępczy numeru slajdu 4"/>
          <p:cNvSpPr>
            <a:spLocks noGrp="1"/>
          </p:cNvSpPr>
          <p:nvPr>
            <p:ph type="sldNum" sz="quarter" idx="5"/>
          </p:nvPr>
        </p:nvSpPr>
        <p:spPr bwMode="auto">
          <a:noFill/>
          <a:ln>
            <a:miter lim="800000"/>
            <a:headEnd/>
            <a:tailEnd/>
          </a:ln>
        </p:spPr>
        <p:txBody>
          <a:bodyPr/>
          <a:lstStyle/>
          <a:p>
            <a:fld id="{F57725A8-F795-4DB3-BEF9-FAD4B60FBC0C}" type="slidenum">
              <a:rPr lang="pl-PL" altLang="pl-PL"/>
              <a:pPr/>
              <a:t>115</a:t>
            </a:fld>
            <a:endParaRPr lang="pl-PL" alt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41315"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 name="Symbol zastępczy stopki 3">
            <a:extLst>
              <a:ext uri="{FF2B5EF4-FFF2-40B4-BE49-F238E27FC236}">
                <a16:creationId xmlns:a16="http://schemas.microsoft.com/office/drawing/2014/main" xmlns="" id="{7B3F41A3-1BA6-49A6-9CDA-94F6E2B7EB4F}"/>
              </a:ext>
            </a:extLst>
          </p:cNvPr>
          <p:cNvSpPr>
            <a:spLocks noGrp="1"/>
          </p:cNvSpPr>
          <p:nvPr>
            <p:ph type="ftr" sz="quarter" idx="4"/>
          </p:nvPr>
        </p:nvSpPr>
        <p:spPr/>
        <p:txBody>
          <a:bodyPr/>
          <a:lstStyle/>
          <a:p>
            <a:pPr>
              <a:defRPr/>
            </a:pPr>
            <a:endParaRPr lang="pl-PL"/>
          </a:p>
        </p:txBody>
      </p:sp>
      <p:sp>
        <p:nvSpPr>
          <p:cNvPr id="141317" name="Symbol zastępczy numeru slajdu 4"/>
          <p:cNvSpPr>
            <a:spLocks noGrp="1"/>
          </p:cNvSpPr>
          <p:nvPr>
            <p:ph type="sldNum" sz="quarter" idx="5"/>
          </p:nvPr>
        </p:nvSpPr>
        <p:spPr bwMode="auto">
          <a:noFill/>
          <a:ln>
            <a:miter lim="800000"/>
            <a:headEnd/>
            <a:tailEnd/>
          </a:ln>
        </p:spPr>
        <p:txBody>
          <a:bodyPr/>
          <a:lstStyle/>
          <a:p>
            <a:fld id="{2BE18BCA-89CB-4D2C-8A2F-84538B056C9C}" type="slidenum">
              <a:rPr lang="pl-PL" altLang="pl-PL"/>
              <a:pPr/>
              <a:t>117</a:t>
            </a:fld>
            <a:endParaRPr lang="pl-PL" alt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50531"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 name="Symbol zastępczy stopki 3">
            <a:extLst>
              <a:ext uri="{FF2B5EF4-FFF2-40B4-BE49-F238E27FC236}">
                <a16:creationId xmlns:a16="http://schemas.microsoft.com/office/drawing/2014/main" xmlns="" id="{E21FD422-DF1B-4B94-AF37-386AFE10652F}"/>
              </a:ext>
            </a:extLst>
          </p:cNvPr>
          <p:cNvSpPr>
            <a:spLocks noGrp="1"/>
          </p:cNvSpPr>
          <p:nvPr>
            <p:ph type="ftr" sz="quarter" idx="4"/>
          </p:nvPr>
        </p:nvSpPr>
        <p:spPr/>
        <p:txBody>
          <a:bodyPr/>
          <a:lstStyle/>
          <a:p>
            <a:pPr>
              <a:defRPr/>
            </a:pPr>
            <a:endParaRPr lang="pl-PL"/>
          </a:p>
        </p:txBody>
      </p:sp>
      <p:sp>
        <p:nvSpPr>
          <p:cNvPr id="150533" name="Symbol zastępczy numeru slajdu 4"/>
          <p:cNvSpPr>
            <a:spLocks noGrp="1"/>
          </p:cNvSpPr>
          <p:nvPr>
            <p:ph type="sldNum" sz="quarter" idx="5"/>
          </p:nvPr>
        </p:nvSpPr>
        <p:spPr bwMode="auto">
          <a:noFill/>
          <a:ln>
            <a:miter lim="800000"/>
            <a:headEnd/>
            <a:tailEnd/>
          </a:ln>
        </p:spPr>
        <p:txBody>
          <a:bodyPr/>
          <a:lstStyle/>
          <a:p>
            <a:fld id="{5BF65552-AABE-47FA-8856-237FCDD4C79D}" type="slidenum">
              <a:rPr lang="pl-PL" altLang="pl-PL"/>
              <a:pPr/>
              <a:t>125</a:t>
            </a:fld>
            <a:endParaRPr lang="pl-PL" alt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55651"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55652" name="Symbol zastępczy numeru slajdu 3"/>
          <p:cNvSpPr>
            <a:spLocks noGrp="1"/>
          </p:cNvSpPr>
          <p:nvPr>
            <p:ph type="sldNum" sz="quarter" idx="5"/>
          </p:nvPr>
        </p:nvSpPr>
        <p:spPr bwMode="auto">
          <a:noFill/>
          <a:ln>
            <a:miter lim="800000"/>
            <a:headEnd/>
            <a:tailEnd/>
          </a:ln>
        </p:spPr>
        <p:txBody>
          <a:bodyPr/>
          <a:lstStyle/>
          <a:p>
            <a:fld id="{30211217-AE24-4DED-9106-540385CF0469}" type="slidenum">
              <a:rPr lang="pl-PL" altLang="pl-PL"/>
              <a:pPr/>
              <a:t>129</a:t>
            </a:fld>
            <a:endParaRPr lang="pl-PL" altLang="pl-PL"/>
          </a:p>
        </p:txBody>
      </p:sp>
      <p:sp>
        <p:nvSpPr>
          <p:cNvPr id="18437" name="Symbol zastępczy stopki 4">
            <a:extLst>
              <a:ext uri="{FF2B5EF4-FFF2-40B4-BE49-F238E27FC236}">
                <a16:creationId xmlns:a16="http://schemas.microsoft.com/office/drawing/2014/main" xmlns="" id="{5E76995D-5014-4E2D-8567-43CBB2A4DD42}"/>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168963"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168964" name="Symbol zastępczy numeru slajdu 3"/>
          <p:cNvSpPr>
            <a:spLocks noGrp="1"/>
          </p:cNvSpPr>
          <p:nvPr>
            <p:ph type="sldNum" sz="quarter" idx="5"/>
          </p:nvPr>
        </p:nvSpPr>
        <p:spPr bwMode="auto">
          <a:noFill/>
          <a:ln>
            <a:miter lim="800000"/>
            <a:headEnd/>
            <a:tailEnd/>
          </a:ln>
        </p:spPr>
        <p:txBody>
          <a:bodyPr/>
          <a:lstStyle/>
          <a:p>
            <a:fld id="{093AA682-FF78-4893-A137-0D529CE9EF2A}" type="slidenum">
              <a:rPr lang="pl-PL" altLang="pl-PL"/>
              <a:pPr/>
              <a:t>141</a:t>
            </a:fld>
            <a:endParaRPr lang="pl-PL" altLang="pl-PL"/>
          </a:p>
        </p:txBody>
      </p:sp>
      <p:sp>
        <p:nvSpPr>
          <p:cNvPr id="18437" name="Symbol zastępczy stopki 4">
            <a:extLst>
              <a:ext uri="{FF2B5EF4-FFF2-40B4-BE49-F238E27FC236}">
                <a16:creationId xmlns:a16="http://schemas.microsoft.com/office/drawing/2014/main" xmlns="" id="{C0777C05-ECCF-4BCD-AE85-F9E714AA7B72}"/>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993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39940" name="Symbol zastępczy numeru slajdu 3"/>
          <p:cNvSpPr>
            <a:spLocks noGrp="1"/>
          </p:cNvSpPr>
          <p:nvPr>
            <p:ph type="sldNum" sz="quarter" idx="5"/>
          </p:nvPr>
        </p:nvSpPr>
        <p:spPr bwMode="auto">
          <a:noFill/>
          <a:ln>
            <a:miter lim="800000"/>
            <a:headEnd/>
            <a:tailEnd/>
          </a:ln>
        </p:spPr>
        <p:txBody>
          <a:bodyPr/>
          <a:lstStyle/>
          <a:p>
            <a:fld id="{2A55127B-7E81-4C41-B3DE-EB7716040F00}" type="slidenum">
              <a:rPr lang="pl-PL" altLang="pl-PL">
                <a:solidFill>
                  <a:srgbClr val="000000"/>
                </a:solidFill>
              </a:rPr>
              <a:pPr/>
              <a:t>31</a:t>
            </a:fld>
            <a:endParaRPr lang="pl-PL" altLang="pl-PL">
              <a:solidFill>
                <a:srgbClr val="000000"/>
              </a:solidFill>
            </a:endParaRPr>
          </a:p>
        </p:txBody>
      </p:sp>
      <p:sp>
        <p:nvSpPr>
          <p:cNvPr id="34821" name="Symbol zastępczy stopki 4">
            <a:extLst>
              <a:ext uri="{FF2B5EF4-FFF2-40B4-BE49-F238E27FC236}">
                <a16:creationId xmlns:a16="http://schemas.microsoft.com/office/drawing/2014/main" xmlns="" id="{CB8380B8-11E0-482C-9360-05520A49A89C}"/>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ltLang="pl-PL">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198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1988" name="Symbol zastępczy numeru slajdu 3"/>
          <p:cNvSpPr>
            <a:spLocks noGrp="1"/>
          </p:cNvSpPr>
          <p:nvPr>
            <p:ph type="sldNum" sz="quarter" idx="5"/>
          </p:nvPr>
        </p:nvSpPr>
        <p:spPr bwMode="auto">
          <a:noFill/>
          <a:ln>
            <a:miter lim="800000"/>
            <a:headEnd/>
            <a:tailEnd/>
          </a:ln>
        </p:spPr>
        <p:txBody>
          <a:bodyPr/>
          <a:lstStyle/>
          <a:p>
            <a:fld id="{EFD29FC2-6807-4EF7-82AA-D37FECC41B28}" type="slidenum">
              <a:rPr lang="pl-PL" altLang="pl-PL">
                <a:solidFill>
                  <a:srgbClr val="000000"/>
                </a:solidFill>
              </a:rPr>
              <a:pPr/>
              <a:t>32</a:t>
            </a:fld>
            <a:endParaRPr lang="pl-PL" altLang="pl-PL">
              <a:solidFill>
                <a:srgbClr val="000000"/>
              </a:solidFill>
            </a:endParaRPr>
          </a:p>
        </p:txBody>
      </p:sp>
      <p:sp>
        <p:nvSpPr>
          <p:cNvPr id="36869" name="Symbol zastępczy stopki 4">
            <a:extLst>
              <a:ext uri="{FF2B5EF4-FFF2-40B4-BE49-F238E27FC236}">
                <a16:creationId xmlns:a16="http://schemas.microsoft.com/office/drawing/2014/main" xmlns="" id="{55C03017-EED0-46F5-87B0-43BE1AE25143}"/>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ltLang="pl-PL">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44035"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44036" name="Symbol zastępczy numeru slajdu 3"/>
          <p:cNvSpPr>
            <a:spLocks noGrp="1"/>
          </p:cNvSpPr>
          <p:nvPr>
            <p:ph type="sldNum" sz="quarter" idx="5"/>
          </p:nvPr>
        </p:nvSpPr>
        <p:spPr bwMode="auto">
          <a:noFill/>
          <a:ln>
            <a:miter lim="800000"/>
            <a:headEnd/>
            <a:tailEnd/>
          </a:ln>
        </p:spPr>
        <p:txBody>
          <a:bodyPr/>
          <a:lstStyle/>
          <a:p>
            <a:fld id="{5A5A7B3F-FA75-40C3-A4F1-3957D4903953}" type="slidenum">
              <a:rPr lang="pl-PL" altLang="pl-PL">
                <a:solidFill>
                  <a:srgbClr val="000000"/>
                </a:solidFill>
              </a:rPr>
              <a:pPr/>
              <a:t>33</a:t>
            </a:fld>
            <a:endParaRPr lang="pl-PL" altLang="pl-PL">
              <a:solidFill>
                <a:srgbClr val="000000"/>
              </a:solidFill>
            </a:endParaRPr>
          </a:p>
        </p:txBody>
      </p:sp>
      <p:sp>
        <p:nvSpPr>
          <p:cNvPr id="38917" name="Symbol zastępczy stopki 4">
            <a:extLst>
              <a:ext uri="{FF2B5EF4-FFF2-40B4-BE49-F238E27FC236}">
                <a16:creationId xmlns:a16="http://schemas.microsoft.com/office/drawing/2014/main" xmlns="" id="{46C9998C-18D0-411F-BEFD-31826204DE16}"/>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ltLang="pl-PL">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55299" name="Symbol zastępczy notatek 2"/>
          <p:cNvSpPr>
            <a:spLocks noGrp="1"/>
          </p:cNvSpPr>
          <p:nvPr>
            <p:ph type="body" idx="1"/>
          </p:nvPr>
        </p:nvSpPr>
        <p:spPr bwMode="auto">
          <a:noFill/>
        </p:spPr>
        <p:txBody>
          <a:bodyPr wrap="square" numCol="1" anchor="t" anchorCtr="0" compatLnSpc="1">
            <a:prstTxWarp prst="textNoShape">
              <a:avLst/>
            </a:prstTxWarp>
          </a:bodyPr>
          <a:lstStyle/>
          <a:p>
            <a:endParaRPr lang="pl-PL" altLang="pl-PL" smtClean="0"/>
          </a:p>
        </p:txBody>
      </p:sp>
      <p:sp>
        <p:nvSpPr>
          <p:cNvPr id="4" name="Symbol zastępczy stopki 3">
            <a:extLst>
              <a:ext uri="{FF2B5EF4-FFF2-40B4-BE49-F238E27FC236}">
                <a16:creationId xmlns:a16="http://schemas.microsoft.com/office/drawing/2014/main" xmlns="" id="{E9B4517C-D13B-45D5-9917-02B4D87BC00A}"/>
              </a:ext>
            </a:extLst>
          </p:cNvPr>
          <p:cNvSpPr>
            <a:spLocks noGrp="1"/>
          </p:cNvSpPr>
          <p:nvPr>
            <p:ph type="ftr" sz="quarter" idx="4"/>
          </p:nvPr>
        </p:nvSpPr>
        <p:spPr/>
        <p:txBody>
          <a:bodyPr/>
          <a:lstStyle/>
          <a:p>
            <a:pPr>
              <a:defRPr/>
            </a:pPr>
            <a:endParaRPr lang="pl-PL"/>
          </a:p>
        </p:txBody>
      </p:sp>
      <p:sp>
        <p:nvSpPr>
          <p:cNvPr id="55301" name="Symbol zastępczy numeru slajdu 4"/>
          <p:cNvSpPr>
            <a:spLocks noGrp="1"/>
          </p:cNvSpPr>
          <p:nvPr>
            <p:ph type="sldNum" sz="quarter" idx="5"/>
          </p:nvPr>
        </p:nvSpPr>
        <p:spPr bwMode="auto">
          <a:noFill/>
          <a:ln>
            <a:miter lim="800000"/>
            <a:headEnd/>
            <a:tailEnd/>
          </a:ln>
        </p:spPr>
        <p:txBody>
          <a:bodyPr/>
          <a:lstStyle/>
          <a:p>
            <a:fld id="{3D30069E-17B4-4629-B17E-0D708394FE8B}" type="slidenum">
              <a:rPr lang="pl-PL" altLang="pl-PL"/>
              <a:pPr/>
              <a:t>43</a:t>
            </a:fld>
            <a:endParaRPr lang="pl-PL" alt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6803"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76804" name="Symbol zastępczy numeru slajdu 3"/>
          <p:cNvSpPr>
            <a:spLocks noGrp="1"/>
          </p:cNvSpPr>
          <p:nvPr>
            <p:ph type="sldNum" sz="quarter" idx="5"/>
          </p:nvPr>
        </p:nvSpPr>
        <p:spPr bwMode="auto">
          <a:noFill/>
          <a:ln>
            <a:miter lim="800000"/>
            <a:headEnd/>
            <a:tailEnd/>
          </a:ln>
        </p:spPr>
        <p:txBody>
          <a:bodyPr/>
          <a:lstStyle/>
          <a:p>
            <a:fld id="{D09D1AAC-F7F2-4A69-A796-8F9735766065}" type="slidenum">
              <a:rPr lang="pl-PL" altLang="pl-PL"/>
              <a:pPr/>
              <a:t>63</a:t>
            </a:fld>
            <a:endParaRPr lang="pl-PL" altLang="pl-PL"/>
          </a:p>
        </p:txBody>
      </p:sp>
      <p:sp>
        <p:nvSpPr>
          <p:cNvPr id="18437" name="Symbol zastępczy stopki 4">
            <a:extLst>
              <a:ext uri="{FF2B5EF4-FFF2-40B4-BE49-F238E27FC236}">
                <a16:creationId xmlns:a16="http://schemas.microsoft.com/office/drawing/2014/main" xmlns="" id="{1AC83B39-20E3-4159-B34B-EBA4D9808967}"/>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78851"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78852" name="Symbol zastępczy numeru slajdu 3"/>
          <p:cNvSpPr>
            <a:spLocks noGrp="1"/>
          </p:cNvSpPr>
          <p:nvPr>
            <p:ph type="sldNum" sz="quarter" idx="5"/>
          </p:nvPr>
        </p:nvSpPr>
        <p:spPr bwMode="auto">
          <a:noFill/>
          <a:ln>
            <a:miter lim="800000"/>
            <a:headEnd/>
            <a:tailEnd/>
          </a:ln>
        </p:spPr>
        <p:txBody>
          <a:bodyPr/>
          <a:lstStyle/>
          <a:p>
            <a:fld id="{EB501ABE-CF1C-4BBA-85BC-83E0A9E21BC9}" type="slidenum">
              <a:rPr lang="pl-PL" altLang="pl-PL"/>
              <a:pPr/>
              <a:t>64</a:t>
            </a:fld>
            <a:endParaRPr lang="pl-PL" altLang="pl-PL"/>
          </a:p>
        </p:txBody>
      </p:sp>
      <p:sp>
        <p:nvSpPr>
          <p:cNvPr id="18437" name="Symbol zastępczy stopki 4">
            <a:extLst>
              <a:ext uri="{FF2B5EF4-FFF2-40B4-BE49-F238E27FC236}">
                <a16:creationId xmlns:a16="http://schemas.microsoft.com/office/drawing/2014/main" xmlns="" id="{DB5CC5B6-9E2A-452F-B5D7-CF1F32D5F6FC}"/>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8089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80900" name="Symbol zastępczy numeru slajdu 3"/>
          <p:cNvSpPr>
            <a:spLocks noGrp="1"/>
          </p:cNvSpPr>
          <p:nvPr>
            <p:ph type="sldNum" sz="quarter" idx="5"/>
          </p:nvPr>
        </p:nvSpPr>
        <p:spPr bwMode="auto">
          <a:noFill/>
          <a:ln>
            <a:miter lim="800000"/>
            <a:headEnd/>
            <a:tailEnd/>
          </a:ln>
        </p:spPr>
        <p:txBody>
          <a:bodyPr/>
          <a:lstStyle/>
          <a:p>
            <a:fld id="{60A29E85-A324-417E-BA85-098AF4CA1B17}" type="slidenum">
              <a:rPr lang="pl-PL" altLang="pl-PL"/>
              <a:pPr/>
              <a:t>65</a:t>
            </a:fld>
            <a:endParaRPr lang="pl-PL" altLang="pl-PL"/>
          </a:p>
        </p:txBody>
      </p:sp>
      <p:sp>
        <p:nvSpPr>
          <p:cNvPr id="18437" name="Symbol zastępczy stopki 4">
            <a:extLst>
              <a:ext uri="{FF2B5EF4-FFF2-40B4-BE49-F238E27FC236}">
                <a16:creationId xmlns:a16="http://schemas.microsoft.com/office/drawing/2014/main" xmlns="" id="{64B8E709-3AE8-4986-9EBE-7A3098A8E109}"/>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82947"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smtClean="0"/>
          </a:p>
        </p:txBody>
      </p:sp>
      <p:sp>
        <p:nvSpPr>
          <p:cNvPr id="82948" name="Symbol zastępczy numeru slajdu 3"/>
          <p:cNvSpPr>
            <a:spLocks noGrp="1"/>
          </p:cNvSpPr>
          <p:nvPr>
            <p:ph type="sldNum" sz="quarter" idx="5"/>
          </p:nvPr>
        </p:nvSpPr>
        <p:spPr bwMode="auto">
          <a:noFill/>
          <a:ln>
            <a:miter lim="800000"/>
            <a:headEnd/>
            <a:tailEnd/>
          </a:ln>
        </p:spPr>
        <p:txBody>
          <a:bodyPr/>
          <a:lstStyle/>
          <a:p>
            <a:fld id="{414081FF-24F2-4C44-BDBC-0645EB4AC60E}" type="slidenum">
              <a:rPr lang="pl-PL" altLang="pl-PL">
                <a:solidFill>
                  <a:srgbClr val="000000"/>
                </a:solidFill>
              </a:rPr>
              <a:pPr/>
              <a:t>66</a:t>
            </a:fld>
            <a:endParaRPr lang="pl-PL" altLang="pl-PL">
              <a:solidFill>
                <a:srgbClr val="000000"/>
              </a:solidFill>
            </a:endParaRPr>
          </a:p>
        </p:txBody>
      </p:sp>
      <p:sp>
        <p:nvSpPr>
          <p:cNvPr id="141317" name="Symbol zastępczy stopki 4">
            <a:extLst>
              <a:ext uri="{FF2B5EF4-FFF2-40B4-BE49-F238E27FC236}">
                <a16:creationId xmlns:a16="http://schemas.microsoft.com/office/drawing/2014/main" xmlns="" id="{CABA5BBF-9770-4138-BB3C-4458CC84D22E}"/>
              </a:ext>
            </a:extLst>
          </p:cNvPr>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pl-PL" altLang="pl-PL">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ylizowany orzeł">
    <p:spTree>
      <p:nvGrpSpPr>
        <p:cNvPr id="1" name=""/>
        <p:cNvGrpSpPr/>
        <p:nvPr/>
      </p:nvGrpSpPr>
      <p:grpSpPr>
        <a:xfrm>
          <a:off x="0" y="0"/>
          <a:ext cx="0" cy="0"/>
          <a:chOff x="0" y="0"/>
          <a:chExt cx="0" cy="0"/>
        </a:xfrm>
      </p:grpSpPr>
      <p:pic>
        <p:nvPicPr>
          <p:cNvPr id="2" name="Obraz 8" descr="Logo - 3109 - 1 strona.jpg"/>
          <p:cNvPicPr>
            <a:picLocks noChangeAspect="1"/>
          </p:cNvPicPr>
          <p:nvPr userDrawn="1"/>
        </p:nvPicPr>
        <p:blipFill>
          <a:blip r:embed="rId2"/>
          <a:srcRect/>
          <a:stretch>
            <a:fillRect/>
          </a:stretch>
        </p:blipFill>
        <p:spPr bwMode="auto">
          <a:xfrm>
            <a:off x="0" y="0"/>
            <a:ext cx="9144000" cy="1595438"/>
          </a:xfrm>
          <a:prstGeom prst="rect">
            <a:avLst/>
          </a:prstGeom>
          <a:noFill/>
          <a:ln w="9525">
            <a:noFill/>
            <a:miter lim="800000"/>
            <a:headEnd/>
            <a:tailEnd/>
          </a:ln>
        </p:spPr>
      </p:pic>
      <p:pic>
        <p:nvPicPr>
          <p:cNvPr id="3" name="Obraz 6"/>
          <p:cNvPicPr>
            <a:picLocks noChangeAspect="1"/>
          </p:cNvPicPr>
          <p:nvPr userDrawn="1"/>
        </p:nvPicPr>
        <p:blipFill>
          <a:blip r:embed="rId3"/>
          <a:srcRect/>
          <a:stretch>
            <a:fillRect/>
          </a:stretch>
        </p:blipFill>
        <p:spPr bwMode="auto">
          <a:xfrm>
            <a:off x="7885113" y="6313488"/>
            <a:ext cx="1185862" cy="500062"/>
          </a:xfrm>
          <a:prstGeom prst="rect">
            <a:avLst/>
          </a:prstGeom>
          <a:noFill/>
          <a:ln w="9525">
            <a:noFill/>
            <a:miter lim="800000"/>
            <a:headEnd/>
            <a:tailEnd/>
          </a:ln>
        </p:spPr>
      </p:pic>
      <p:sp>
        <p:nvSpPr>
          <p:cNvPr id="4" name="pole tekstowe 3">
            <a:extLst>
              <a:ext uri="{FF2B5EF4-FFF2-40B4-BE49-F238E27FC236}">
                <a16:creationId xmlns:a16="http://schemas.microsoft.com/office/drawing/2014/main" xmlns="" id="{DC3D13F4-695B-4D5F-A3D5-6438AF489DD1}"/>
              </a:ext>
            </a:extLst>
          </p:cNvPr>
          <p:cNvSpPr txBox="1">
            <a:spLocks noChangeArrowheads="1"/>
          </p:cNvSpPr>
          <p:nvPr userDrawn="1"/>
        </p:nvSpPr>
        <p:spPr bwMode="auto">
          <a:xfrm>
            <a:off x="8516938" y="836613"/>
            <a:ext cx="576262" cy="369887"/>
          </a:xfrm>
          <a:prstGeom prst="rect">
            <a:avLst/>
          </a:prstGeom>
          <a:noFill/>
          <a:ln w="9525">
            <a:solidFill>
              <a:srgbClr val="9D032A"/>
            </a:solidFill>
            <a:miter lim="800000"/>
            <a:headEnd/>
            <a:tailEnd/>
          </a:ln>
          <a:extLst/>
        </p:spPr>
        <p:txBody>
          <a:bodyPr>
            <a:spAutoFit/>
          </a:bodyPr>
          <a:lstStyle/>
          <a:p>
            <a:pPr algn="ctr" eaLnBrk="1" hangingPunct="1"/>
            <a:fld id="{C9CDC246-566B-420F-AE53-C3C7A03CDCEC}" type="slidenum">
              <a:rPr lang="pl-PL" altLang="pl-PL" b="1">
                <a:solidFill>
                  <a:srgbClr val="9D032A"/>
                </a:solidFill>
              </a:rPr>
              <a:pPr algn="ctr" eaLnBrk="1" hangingPunct="1"/>
              <a:t>‹#›</a:t>
            </a:fld>
            <a:endParaRPr lang="pl-PL" altLang="pl-PL" b="1">
              <a:solidFill>
                <a:srgbClr val="9D032A"/>
              </a:solidFill>
            </a:endParaRPr>
          </a:p>
        </p:txBody>
      </p:sp>
      <p:pic>
        <p:nvPicPr>
          <p:cNvPr id="5" name="Obraz 8" descr="Logo - 3109 - 1 strona.jpg"/>
          <p:cNvPicPr>
            <a:picLocks noChangeAspect="1"/>
          </p:cNvPicPr>
          <p:nvPr userDrawn="1"/>
        </p:nvPicPr>
        <p:blipFill>
          <a:blip r:embed="rId2"/>
          <a:srcRect/>
          <a:stretch>
            <a:fillRect/>
          </a:stretch>
        </p:blipFill>
        <p:spPr bwMode="auto">
          <a:xfrm>
            <a:off x="0" y="0"/>
            <a:ext cx="9144000" cy="1595438"/>
          </a:xfrm>
          <a:prstGeom prst="rect">
            <a:avLst/>
          </a:prstGeom>
          <a:noFill/>
          <a:ln w="9525">
            <a:noFill/>
            <a:miter lim="800000"/>
            <a:headEnd/>
            <a:tailEnd/>
          </a:ln>
        </p:spPr>
      </p:pic>
      <p:sp>
        <p:nvSpPr>
          <p:cNvPr id="6"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a:extLst>
              <a:ext uri="{FF2B5EF4-FFF2-40B4-BE49-F238E27FC236}">
                <a16:creationId xmlns:a16="http://schemas.microsoft.com/office/drawing/2014/main" xmlns="" id="{700B6926-33E3-4DEC-8F51-7D070B882A8B}"/>
              </a:ext>
            </a:extLst>
          </p:cNvPr>
          <p:cNvSpPr>
            <a:spLocks noChangeAspect="1" noChangeArrowheads="1"/>
          </p:cNvSpPr>
          <p:nvPr userDrawn="1"/>
        </p:nvSpPr>
        <p:spPr bwMode="auto">
          <a:xfrm>
            <a:off x="155575" y="233363"/>
            <a:ext cx="9872663" cy="801687"/>
          </a:xfrm>
          <a:prstGeom prst="rect">
            <a:avLst/>
          </a:prstGeom>
          <a:noFill/>
          <a:ln>
            <a:noFill/>
          </a:ln>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p>
        </p:txBody>
      </p:sp>
      <p:pic>
        <p:nvPicPr>
          <p:cNvPr id="7" name="Obraz 12"/>
          <p:cNvPicPr>
            <a:picLocks noChangeAspect="1"/>
          </p:cNvPicPr>
          <p:nvPr userDrawn="1"/>
        </p:nvPicPr>
        <p:blipFill>
          <a:blip r:embed="rId3"/>
          <a:srcRect/>
          <a:stretch>
            <a:fillRect/>
          </a:stretch>
        </p:blipFill>
        <p:spPr bwMode="auto">
          <a:xfrm>
            <a:off x="7885113" y="6313488"/>
            <a:ext cx="1185862" cy="500062"/>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is treści">
    <p:spTree>
      <p:nvGrpSpPr>
        <p:cNvPr id="1" name=""/>
        <p:cNvGrpSpPr/>
        <p:nvPr/>
      </p:nvGrpSpPr>
      <p:grpSpPr>
        <a:xfrm>
          <a:off x="0" y="0"/>
          <a:ext cx="0" cy="0"/>
          <a:chOff x="0" y="0"/>
          <a:chExt cx="0" cy="0"/>
        </a:xfrm>
      </p:grpSpPr>
      <p:sp>
        <p:nvSpPr>
          <p:cNvPr id="3" name="Symbol zastępczy zawartości 21"/>
          <p:cNvSpPr>
            <a:spLocks noGrp="1"/>
          </p:cNvSpPr>
          <p:nvPr>
            <p:ph sz="quarter" idx="10"/>
          </p:nvPr>
        </p:nvSpPr>
        <p:spPr>
          <a:xfrm>
            <a:off x="395536" y="1700808"/>
            <a:ext cx="8229600" cy="4427862"/>
          </a:xfrm>
        </p:spPr>
        <p:txBody>
          <a:bodyPr lIns="180000">
            <a:normAutofit/>
          </a:bodyPr>
          <a:lstStyle>
            <a:lvl1pPr>
              <a:defRPr sz="1600"/>
            </a:lvl1pPr>
            <a:lvl2pPr>
              <a:defRPr sz="1600"/>
            </a:lvl2pPr>
            <a:lvl3pPr>
              <a:defRPr sz="16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Tytuł 1"/>
          <p:cNvSpPr>
            <a:spLocks noGrp="1"/>
          </p:cNvSpPr>
          <p:nvPr>
            <p:ph type="title"/>
          </p:nvPr>
        </p:nvSpPr>
        <p:spPr>
          <a:xfrm>
            <a:off x="395536" y="471810"/>
            <a:ext cx="8229600" cy="940966"/>
          </a:xfrm>
        </p:spPr>
        <p:txBody>
          <a:bodyPr/>
          <a:lstStyle/>
          <a:p>
            <a:r>
              <a:rPr lang="pl-PL"/>
              <a:t>Kliknij, aby edytować styl</a:t>
            </a:r>
            <a:endParaRPr lang="pl-P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usty">
    <p:spTree>
      <p:nvGrpSpPr>
        <p:cNvPr id="1" name=""/>
        <p:cNvGrpSpPr/>
        <p:nvPr/>
      </p:nvGrpSpPr>
      <p:grpSpPr>
        <a:xfrm>
          <a:off x="0" y="0"/>
          <a:ext cx="0" cy="0"/>
          <a:chOff x="0" y="0"/>
          <a:chExt cx="0" cy="0"/>
        </a:xfrm>
      </p:grpSpPr>
      <p:sp>
        <p:nvSpPr>
          <p:cNvPr id="22" name="Symbol zastępczy zawartości 21"/>
          <p:cNvSpPr>
            <a:spLocks noGrp="1"/>
          </p:cNvSpPr>
          <p:nvPr>
            <p:ph sz="quarter" idx="10"/>
          </p:nvPr>
        </p:nvSpPr>
        <p:spPr>
          <a:xfrm>
            <a:off x="2006600" y="458670"/>
            <a:ext cx="6660000" cy="5670000"/>
          </a:xfrm>
        </p:spPr>
        <p:txBody>
          <a:bodyPr lIns="180000">
            <a:normAutofit/>
          </a:bodyPr>
          <a:lstStyle>
            <a:lvl1pPr>
              <a:defRPr sz="1600"/>
            </a:lvl1pPr>
            <a:lvl2pPr>
              <a:defRPr sz="1600"/>
            </a:lvl2pPr>
            <a:lvl3pPr>
              <a:defRPr sz="16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395536" y="471810"/>
            <a:ext cx="8229600" cy="940966"/>
          </a:xfrm>
        </p:spPr>
        <p:txBody>
          <a:bodyPr/>
          <a:lstStyle/>
          <a:p>
            <a:r>
              <a:rPr lang="pl-PL"/>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tylizowany orzeł">
    <p:spTree>
      <p:nvGrpSpPr>
        <p:cNvPr id="1" name=""/>
        <p:cNvGrpSpPr/>
        <p:nvPr/>
      </p:nvGrpSpPr>
      <p:grpSpPr>
        <a:xfrm>
          <a:off x="0" y="0"/>
          <a:ext cx="0" cy="0"/>
          <a:chOff x="0" y="0"/>
          <a:chExt cx="0" cy="0"/>
        </a:xfrm>
      </p:grpSpPr>
      <p:pic>
        <p:nvPicPr>
          <p:cNvPr id="2" name="Obraz 8" descr="Logo - 3109 - 1 strona.jpg"/>
          <p:cNvPicPr>
            <a:picLocks noChangeAspect="1"/>
          </p:cNvPicPr>
          <p:nvPr userDrawn="1"/>
        </p:nvPicPr>
        <p:blipFill>
          <a:blip r:embed="rId2"/>
          <a:srcRect/>
          <a:stretch>
            <a:fillRect/>
          </a:stretch>
        </p:blipFill>
        <p:spPr bwMode="auto">
          <a:xfrm>
            <a:off x="0" y="0"/>
            <a:ext cx="9144000" cy="1595438"/>
          </a:xfrm>
          <a:prstGeom prst="rect">
            <a:avLst/>
          </a:prstGeom>
          <a:noFill/>
          <a:ln w="9525">
            <a:noFill/>
            <a:miter lim="800000"/>
            <a:headEnd/>
            <a:tailEnd/>
          </a:ln>
        </p:spPr>
      </p:pic>
      <p:pic>
        <p:nvPicPr>
          <p:cNvPr id="3" name="Obraz 6"/>
          <p:cNvPicPr>
            <a:picLocks noChangeAspect="1"/>
          </p:cNvPicPr>
          <p:nvPr userDrawn="1"/>
        </p:nvPicPr>
        <p:blipFill>
          <a:blip r:embed="rId3"/>
          <a:srcRect/>
          <a:stretch>
            <a:fillRect/>
          </a:stretch>
        </p:blipFill>
        <p:spPr bwMode="auto">
          <a:xfrm>
            <a:off x="7885113" y="6313488"/>
            <a:ext cx="1185862" cy="500062"/>
          </a:xfrm>
          <a:prstGeom prst="rect">
            <a:avLst/>
          </a:prstGeom>
          <a:noFill/>
          <a:ln w="9525">
            <a:noFill/>
            <a:miter lim="800000"/>
            <a:headEnd/>
            <a:tailEnd/>
          </a:ln>
        </p:spPr>
      </p:pic>
      <p:sp>
        <p:nvSpPr>
          <p:cNvPr id="4" name="pole tekstowe 3">
            <a:extLst>
              <a:ext uri="{FF2B5EF4-FFF2-40B4-BE49-F238E27FC236}">
                <a16:creationId xmlns:a16="http://schemas.microsoft.com/office/drawing/2014/main" xmlns="" id="{38FB5DBE-FF83-492C-9A68-8F359AB97B24}"/>
              </a:ext>
            </a:extLst>
          </p:cNvPr>
          <p:cNvSpPr txBox="1">
            <a:spLocks noChangeArrowheads="1"/>
          </p:cNvSpPr>
          <p:nvPr userDrawn="1"/>
        </p:nvSpPr>
        <p:spPr bwMode="auto">
          <a:xfrm>
            <a:off x="8516938" y="836613"/>
            <a:ext cx="576262" cy="369887"/>
          </a:xfrm>
          <a:prstGeom prst="rect">
            <a:avLst/>
          </a:prstGeom>
          <a:noFill/>
          <a:ln w="9525">
            <a:solidFill>
              <a:srgbClr val="9D032A"/>
            </a:solidFill>
            <a:miter lim="800000"/>
            <a:headEnd/>
            <a:tailEnd/>
          </a:ln>
          <a:extLst/>
        </p:spPr>
        <p:txBody>
          <a:bodyPr>
            <a:spAutoFit/>
          </a:bodyPr>
          <a:lstStyle/>
          <a:p>
            <a:pPr algn="ctr" eaLnBrk="1" hangingPunct="1"/>
            <a:fld id="{EAC85888-B159-48C2-9178-49DEFC7D0F1D}" type="slidenum">
              <a:rPr lang="pl-PL" altLang="pl-PL" b="1">
                <a:solidFill>
                  <a:srgbClr val="9D032A"/>
                </a:solidFill>
              </a:rPr>
              <a:pPr algn="ctr" eaLnBrk="1" hangingPunct="1"/>
              <a:t>‹#›</a:t>
            </a:fld>
            <a:endParaRPr lang="pl-PL" altLang="pl-PL" b="1">
              <a:solidFill>
                <a:srgbClr val="9D032A"/>
              </a:solidFill>
            </a:endParaRPr>
          </a:p>
        </p:txBody>
      </p:sp>
      <p:pic>
        <p:nvPicPr>
          <p:cNvPr id="5" name="Obraz 8" descr="Logo - 3109 - 1 strona.jpg"/>
          <p:cNvPicPr>
            <a:picLocks noChangeAspect="1"/>
          </p:cNvPicPr>
          <p:nvPr userDrawn="1"/>
        </p:nvPicPr>
        <p:blipFill>
          <a:blip r:embed="rId2"/>
          <a:srcRect/>
          <a:stretch>
            <a:fillRect/>
          </a:stretch>
        </p:blipFill>
        <p:spPr bwMode="auto">
          <a:xfrm>
            <a:off x="0" y="0"/>
            <a:ext cx="9144000" cy="1595438"/>
          </a:xfrm>
          <a:prstGeom prst="rect">
            <a:avLst/>
          </a:prstGeom>
          <a:noFill/>
          <a:ln w="9525">
            <a:noFill/>
            <a:miter lim="800000"/>
            <a:headEnd/>
            <a:tailEnd/>
          </a:ln>
        </p:spPr>
      </p:pic>
      <p:sp>
        <p:nvSpPr>
          <p:cNvPr id="6"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a:extLst>
              <a:ext uri="{FF2B5EF4-FFF2-40B4-BE49-F238E27FC236}">
                <a16:creationId xmlns:a16="http://schemas.microsoft.com/office/drawing/2014/main" xmlns="" id="{2A7817CC-8CEB-47B5-800F-0074F4425D4F}"/>
              </a:ext>
            </a:extLst>
          </p:cNvPr>
          <p:cNvSpPr>
            <a:spLocks noChangeAspect="1" noChangeArrowheads="1"/>
          </p:cNvSpPr>
          <p:nvPr userDrawn="1"/>
        </p:nvSpPr>
        <p:spPr bwMode="auto">
          <a:xfrm>
            <a:off x="155575" y="233363"/>
            <a:ext cx="9872663" cy="801687"/>
          </a:xfrm>
          <a:prstGeom prst="rect">
            <a:avLst/>
          </a:prstGeom>
          <a:noFill/>
          <a:ln>
            <a:noFill/>
          </a:ln>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pl-PL" altLang="pl-PL"/>
          </a:p>
        </p:txBody>
      </p:sp>
      <p:pic>
        <p:nvPicPr>
          <p:cNvPr id="7" name="Obraz 12"/>
          <p:cNvPicPr>
            <a:picLocks noChangeAspect="1"/>
          </p:cNvPicPr>
          <p:nvPr userDrawn="1"/>
        </p:nvPicPr>
        <p:blipFill>
          <a:blip r:embed="rId3"/>
          <a:srcRect/>
          <a:stretch>
            <a:fillRect/>
          </a:stretch>
        </p:blipFill>
        <p:spPr bwMode="auto">
          <a:xfrm>
            <a:off x="7885113" y="6313488"/>
            <a:ext cx="1185862" cy="50006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is treści">
    <p:spTree>
      <p:nvGrpSpPr>
        <p:cNvPr id="1" name=""/>
        <p:cNvGrpSpPr/>
        <p:nvPr/>
      </p:nvGrpSpPr>
      <p:grpSpPr>
        <a:xfrm>
          <a:off x="0" y="0"/>
          <a:ext cx="0" cy="0"/>
          <a:chOff x="0" y="0"/>
          <a:chExt cx="0" cy="0"/>
        </a:xfrm>
      </p:grpSpPr>
      <p:sp>
        <p:nvSpPr>
          <p:cNvPr id="3" name="Symbol zastępczy zawartości 21"/>
          <p:cNvSpPr>
            <a:spLocks noGrp="1"/>
          </p:cNvSpPr>
          <p:nvPr>
            <p:ph sz="quarter" idx="10"/>
          </p:nvPr>
        </p:nvSpPr>
        <p:spPr>
          <a:xfrm>
            <a:off x="395536" y="1700808"/>
            <a:ext cx="8229600" cy="4427862"/>
          </a:xfrm>
        </p:spPr>
        <p:txBody>
          <a:bodyPr lIns="180000">
            <a:normAutofit/>
          </a:bodyPr>
          <a:lstStyle>
            <a:lvl1pPr>
              <a:defRPr sz="1600"/>
            </a:lvl1pPr>
            <a:lvl2pPr>
              <a:defRPr sz="1600"/>
            </a:lvl2pPr>
            <a:lvl3pPr>
              <a:defRPr sz="16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Tytuł 1"/>
          <p:cNvSpPr>
            <a:spLocks noGrp="1"/>
          </p:cNvSpPr>
          <p:nvPr>
            <p:ph type="title"/>
          </p:nvPr>
        </p:nvSpPr>
        <p:spPr>
          <a:xfrm>
            <a:off x="395536" y="471810"/>
            <a:ext cx="8229600" cy="940966"/>
          </a:xfrm>
        </p:spPr>
        <p:txBody>
          <a:bodyPr/>
          <a:lstStyle/>
          <a:p>
            <a:r>
              <a:rPr lang="pl-PL"/>
              <a:t>Kliknij, aby edytować styl</a:t>
            </a:r>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usty">
    <p:spTree>
      <p:nvGrpSpPr>
        <p:cNvPr id="1" name=""/>
        <p:cNvGrpSpPr/>
        <p:nvPr/>
      </p:nvGrpSpPr>
      <p:grpSpPr>
        <a:xfrm>
          <a:off x="0" y="0"/>
          <a:ext cx="0" cy="0"/>
          <a:chOff x="0" y="0"/>
          <a:chExt cx="0" cy="0"/>
        </a:xfrm>
      </p:grpSpPr>
      <p:sp>
        <p:nvSpPr>
          <p:cNvPr id="22" name="Symbol zastępczy zawartości 21"/>
          <p:cNvSpPr>
            <a:spLocks noGrp="1"/>
          </p:cNvSpPr>
          <p:nvPr>
            <p:ph sz="quarter" idx="10"/>
          </p:nvPr>
        </p:nvSpPr>
        <p:spPr>
          <a:xfrm>
            <a:off x="2006600" y="458670"/>
            <a:ext cx="6660000" cy="5670000"/>
          </a:xfrm>
        </p:spPr>
        <p:txBody>
          <a:bodyPr lIns="180000">
            <a:normAutofit/>
          </a:bodyPr>
          <a:lstStyle>
            <a:lvl1pPr>
              <a:defRPr sz="1600"/>
            </a:lvl1pPr>
            <a:lvl2pPr>
              <a:defRPr sz="1600"/>
            </a:lvl2pPr>
            <a:lvl3pPr>
              <a:defRPr sz="1600"/>
            </a:lvl3pPr>
            <a:lvl4pPr>
              <a:defRPr sz="1600"/>
            </a:lvl4pPr>
            <a:lvl5pPr>
              <a:defRPr sz="16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395536" y="471810"/>
            <a:ext cx="8229600" cy="940966"/>
          </a:xfrm>
        </p:spPr>
        <p:txBody>
          <a:bodyPr/>
          <a:lstStyle/>
          <a:p>
            <a:r>
              <a:rPr lang="pl-PL"/>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Obraz 8" descr="Logo - 3109 - 1 strona.jpg"/>
          <p:cNvPicPr>
            <a:picLocks noChangeAspect="1"/>
          </p:cNvPicPr>
          <p:nvPr userDrawn="1"/>
        </p:nvPicPr>
        <p:blipFill>
          <a:blip r:embed="rId12"/>
          <a:srcRect/>
          <a:stretch>
            <a:fillRect/>
          </a:stretch>
        </p:blipFill>
        <p:spPr bwMode="auto">
          <a:xfrm>
            <a:off x="0" y="0"/>
            <a:ext cx="9144000" cy="1595438"/>
          </a:xfrm>
          <a:prstGeom prst="rect">
            <a:avLst/>
          </a:prstGeom>
          <a:noFill/>
          <a:ln w="9525">
            <a:noFill/>
            <a:miter lim="800000"/>
            <a:headEnd/>
            <a:tailEnd/>
          </a:ln>
        </p:spPr>
      </p:pic>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Symbol zastępczy tytułu 1"/>
          <p:cNvSpPr>
            <a:spLocks noGrp="1"/>
          </p:cNvSpPr>
          <p:nvPr>
            <p:ph type="title"/>
          </p:nvPr>
        </p:nvSpPr>
        <p:spPr bwMode="auto">
          <a:xfrm>
            <a:off x="457200" y="431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pic>
        <p:nvPicPr>
          <p:cNvPr id="1029" name="Obraz 6"/>
          <p:cNvPicPr>
            <a:picLocks noChangeAspect="1"/>
          </p:cNvPicPr>
          <p:nvPr userDrawn="1"/>
        </p:nvPicPr>
        <p:blipFill>
          <a:blip r:embed="rId13"/>
          <a:srcRect/>
          <a:stretch>
            <a:fillRect/>
          </a:stretch>
        </p:blipFill>
        <p:spPr bwMode="auto">
          <a:xfrm>
            <a:off x="7885113" y="6313488"/>
            <a:ext cx="1185862" cy="500062"/>
          </a:xfrm>
          <a:prstGeom prst="rect">
            <a:avLst/>
          </a:prstGeom>
          <a:noFill/>
          <a:ln w="9525">
            <a:noFill/>
            <a:miter lim="800000"/>
            <a:headEnd/>
            <a:tailEnd/>
          </a:ln>
        </p:spPr>
      </p:pic>
      <p:sp>
        <p:nvSpPr>
          <p:cNvPr id="12" name="pole tekstowe 8">
            <a:extLst>
              <a:ext uri="{FF2B5EF4-FFF2-40B4-BE49-F238E27FC236}">
                <a16:creationId xmlns:a16="http://schemas.microsoft.com/office/drawing/2014/main" xmlns="" id="{F030AB72-90AA-4338-B7DA-D8DCDFA07E94}"/>
              </a:ext>
            </a:extLst>
          </p:cNvPr>
          <p:cNvSpPr txBox="1">
            <a:spLocks noChangeArrowheads="1"/>
          </p:cNvSpPr>
          <p:nvPr userDrawn="1"/>
        </p:nvSpPr>
        <p:spPr bwMode="auto">
          <a:xfrm>
            <a:off x="8516938" y="836613"/>
            <a:ext cx="576262" cy="369887"/>
          </a:xfrm>
          <a:prstGeom prst="rect">
            <a:avLst/>
          </a:prstGeom>
          <a:noFill/>
          <a:ln w="9525">
            <a:solidFill>
              <a:srgbClr val="9D032A"/>
            </a:solidFill>
            <a:miter lim="800000"/>
            <a:headEnd/>
            <a:tailEnd/>
          </a:ln>
          <a:extLst/>
        </p:spPr>
        <p:txBody>
          <a:bodyPr>
            <a:spAutoFit/>
          </a:bodyPr>
          <a:lstStyle/>
          <a:p>
            <a:pPr algn="ctr" eaLnBrk="1" hangingPunct="1"/>
            <a:fld id="{0764ED2C-C95C-41F6-9035-718918966944}" type="slidenum">
              <a:rPr lang="pl-PL" altLang="pl-PL" b="1">
                <a:solidFill>
                  <a:srgbClr val="9D032A"/>
                </a:solidFill>
              </a:rPr>
              <a:pPr algn="ctr" eaLnBrk="1" hangingPunct="1"/>
              <a:t>‹#›</a:t>
            </a:fld>
            <a:endParaRPr lang="pl-PL" altLang="pl-PL" b="1">
              <a:solidFill>
                <a:srgbClr val="9D032A"/>
              </a:solidFill>
            </a:endParaRPr>
          </a:p>
        </p:txBody>
      </p:sp>
    </p:spTree>
  </p:cSld>
  <p:clrMap bg1="lt1" tx1="dk1" bg2="lt2" tx2="dk2" accent1="accent1" accent2="accent2" accent3="accent3" accent4="accent4" accent5="accent5" accent6="accent6" hlink="hlink" folHlink="folHlink"/>
  <p:sldLayoutIdLst>
    <p:sldLayoutId id="2147492075" r:id="rId1"/>
    <p:sldLayoutId id="2147492076" r:id="rId2"/>
    <p:sldLayoutId id="2147492077" r:id="rId3"/>
    <p:sldLayoutId id="2147492078" r:id="rId4"/>
    <p:sldLayoutId id="2147492079" r:id="rId5"/>
    <p:sldLayoutId id="2147492080" r:id="rId6"/>
    <p:sldLayoutId id="2147492081" r:id="rId7"/>
    <p:sldLayoutId id="2147492082" r:id="rId8"/>
    <p:sldLayoutId id="2147492083" r:id="rId9"/>
    <p:sldLayoutId id="2147492093" r:id="rId10"/>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Obraz 8" descr="Logo - 3109 - 1 strona.jpg"/>
          <p:cNvPicPr>
            <a:picLocks noChangeAspect="1"/>
          </p:cNvPicPr>
          <p:nvPr userDrawn="1"/>
        </p:nvPicPr>
        <p:blipFill>
          <a:blip r:embed="rId12"/>
          <a:srcRect/>
          <a:stretch>
            <a:fillRect/>
          </a:stretch>
        </p:blipFill>
        <p:spPr bwMode="auto">
          <a:xfrm>
            <a:off x="0" y="0"/>
            <a:ext cx="9144000" cy="1595438"/>
          </a:xfrm>
          <a:prstGeom prst="rect">
            <a:avLst/>
          </a:prstGeom>
          <a:noFill/>
          <a:ln w="9525">
            <a:noFill/>
            <a:miter lim="800000"/>
            <a:headEnd/>
            <a:tailEnd/>
          </a:ln>
        </p:spPr>
      </p:pic>
      <p:sp>
        <p:nvSpPr>
          <p:cNvPr id="2051"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2052" name="Symbol zastępczy tytułu 1"/>
          <p:cNvSpPr>
            <a:spLocks noGrp="1"/>
          </p:cNvSpPr>
          <p:nvPr>
            <p:ph type="title"/>
          </p:nvPr>
        </p:nvSpPr>
        <p:spPr bwMode="auto">
          <a:xfrm>
            <a:off x="457200" y="431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p>
        </p:txBody>
      </p:sp>
      <p:pic>
        <p:nvPicPr>
          <p:cNvPr id="2053" name="Obraz 6"/>
          <p:cNvPicPr>
            <a:picLocks noChangeAspect="1"/>
          </p:cNvPicPr>
          <p:nvPr userDrawn="1"/>
        </p:nvPicPr>
        <p:blipFill>
          <a:blip r:embed="rId13"/>
          <a:srcRect/>
          <a:stretch>
            <a:fillRect/>
          </a:stretch>
        </p:blipFill>
        <p:spPr bwMode="auto">
          <a:xfrm>
            <a:off x="7885113" y="6313488"/>
            <a:ext cx="1185862" cy="500062"/>
          </a:xfrm>
          <a:prstGeom prst="rect">
            <a:avLst/>
          </a:prstGeom>
          <a:noFill/>
          <a:ln w="9525">
            <a:noFill/>
            <a:miter lim="800000"/>
            <a:headEnd/>
            <a:tailEnd/>
          </a:ln>
        </p:spPr>
      </p:pic>
      <p:sp>
        <p:nvSpPr>
          <p:cNvPr id="12" name="pole tekstowe 8">
            <a:extLst>
              <a:ext uri="{FF2B5EF4-FFF2-40B4-BE49-F238E27FC236}">
                <a16:creationId xmlns:a16="http://schemas.microsoft.com/office/drawing/2014/main" xmlns="" id="{2A4E9825-B210-49D9-91A2-C33BA6EFCF09}"/>
              </a:ext>
            </a:extLst>
          </p:cNvPr>
          <p:cNvSpPr txBox="1">
            <a:spLocks noChangeArrowheads="1"/>
          </p:cNvSpPr>
          <p:nvPr userDrawn="1"/>
        </p:nvSpPr>
        <p:spPr bwMode="auto">
          <a:xfrm>
            <a:off x="8516938" y="836613"/>
            <a:ext cx="576262" cy="369887"/>
          </a:xfrm>
          <a:prstGeom prst="rect">
            <a:avLst/>
          </a:prstGeom>
          <a:noFill/>
          <a:ln w="9525">
            <a:solidFill>
              <a:srgbClr val="9D032A"/>
            </a:solidFill>
            <a:miter lim="800000"/>
            <a:headEnd/>
            <a:tailEnd/>
          </a:ln>
          <a:extLst/>
        </p:spPr>
        <p:txBody>
          <a:bodyPr>
            <a:spAutoFit/>
          </a:bodyPr>
          <a:lstStyle/>
          <a:p>
            <a:pPr algn="ctr" eaLnBrk="1" hangingPunct="1"/>
            <a:fld id="{C6E50B5E-BDB9-43FF-ABD7-6C8AFD26BBB2}" type="slidenum">
              <a:rPr lang="pl-PL" altLang="pl-PL" b="1">
                <a:solidFill>
                  <a:srgbClr val="9D032A"/>
                </a:solidFill>
              </a:rPr>
              <a:pPr algn="ctr" eaLnBrk="1" hangingPunct="1"/>
              <a:t>‹#›</a:t>
            </a:fld>
            <a:endParaRPr lang="pl-PL" altLang="pl-PL" b="1">
              <a:solidFill>
                <a:srgbClr val="9D032A"/>
              </a:solidFill>
            </a:endParaRPr>
          </a:p>
        </p:txBody>
      </p:sp>
    </p:spTree>
  </p:cSld>
  <p:clrMap bg1="lt1" tx1="dk1" bg2="lt2" tx2="dk2" accent1="accent1" accent2="accent2" accent3="accent3" accent4="accent4" accent5="accent5" accent6="accent6" hlink="hlink" folHlink="folHlink"/>
  <p:sldLayoutIdLst>
    <p:sldLayoutId id="2147492084" r:id="rId1"/>
    <p:sldLayoutId id="2147492085" r:id="rId2"/>
    <p:sldLayoutId id="2147492086" r:id="rId3"/>
    <p:sldLayoutId id="2147492087" r:id="rId4"/>
    <p:sldLayoutId id="2147492088" r:id="rId5"/>
    <p:sldLayoutId id="2147492089" r:id="rId6"/>
    <p:sldLayoutId id="2147492090" r:id="rId7"/>
    <p:sldLayoutId id="2147492091" r:id="rId8"/>
    <p:sldLayoutId id="2147492092" r:id="rId9"/>
    <p:sldLayoutId id="2147492094" r:id="rId10"/>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emf"/><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6.jpeg"/><Relationship Id="rId5" Type="http://schemas.openxmlformats.org/officeDocument/2006/relationships/image" Target="../media/image145.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8.jpeg"/><Relationship Id="rId5" Type="http://schemas.openxmlformats.org/officeDocument/2006/relationships/image" Target="../media/image157.png"/><Relationship Id="rId4" Type="http://schemas.openxmlformats.org/officeDocument/2006/relationships/image" Target="../media/image156.jpeg"/></Relationships>
</file>

<file path=ppt/slides/_rels/slide14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26.jpeg"/><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60.pn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62.png"/><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59.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ekrs.ms.gov.pl/web/wyszukiwarka-krs"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hyperlink" Target="pliki/16_Uchwala_zarz&#261;dzenie%20druku%20kart%20do%20g&#322;osowania.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jpe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32.jpeg"/><Relationship Id="rId2" Type="http://schemas.openxmlformats.org/officeDocument/2006/relationships/image" Target="../media/image58.jpeg"/><Relationship Id="rId1" Type="http://schemas.openxmlformats.org/officeDocument/2006/relationships/slideLayout" Target="../slideLayouts/slideLayout6.xml"/><Relationship Id="rId6" Type="http://schemas.openxmlformats.org/officeDocument/2006/relationships/image" Target="../media/image62.gif"/><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wmf"/><Relationship Id="rId1" Type="http://schemas.openxmlformats.org/officeDocument/2006/relationships/slideLayout" Target="../slideLayouts/slideLayout6.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jpeg"/></Relationships>
</file>

<file path=ppt/slides/_rels/slide41.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75.jpeg"/><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6.xml"/><Relationship Id="rId5" Type="http://schemas.openxmlformats.org/officeDocument/2006/relationships/image" Target="../media/image80.png"/><Relationship Id="rId4" Type="http://schemas.openxmlformats.org/officeDocument/2006/relationships/image" Target="../media/image79.jpe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4.png"/><Relationship Id="rId5" Type="http://schemas.openxmlformats.org/officeDocument/2006/relationships/image" Target="../media/image83.jpeg"/><Relationship Id="rId4" Type="http://schemas.openxmlformats.org/officeDocument/2006/relationships/image" Target="../media/image82.png"/></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94.png"/></Relationships>
</file>

<file path=ppt/slides/_rels/slide5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jpeg"/><Relationship Id="rId1" Type="http://schemas.openxmlformats.org/officeDocument/2006/relationships/slideLayout" Target="../slideLayouts/slideLayout6.xml"/><Relationship Id="rId5" Type="http://schemas.openxmlformats.org/officeDocument/2006/relationships/image" Target="../media/image106.jpeg"/><Relationship Id="rId4" Type="http://schemas.openxmlformats.org/officeDocument/2006/relationships/image" Target="../media/image105.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7.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35.png"/><Relationship Id="rId4" Type="http://schemas.openxmlformats.org/officeDocument/2006/relationships/image" Target="../media/image52.png"/></Relationships>
</file>

<file path=ppt/slides/_rels/slide6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3.png"/><Relationship Id="rId4" Type="http://schemas.openxmlformats.org/officeDocument/2006/relationships/image" Target="../media/image112.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4.png"/><Relationship Id="rId4" Type="http://schemas.openxmlformats.org/officeDocument/2006/relationships/image" Target="../media/image112.png"/></Relationships>
</file>

<file path=ppt/slides/_rels/slide69.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8.jpeg"/><Relationship Id="rId4" Type="http://schemas.openxmlformats.org/officeDocument/2006/relationships/image" Target="../media/image31.jpeg"/></Relationships>
</file>

<file path=ppt/slides/_rels/slide72.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gi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jpeg"/><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Obraz 8" descr="Logo - 3109 - 1 strona.jpg"/>
          <p:cNvPicPr>
            <a:picLocks noChangeAspect="1"/>
          </p:cNvPicPr>
          <p:nvPr/>
        </p:nvPicPr>
        <p:blipFill>
          <a:blip r:embed="rId3"/>
          <a:srcRect/>
          <a:stretch>
            <a:fillRect/>
          </a:stretch>
        </p:blipFill>
        <p:spPr bwMode="auto">
          <a:xfrm>
            <a:off x="0" y="0"/>
            <a:ext cx="9144000" cy="1595438"/>
          </a:xfrm>
          <a:prstGeom prst="rect">
            <a:avLst/>
          </a:prstGeom>
          <a:noFill/>
          <a:ln w="9525">
            <a:noFill/>
            <a:miter lim="800000"/>
            <a:headEnd/>
            <a:tailEnd/>
          </a:ln>
        </p:spPr>
      </p:pic>
      <p:sp>
        <p:nvSpPr>
          <p:cNvPr id="7171" name="AutoShape 5" descr="Znalezione obrazy dla zapytania god&amp;lstrok;o polski"/>
          <p:cNvSpPr>
            <a:spLocks noChangeAspect="1" noChangeArrowheads="1"/>
          </p:cNvSpPr>
          <p:nvPr/>
        </p:nvSpPr>
        <p:spPr bwMode="auto">
          <a:xfrm>
            <a:off x="155575" y="-433388"/>
            <a:ext cx="771525" cy="914401"/>
          </a:xfrm>
          <a:prstGeom prst="rect">
            <a:avLst/>
          </a:prstGeom>
          <a:noFill/>
          <a:ln w="9525">
            <a:noFill/>
            <a:miter lim="800000"/>
            <a:headEnd/>
            <a:tailEnd/>
          </a:ln>
        </p:spPr>
        <p:txBody>
          <a:bodyPr/>
          <a:lstStyle/>
          <a:p>
            <a:pPr eaLnBrk="1" hangingPunct="1"/>
            <a:endParaRPr lang="pl-PL" altLang="pl-PL">
              <a:solidFill>
                <a:srgbClr val="000000"/>
              </a:solidFill>
            </a:endParaRPr>
          </a:p>
        </p:txBody>
      </p:sp>
      <p:pic>
        <p:nvPicPr>
          <p:cNvPr id="7172" name="Obraz 6"/>
          <p:cNvPicPr>
            <a:picLocks noChangeAspect="1"/>
          </p:cNvPicPr>
          <p:nvPr/>
        </p:nvPicPr>
        <p:blipFill>
          <a:blip r:embed="rId4"/>
          <a:srcRect/>
          <a:stretch>
            <a:fillRect/>
          </a:stretch>
        </p:blipFill>
        <p:spPr bwMode="auto">
          <a:xfrm>
            <a:off x="7812088" y="6237288"/>
            <a:ext cx="1185862" cy="500062"/>
          </a:xfrm>
          <a:prstGeom prst="rect">
            <a:avLst/>
          </a:prstGeom>
          <a:noFill/>
          <a:ln w="9525">
            <a:noFill/>
            <a:miter lim="800000"/>
            <a:headEnd/>
            <a:tailEnd/>
          </a:ln>
        </p:spPr>
      </p:pic>
      <p:sp>
        <p:nvSpPr>
          <p:cNvPr id="7173" name="Prostokąt 2"/>
          <p:cNvSpPr>
            <a:spLocks noChangeArrowheads="1"/>
          </p:cNvSpPr>
          <p:nvPr/>
        </p:nvSpPr>
        <p:spPr bwMode="auto">
          <a:xfrm>
            <a:off x="392113" y="6083300"/>
            <a:ext cx="6481762" cy="615950"/>
          </a:xfrm>
          <a:prstGeom prst="rect">
            <a:avLst/>
          </a:prstGeom>
          <a:noFill/>
          <a:ln w="9525">
            <a:noFill/>
            <a:miter lim="800000"/>
            <a:headEnd/>
            <a:tailEnd/>
          </a:ln>
        </p:spPr>
        <p:txBody>
          <a:bodyPr>
            <a:spAutoFit/>
          </a:bodyPr>
          <a:lstStyle/>
          <a:p>
            <a:pPr eaLnBrk="1" hangingPunct="1"/>
            <a:r>
              <a:rPr lang="pl-PL" altLang="pl-PL" sz="1400">
                <a:solidFill>
                  <a:srgbClr val="9D032A"/>
                </a:solidFill>
                <a:cs typeface="Arial" charset="0"/>
              </a:rPr>
              <a:t>Opracowanie: </a:t>
            </a:r>
          </a:p>
          <a:p>
            <a:pPr eaLnBrk="1" hangingPunct="1"/>
            <a:endParaRPr lang="pl-PL" altLang="pl-PL" sz="500">
              <a:solidFill>
                <a:srgbClr val="9D032A"/>
              </a:solidFill>
              <a:cs typeface="Arial" charset="0"/>
            </a:endParaRPr>
          </a:p>
          <a:p>
            <a:pPr eaLnBrk="1" hangingPunct="1"/>
            <a:r>
              <a:rPr lang="pl-PL" altLang="pl-PL" sz="1400">
                <a:solidFill>
                  <a:srgbClr val="9D032A"/>
                </a:solidFill>
                <a:cs typeface="Arial" charset="0"/>
              </a:rPr>
              <a:t>© Krajowe Biuro Wyborcze </a:t>
            </a:r>
          </a:p>
        </p:txBody>
      </p:sp>
      <p:pic>
        <p:nvPicPr>
          <p:cNvPr id="7174" name="Obraz 8" descr="PREZYDENT 2020 - Logo.jpg"/>
          <p:cNvPicPr>
            <a:picLocks noChangeAspect="1"/>
          </p:cNvPicPr>
          <p:nvPr/>
        </p:nvPicPr>
        <p:blipFill>
          <a:blip r:embed="rId5"/>
          <a:srcRect/>
          <a:stretch>
            <a:fillRect/>
          </a:stretch>
        </p:blipFill>
        <p:spPr bwMode="auto">
          <a:xfrm>
            <a:off x="3203575" y="520700"/>
            <a:ext cx="1728788" cy="1468438"/>
          </a:xfrm>
          <a:prstGeom prst="rect">
            <a:avLst/>
          </a:prstGeom>
          <a:noFill/>
          <a:ln w="9525">
            <a:noFill/>
            <a:miter lim="800000"/>
            <a:headEnd/>
            <a:tailEnd/>
          </a:ln>
        </p:spPr>
      </p:pic>
      <p:sp>
        <p:nvSpPr>
          <p:cNvPr id="11" name="pole tekstowe 10">
            <a:extLst>
              <a:ext uri="{FF2B5EF4-FFF2-40B4-BE49-F238E27FC236}">
                <a16:creationId xmlns:a16="http://schemas.microsoft.com/office/drawing/2014/main" xmlns="" id="{C602E099-B718-433F-A591-4CFE9945BA4F}"/>
              </a:ext>
            </a:extLst>
          </p:cNvPr>
          <p:cNvSpPr txBox="1"/>
          <p:nvPr/>
        </p:nvSpPr>
        <p:spPr>
          <a:xfrm>
            <a:off x="439216" y="2348880"/>
            <a:ext cx="7877200" cy="1208023"/>
          </a:xfrm>
          <a:prstGeom prst="rect">
            <a:avLst/>
          </a:prstGeom>
          <a:noFill/>
          <a:effectLst>
            <a:outerShdw blurRad="50800" dist="38100" algn="l" rotWithShape="0">
              <a:prstClr val="black">
                <a:alpha val="40000"/>
              </a:prstClr>
            </a:outerShdw>
            <a:softEdge rad="127000"/>
          </a:effectLst>
          <a:scene3d>
            <a:camera prst="orthographicFront"/>
            <a:lightRig rig="threePt" dir="t"/>
          </a:scene3d>
          <a:sp3d>
            <a:bevelT w="0" h="50800" prst="coolSlant"/>
            <a:bevelB prst="relaxedInset"/>
          </a:sp3d>
        </p:spPr>
        <p:txBody>
          <a:bodyPr>
            <a:spAutoFit/>
            <a:sp3d>
              <a:bevelT w="88900" h="19050"/>
            </a:sp3d>
          </a:bodyPr>
          <a:lstStyle/>
          <a:p>
            <a:pPr eaLnBrk="1" fontAlgn="auto" hangingPunct="1">
              <a:spcBef>
                <a:spcPts val="0"/>
              </a:spcBef>
              <a:spcAft>
                <a:spcPts val="0"/>
              </a:spcAft>
              <a:tabLst>
                <a:tab pos="171450" algn="l"/>
                <a:tab pos="266700" algn="l"/>
              </a:tabLst>
              <a:defRPr/>
            </a:pPr>
            <a:r>
              <a:rPr lang="pl-PL" sz="4000" b="1" dirty="0">
                <a:solidFill>
                  <a:srgbClr val="9D032A"/>
                </a:solidFill>
                <a:latin typeface="Arial" panose="020B0604020202020204" pitchFamily="34" charset="0"/>
                <a:cs typeface="Arial" panose="020B0604020202020204" pitchFamily="34" charset="0"/>
              </a:rPr>
              <a:t>WYBORY PREZYDENTA RP</a:t>
            </a:r>
          </a:p>
          <a:p>
            <a:pPr eaLnBrk="1" fontAlgn="auto" hangingPunct="1">
              <a:spcBef>
                <a:spcPts val="0"/>
              </a:spcBef>
              <a:spcAft>
                <a:spcPts val="0"/>
              </a:spcAft>
              <a:defRPr/>
            </a:pPr>
            <a:endParaRPr lang="pl-PL" sz="1050" b="1" dirty="0">
              <a:solidFill>
                <a:srgbClr val="9D032A"/>
              </a:solidFill>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pl-PL" sz="2200" b="1" dirty="0">
                <a:solidFill>
                  <a:srgbClr val="9D032A"/>
                </a:solidFill>
                <a:latin typeface="Arial" panose="020B0604020202020204" pitchFamily="34" charset="0"/>
                <a:cs typeface="Arial" panose="020B0604020202020204" pitchFamily="34" charset="0"/>
              </a:rPr>
              <a:t>28 czerwca 2020 r. </a:t>
            </a:r>
            <a:endParaRPr lang="pl-PL" sz="2000" b="1" i="1" dirty="0">
              <a:solidFill>
                <a:srgbClr val="9D032A"/>
              </a:solidFill>
              <a:latin typeface="Arial" panose="020B0604020202020204" pitchFamily="34" charset="0"/>
              <a:cs typeface="Arial" panose="020B0604020202020204" pitchFamily="34" charset="0"/>
            </a:endParaRPr>
          </a:p>
        </p:txBody>
      </p:sp>
      <p:cxnSp>
        <p:nvCxnSpPr>
          <p:cNvPr id="12" name="Łącznik prostoliniowy 5">
            <a:extLst>
              <a:ext uri="{FF2B5EF4-FFF2-40B4-BE49-F238E27FC236}">
                <a16:creationId xmlns:a16="http://schemas.microsoft.com/office/drawing/2014/main" xmlns="" id="{5EA8C65A-239D-483E-BB8E-915559203163}"/>
              </a:ext>
            </a:extLst>
          </p:cNvPr>
          <p:cNvCxnSpPr/>
          <p:nvPr/>
        </p:nvCxnSpPr>
        <p:spPr>
          <a:xfrm>
            <a:off x="395288" y="3644900"/>
            <a:ext cx="842486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77" name="Prostokąt 1"/>
          <p:cNvSpPr>
            <a:spLocks noChangeArrowheads="1"/>
          </p:cNvSpPr>
          <p:nvPr/>
        </p:nvSpPr>
        <p:spPr bwMode="auto">
          <a:xfrm>
            <a:off x="179388" y="3956050"/>
            <a:ext cx="8713787" cy="768350"/>
          </a:xfrm>
          <a:prstGeom prst="rect">
            <a:avLst/>
          </a:prstGeom>
          <a:noFill/>
          <a:ln w="9525">
            <a:noFill/>
            <a:miter lim="800000"/>
            <a:headEnd/>
            <a:tailEnd/>
          </a:ln>
        </p:spPr>
        <p:txBody>
          <a:bodyPr>
            <a:spAutoFit/>
          </a:bodyPr>
          <a:lstStyle/>
          <a:p>
            <a:pPr algn="ctr" eaLnBrk="1" hangingPunct="1"/>
            <a:r>
              <a:rPr lang="pl-PL" altLang="pl-PL" sz="2200" b="1">
                <a:solidFill>
                  <a:srgbClr val="000000"/>
                </a:solidFill>
                <a:latin typeface="Arial Black" pitchFamily="34" charset="0"/>
                <a:cs typeface="Arial" charset="0"/>
              </a:rPr>
              <a:t>SZKOLENIE</a:t>
            </a:r>
          </a:p>
          <a:p>
            <a:pPr algn="ctr" eaLnBrk="1" hangingPunct="1"/>
            <a:r>
              <a:rPr lang="pl-PL" altLang="pl-PL" sz="2200" b="1">
                <a:solidFill>
                  <a:srgbClr val="000000"/>
                </a:solidFill>
                <a:latin typeface="Arial Black" pitchFamily="34" charset="0"/>
                <a:cs typeface="Arial" charset="0"/>
              </a:rPr>
              <a:t>CZŁONKÓW OBWODOWYCH KOMISJI WYBORCZYCH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ole tekstowe 1"/>
          <p:cNvSpPr txBox="1">
            <a:spLocks noChangeArrowheads="1"/>
          </p:cNvSpPr>
          <p:nvPr/>
        </p:nvSpPr>
        <p:spPr bwMode="auto">
          <a:xfrm>
            <a:off x="2484438" y="508000"/>
            <a:ext cx="4535487"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cs typeface="Arial" charset="0"/>
              </a:rPr>
              <a:t>MĘŻOWIE ZAUFANIA</a:t>
            </a:r>
          </a:p>
        </p:txBody>
      </p:sp>
      <p:pic>
        <p:nvPicPr>
          <p:cNvPr id="17411" name="Picture 4" descr="MC900431615[1]"/>
          <p:cNvPicPr>
            <a:picLocks noChangeAspect="1" noChangeArrowheads="1"/>
          </p:cNvPicPr>
          <p:nvPr/>
        </p:nvPicPr>
        <p:blipFill>
          <a:blip r:embed="rId2"/>
          <a:srcRect/>
          <a:stretch>
            <a:fillRect/>
          </a:stretch>
        </p:blipFill>
        <p:spPr bwMode="auto">
          <a:xfrm>
            <a:off x="323850" y="1268413"/>
            <a:ext cx="1671638" cy="1495425"/>
          </a:xfrm>
          <a:prstGeom prst="rect">
            <a:avLst/>
          </a:prstGeom>
          <a:noFill/>
          <a:ln w="9525">
            <a:noFill/>
            <a:miter lim="800000"/>
            <a:headEnd/>
            <a:tailEnd/>
          </a:ln>
        </p:spPr>
      </p:pic>
      <p:sp>
        <p:nvSpPr>
          <p:cNvPr id="4" name="Znak zakazu 3">
            <a:extLst>
              <a:ext uri="{FF2B5EF4-FFF2-40B4-BE49-F238E27FC236}">
                <a16:creationId xmlns:a16="http://schemas.microsoft.com/office/drawing/2014/main" xmlns="" id="{0CAE227A-0A80-4298-BCE4-92A3A54D57E1}"/>
              </a:ext>
            </a:extLst>
          </p:cNvPr>
          <p:cNvSpPr/>
          <p:nvPr/>
        </p:nvSpPr>
        <p:spPr>
          <a:xfrm>
            <a:off x="539552" y="1340768"/>
            <a:ext cx="1152128" cy="1224136"/>
          </a:xfrm>
          <a:prstGeom prst="noSmoking">
            <a:avLst>
              <a:gd name="adj" fmla="val 4308"/>
            </a:avLst>
          </a:prstGeom>
          <a:solidFill>
            <a:srgbClr val="FF0000"/>
          </a:solidFill>
          <a:ln w="25400" cmpd="sng">
            <a:solidFill>
              <a:srgbClr val="502604">
                <a:alpha val="70000"/>
              </a:srgbClr>
            </a:solidFill>
          </a:ln>
          <a:effectLst>
            <a:outerShdw blurRad="596900" dist="88900" sx="106000" sy="106000" algn="ctr" rotWithShape="0">
              <a:schemeClr val="bg2">
                <a:lumMod val="25000"/>
                <a:alpha val="50000"/>
              </a:schemeClr>
            </a:outerShdw>
          </a:effectLst>
          <a:scene3d>
            <a:camera prst="orthographicFront"/>
            <a:lightRig rig="threePt" dir="t"/>
          </a:scene3d>
          <a:sp3d extrusionH="76200" contourW="12700" prstMaterial="flat">
            <a:bevelT w="342900" prst="coolSlant"/>
            <a:extrusionClr>
              <a:schemeClr val="accent6">
                <a:lumMod val="75000"/>
              </a:schemeClr>
            </a:extrusionClr>
            <a:contourClr>
              <a:schemeClr val="accent6">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latin typeface="Arial" panose="020B0604020202020204" pitchFamily="34" charset="0"/>
              <a:cs typeface="Arial" panose="020B0604020202020204" pitchFamily="34" charset="0"/>
            </a:endParaRPr>
          </a:p>
        </p:txBody>
      </p:sp>
      <p:sp>
        <p:nvSpPr>
          <p:cNvPr id="17415" name="Rectangle 1"/>
          <p:cNvSpPr>
            <a:spLocks noChangeArrowheads="1"/>
          </p:cNvSpPr>
          <p:nvPr/>
        </p:nvSpPr>
        <p:spPr bwMode="auto">
          <a:xfrm>
            <a:off x="2339975" y="817563"/>
            <a:ext cx="5040313" cy="2324100"/>
          </a:xfrm>
          <a:prstGeom prst="rect">
            <a:avLst/>
          </a:prstGeom>
          <a:noFill/>
          <a:ln w="9525">
            <a:noFill/>
            <a:miter lim="800000"/>
            <a:headEnd/>
            <a:tailEnd/>
          </a:ln>
        </p:spPr>
        <p:txBody>
          <a:bodyPr anchor="ctr">
            <a:spAutoFit/>
          </a:bodyPr>
          <a:lstStyle/>
          <a:p>
            <a:pPr algn="just"/>
            <a:r>
              <a:rPr lang="pl-PL" altLang="pl-PL" sz="2000">
                <a:latin typeface="Franklin Gothic Book" pitchFamily="34" charset="0"/>
                <a:cs typeface="Times New Roman" pitchFamily="18" charset="0"/>
              </a:rPr>
              <a:t>Mężem zaufania nie może być:</a:t>
            </a:r>
          </a:p>
          <a:p>
            <a:pPr algn="just"/>
            <a:endParaRPr lang="pl-PL" altLang="pl-PL" sz="300">
              <a:latin typeface="Franklin Gothic Book" pitchFamily="34" charset="0"/>
            </a:endParaRPr>
          </a:p>
          <a:p>
            <a:pPr algn="just">
              <a:buFontTx/>
              <a:buChar char="•"/>
            </a:pPr>
            <a:r>
              <a:rPr lang="pl-PL" altLang="pl-PL" sz="2000">
                <a:latin typeface="Franklin Gothic Book" pitchFamily="34" charset="0"/>
                <a:cs typeface="Times New Roman" pitchFamily="18" charset="0"/>
              </a:rPr>
              <a:t>kandydat w wyborach;</a:t>
            </a:r>
            <a:endParaRPr lang="pl-PL" altLang="pl-PL" sz="2000">
              <a:latin typeface="Franklin Gothic Book" pitchFamily="34" charset="0"/>
            </a:endParaRPr>
          </a:p>
          <a:p>
            <a:pPr algn="just">
              <a:buFontTx/>
              <a:buChar char="•"/>
            </a:pPr>
            <a:r>
              <a:rPr lang="pl-PL" altLang="pl-PL" sz="2000">
                <a:latin typeface="Franklin Gothic Book" pitchFamily="34" charset="0"/>
                <a:cs typeface="Times New Roman" pitchFamily="18" charset="0"/>
              </a:rPr>
              <a:t>komisarz wyborczy;</a:t>
            </a:r>
            <a:endParaRPr lang="pl-PL" altLang="pl-PL" sz="2000">
              <a:latin typeface="Franklin Gothic Book" pitchFamily="34" charset="0"/>
            </a:endParaRPr>
          </a:p>
          <a:p>
            <a:pPr algn="just">
              <a:buFontTx/>
              <a:buChar char="•"/>
            </a:pPr>
            <a:r>
              <a:rPr lang="pl-PL" altLang="pl-PL" sz="2000">
                <a:latin typeface="Franklin Gothic Book" pitchFamily="34" charset="0"/>
                <a:cs typeface="Times New Roman" pitchFamily="18" charset="0"/>
              </a:rPr>
              <a:t>pełnomocnik wyborczy;</a:t>
            </a:r>
            <a:endParaRPr lang="pl-PL" altLang="pl-PL" sz="2000">
              <a:latin typeface="Franklin Gothic Book" pitchFamily="34" charset="0"/>
            </a:endParaRPr>
          </a:p>
          <a:p>
            <a:pPr algn="just">
              <a:buFontTx/>
              <a:buChar char="•"/>
            </a:pPr>
            <a:r>
              <a:rPr lang="pl-PL" altLang="pl-PL" sz="2000">
                <a:latin typeface="Franklin Gothic Book" pitchFamily="34" charset="0"/>
                <a:cs typeface="Times New Roman" pitchFamily="18" charset="0"/>
              </a:rPr>
              <a:t>pełnomocnik finansowy;</a:t>
            </a:r>
            <a:endParaRPr lang="pl-PL" altLang="pl-PL" sz="2000">
              <a:latin typeface="Franklin Gothic Book" pitchFamily="34" charset="0"/>
            </a:endParaRPr>
          </a:p>
          <a:p>
            <a:pPr algn="just">
              <a:buFontTx/>
              <a:buChar char="•"/>
            </a:pPr>
            <a:r>
              <a:rPr lang="pl-PL" altLang="pl-PL" sz="2000">
                <a:latin typeface="Franklin Gothic Book" pitchFamily="34" charset="0"/>
                <a:cs typeface="Times New Roman" pitchFamily="18" charset="0"/>
              </a:rPr>
              <a:t>urzędnik wyborczy;</a:t>
            </a:r>
            <a:endParaRPr lang="pl-PL" altLang="pl-PL" sz="2000">
              <a:latin typeface="Franklin Gothic Book" pitchFamily="34" charset="0"/>
            </a:endParaRPr>
          </a:p>
          <a:p>
            <a:pPr algn="just">
              <a:buFontTx/>
              <a:buChar char="•"/>
            </a:pPr>
            <a:r>
              <a:rPr lang="pl-PL" altLang="pl-PL" sz="2000">
                <a:latin typeface="Franklin Gothic Book" pitchFamily="34" charset="0"/>
                <a:cs typeface="Times New Roman" pitchFamily="18" charset="0"/>
              </a:rPr>
              <a:t>członek komisji wyborczej. </a:t>
            </a:r>
            <a:endParaRPr lang="pl-PL" altLang="pl-PL" sz="2000">
              <a:latin typeface="Franklin Gothic Book" pitchFamily="34" charset="0"/>
            </a:endParaRPr>
          </a:p>
        </p:txBody>
      </p:sp>
      <p:sp>
        <p:nvSpPr>
          <p:cNvPr id="27656" name="Rectangle 1">
            <a:extLst>
              <a:ext uri="{FF2B5EF4-FFF2-40B4-BE49-F238E27FC236}">
                <a16:creationId xmlns:a16="http://schemas.microsoft.com/office/drawing/2014/main" xmlns="" id="{5367F0A1-5E05-43F4-916D-F413F277FC5C}"/>
              </a:ext>
            </a:extLst>
          </p:cNvPr>
          <p:cNvSpPr>
            <a:spLocks noChangeArrowheads="1"/>
          </p:cNvSpPr>
          <p:nvPr/>
        </p:nvSpPr>
        <p:spPr bwMode="auto">
          <a:xfrm>
            <a:off x="34925" y="3068638"/>
            <a:ext cx="8932863" cy="3694112"/>
          </a:xfrm>
          <a:prstGeom prst="rect">
            <a:avLst/>
          </a:prstGeom>
          <a:noFill/>
          <a:ln w="9525">
            <a:solidFill>
              <a:srgbClr val="90181B"/>
            </a:solidFill>
            <a:miter lim="800000"/>
            <a:headEnd/>
            <a:tailEnd/>
          </a:ln>
        </p:spPr>
        <p:txBody>
          <a:bodyPr anchor="ctr">
            <a:spAutoFit/>
          </a:bodyPr>
          <a:lstStyle/>
          <a:p>
            <a:pPr>
              <a:defRPr/>
            </a:pPr>
            <a:r>
              <a:rPr lang="pl-PL" altLang="pl-PL" b="1" u="sng" dirty="0">
                <a:solidFill>
                  <a:srgbClr val="9D032A"/>
                </a:solidFill>
                <a:latin typeface="Franklin Gothic Book" pitchFamily="34" charset="0"/>
                <a:ea typeface="Times New Roman" pitchFamily="18" charset="0"/>
                <a:cs typeface="Arial" charset="0"/>
              </a:rPr>
              <a:t>Mężowie zaufania nie mogą </a:t>
            </a:r>
            <a:endParaRPr lang="pl-PL" altLang="pl-PL" dirty="0">
              <a:ea typeface="Times New Roman" pitchFamily="18" charset="0"/>
              <a:cs typeface="Arial" charset="0"/>
            </a:endParaRPr>
          </a:p>
          <a:p>
            <a:pPr marL="342900" indent="-342900" algn="just">
              <a:buFont typeface="Calibri Light" pitchFamily="34" charset="0"/>
              <a:buAutoNum type="arabicParenR"/>
              <a:defRPr/>
            </a:pPr>
            <a:r>
              <a:rPr lang="pl-PL" altLang="pl-PL" dirty="0">
                <a:ea typeface="Times New Roman" pitchFamily="18" charset="0"/>
                <a:cs typeface="Arial" charset="0"/>
              </a:rPr>
              <a:t> wykonywać żadnych czynności członka komisji; </a:t>
            </a:r>
          </a:p>
          <a:p>
            <a:pPr marL="342900" indent="-342900" algn="just">
              <a:buFont typeface="Calibri Light" pitchFamily="34" charset="0"/>
              <a:buAutoNum type="arabicParenR"/>
              <a:defRPr/>
            </a:pPr>
            <a:r>
              <a:rPr lang="pl-PL" altLang="pl-PL" dirty="0">
                <a:ea typeface="Times New Roman" pitchFamily="18" charset="0"/>
                <a:cs typeface="Arial" charset="0"/>
              </a:rPr>
              <a:t> pomagać wyborcom w głosowaniu ani udzielać im wyjaśnień; </a:t>
            </a:r>
          </a:p>
          <a:p>
            <a:pPr marL="342900" indent="-342900" algn="just">
              <a:buFont typeface="Calibri Light" pitchFamily="34" charset="0"/>
              <a:buAutoNum type="arabicParenR"/>
              <a:defRPr/>
            </a:pPr>
            <a:r>
              <a:rPr lang="pl-PL" altLang="pl-PL" dirty="0">
                <a:ea typeface="Times New Roman" pitchFamily="18" charset="0"/>
                <a:cs typeface="Arial" charset="0"/>
              </a:rPr>
              <a:t> liczyć, ani przeglądać kart do głosowania przed rozpoczęciem głosowania,</a:t>
            </a:r>
            <a:br>
              <a:rPr lang="pl-PL" altLang="pl-PL" dirty="0">
                <a:ea typeface="Times New Roman" pitchFamily="18" charset="0"/>
                <a:cs typeface="Arial" charset="0"/>
              </a:rPr>
            </a:br>
            <a:r>
              <a:rPr lang="pl-PL" altLang="pl-PL" dirty="0">
                <a:ea typeface="Times New Roman" pitchFamily="18" charset="0"/>
                <a:cs typeface="Arial" charset="0"/>
              </a:rPr>
              <a:t> w trakcie głosowania i po jego zakończeniu, tj. nie mogą mieć żadnego kontaktu</a:t>
            </a:r>
            <a:br>
              <a:rPr lang="pl-PL" altLang="pl-PL" dirty="0">
                <a:ea typeface="Times New Roman" pitchFamily="18" charset="0"/>
                <a:cs typeface="Arial" charset="0"/>
              </a:rPr>
            </a:br>
            <a:r>
              <a:rPr lang="pl-PL" altLang="pl-PL" dirty="0">
                <a:ea typeface="Times New Roman" pitchFamily="18" charset="0"/>
                <a:cs typeface="Arial" charset="0"/>
              </a:rPr>
              <a:t> fizycznego z kartami do głosowania – nie mogą dotykać kart w żadnym</a:t>
            </a:r>
            <a:br>
              <a:rPr lang="pl-PL" altLang="pl-PL" dirty="0">
                <a:ea typeface="Times New Roman" pitchFamily="18" charset="0"/>
                <a:cs typeface="Arial" charset="0"/>
              </a:rPr>
            </a:br>
            <a:r>
              <a:rPr lang="pl-PL" altLang="pl-PL" dirty="0">
                <a:ea typeface="Times New Roman" pitchFamily="18" charset="0"/>
                <a:cs typeface="Arial" charset="0"/>
              </a:rPr>
              <a:t> momencie;</a:t>
            </a:r>
          </a:p>
          <a:p>
            <a:pPr marL="342900" indent="-342900" algn="just">
              <a:buFont typeface="Calibri Light" pitchFamily="34" charset="0"/>
              <a:buAutoNum type="arabicParenR"/>
              <a:defRPr/>
            </a:pPr>
            <a:r>
              <a:rPr lang="pl-PL" altLang="pl-PL" dirty="0">
                <a:ea typeface="Times New Roman" pitchFamily="18" charset="0"/>
                <a:cs typeface="Arial" charset="0"/>
              </a:rPr>
              <a:t>wykonywać żadnych czynności związanych z głosowaniem korespondencyjnym, </a:t>
            </a:r>
            <a:br>
              <a:rPr lang="pl-PL" altLang="pl-PL" dirty="0">
                <a:ea typeface="Times New Roman" pitchFamily="18" charset="0"/>
                <a:cs typeface="Arial" charset="0"/>
              </a:rPr>
            </a:br>
            <a:r>
              <a:rPr lang="pl-PL" altLang="pl-PL" dirty="0">
                <a:ea typeface="Times New Roman" pitchFamily="18" charset="0"/>
                <a:cs typeface="Arial" charset="0"/>
              </a:rPr>
              <a:t>tj. np. wyjmować kopert na kartę do głosowania lub oświadczeń o osobistym </a:t>
            </a:r>
            <a:br>
              <a:rPr lang="pl-PL" altLang="pl-PL" dirty="0">
                <a:ea typeface="Times New Roman" pitchFamily="18" charset="0"/>
                <a:cs typeface="Arial" charset="0"/>
              </a:rPr>
            </a:br>
            <a:r>
              <a:rPr lang="pl-PL" altLang="pl-PL" dirty="0">
                <a:ea typeface="Times New Roman" pitchFamily="18" charset="0"/>
                <a:cs typeface="Arial" charset="0"/>
              </a:rPr>
              <a:t>i tajnym oddaniu głosu z kopert zwrotnych, ani też wyjmować kart do głosowania z kopert na kartę do głosowania, tj. nie mogą mieć żadnego kontaktu fizycznego z kopertami, kartami do głosowania i oświadczeniami – nie mogą dotykać kopert zwrotnych, kopert na kartę do głosowania, kart do głosowania i oświadczeń </a:t>
            </a:r>
          </a:p>
        </p:txBody>
      </p:sp>
      <p:sp>
        <p:nvSpPr>
          <p:cNvPr id="7" name="Prostokąt 6">
            <a:extLst>
              <a:ext uri="{FF2B5EF4-FFF2-40B4-BE49-F238E27FC236}">
                <a16:creationId xmlns:a16="http://schemas.microsoft.com/office/drawing/2014/main" xmlns="" id="{3A487B7A-6AB8-472D-B8D3-988CA9187F41}"/>
              </a:ext>
            </a:extLst>
          </p:cNvPr>
          <p:cNvSpPr>
            <a:spLocks noChangeArrowheads="1"/>
          </p:cNvSpPr>
          <p:nvPr/>
        </p:nvSpPr>
        <p:spPr bwMode="auto">
          <a:xfrm>
            <a:off x="5508625" y="1365250"/>
            <a:ext cx="3455988" cy="1631950"/>
          </a:xfrm>
          <a:prstGeom prst="rect">
            <a:avLst/>
          </a:prstGeom>
          <a:solidFill>
            <a:srgbClr val="9D032A"/>
          </a:solidFill>
          <a:ln w="28575">
            <a:solidFill>
              <a:schemeClr val="bg1">
                <a:lumMod val="75000"/>
              </a:schemeClr>
            </a:solidFill>
            <a:miter lim="800000"/>
            <a:headEnd/>
            <a:tailEnd/>
          </a:ln>
        </p:spPr>
        <p:txBody>
          <a:bodyPr>
            <a:spAutoFit/>
          </a:bodyPr>
          <a:lstStyle/>
          <a:p>
            <a:pPr algn="ctr">
              <a:defRPr/>
            </a:pPr>
            <a:r>
              <a:rPr lang="pl-PL" altLang="pl-PL" sz="2000" b="1" dirty="0">
                <a:solidFill>
                  <a:schemeClr val="bg1"/>
                </a:solidFill>
                <a:latin typeface="Franklin Gothic Book" panose="020B0503020102020204" pitchFamily="34" charset="0"/>
                <a:ea typeface="SimSun" pitchFamily="2" charset="-122"/>
                <a:cs typeface="Arial" pitchFamily="34" charset="0"/>
              </a:rPr>
              <a:t>Niedopuszczalne jest utrudnianie przez członków komisji obwodowej obserwacji mężom zaufania wszystkich wykonywanych czynności. </a:t>
            </a:r>
            <a:endParaRPr lang="pl-PL" altLang="pl-PL" sz="2000" b="1" dirty="0">
              <a:solidFill>
                <a:schemeClr val="bg1"/>
              </a:solidFill>
              <a:latin typeface="Franklin Gothic Book" panose="020B0503020102020204" pitchFamily="34" charset="0"/>
              <a:cs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Prostokąt 4"/>
          <p:cNvSpPr>
            <a:spLocks noChangeArrowheads="1"/>
          </p:cNvSpPr>
          <p:nvPr/>
        </p:nvSpPr>
        <p:spPr bwMode="auto">
          <a:xfrm>
            <a:off x="73025" y="1254125"/>
            <a:ext cx="8745538" cy="1201738"/>
          </a:xfrm>
          <a:prstGeom prst="rect">
            <a:avLst/>
          </a:prstGeom>
          <a:noFill/>
          <a:ln w="9525">
            <a:noFill/>
            <a:miter lim="800000"/>
            <a:headEnd/>
            <a:tailEnd/>
          </a:ln>
        </p:spPr>
        <p:txBody>
          <a:bodyPr>
            <a:spAutoFit/>
          </a:bodyPr>
          <a:lstStyle/>
          <a:p>
            <a:pPr algn="just" fontAlgn="ctr"/>
            <a:r>
              <a:rPr lang="pl-PL" altLang="pl-PL" b="1">
                <a:solidFill>
                  <a:srgbClr val="FF0000"/>
                </a:solidFill>
                <a:latin typeface="Arial Black" pitchFamily="34" charset="0"/>
              </a:rPr>
              <a:t>Karty ważne z głosami nieważnymi </a:t>
            </a:r>
            <a:r>
              <a:rPr lang="pl-PL" altLang="pl-PL"/>
              <a:t>należy </a:t>
            </a:r>
            <a:r>
              <a:rPr lang="pl-PL" altLang="pl-PL" b="1">
                <a:solidFill>
                  <a:srgbClr val="C00000"/>
                </a:solidFill>
              </a:rPr>
              <a:t>zapakować w odrębne pakiety </a:t>
            </a:r>
            <a:r>
              <a:rPr lang="pl-PL" altLang="pl-PL"/>
              <a:t>– </a:t>
            </a:r>
            <a:r>
              <a:rPr lang="pl-PL" altLang="pl-PL" b="1" u="sng"/>
              <a:t>według przyczyn nieważności głosu </a:t>
            </a:r>
            <a:r>
              <a:rPr lang="pl-PL" altLang="pl-PL"/>
              <a:t>– </a:t>
            </a:r>
            <a:r>
              <a:rPr lang="pl-PL" altLang="pl-PL" b="1">
                <a:solidFill>
                  <a:srgbClr val="C00000"/>
                </a:solidFill>
              </a:rPr>
              <a:t>opieczętować je i opisać.</a:t>
            </a:r>
            <a:endParaRPr lang="pl-PL" altLang="pl-PL">
              <a:solidFill>
                <a:srgbClr val="FF0000"/>
              </a:solidFill>
            </a:endParaRPr>
          </a:p>
          <a:p>
            <a:pPr algn="just" fontAlgn="ctr"/>
            <a:r>
              <a:rPr lang="pl-PL" altLang="pl-PL"/>
              <a:t>Następnie pakiety z głosami nieważnymi, według przyczyny nieważności głosu, należy </a:t>
            </a:r>
            <a:r>
              <a:rPr lang="pl-PL" altLang="pl-PL" b="1" u="sng">
                <a:solidFill>
                  <a:srgbClr val="C00000"/>
                </a:solidFill>
              </a:rPr>
              <a:t>zapakować w jeden zbiorczy pakiet  i opisać</a:t>
            </a:r>
            <a:r>
              <a:rPr lang="pl-PL" altLang="pl-PL"/>
              <a:t>:</a:t>
            </a:r>
          </a:p>
        </p:txBody>
      </p:sp>
      <p:pic>
        <p:nvPicPr>
          <p:cNvPr id="121859" name="Picture 4" descr="http://pixabay.com/static/uploads/photo/2012/04/16/11/08/envelope-35526_640.png"/>
          <p:cNvPicPr>
            <a:picLocks noChangeAspect="1" noChangeArrowheads="1"/>
          </p:cNvPicPr>
          <p:nvPr/>
        </p:nvPicPr>
        <p:blipFill>
          <a:blip r:embed="rId2"/>
          <a:srcRect/>
          <a:stretch>
            <a:fillRect/>
          </a:stretch>
        </p:blipFill>
        <p:spPr bwMode="auto">
          <a:xfrm rot="1072872">
            <a:off x="4900613" y="2667000"/>
            <a:ext cx="4024312" cy="2997200"/>
          </a:xfrm>
          <a:prstGeom prst="rect">
            <a:avLst/>
          </a:prstGeom>
          <a:noFill/>
          <a:ln w="9525">
            <a:noFill/>
            <a:miter lim="800000"/>
            <a:headEnd/>
            <a:tailEnd/>
          </a:ln>
        </p:spPr>
      </p:pic>
      <p:sp>
        <p:nvSpPr>
          <p:cNvPr id="9" name="Prostokąt 8">
            <a:extLst>
              <a:ext uri="{FF2B5EF4-FFF2-40B4-BE49-F238E27FC236}">
                <a16:creationId xmlns:a16="http://schemas.microsoft.com/office/drawing/2014/main" xmlns="" id="{8BB9FC8C-7D85-42CB-855B-B985E115BE80}"/>
              </a:ext>
            </a:extLst>
          </p:cNvPr>
          <p:cNvSpPr/>
          <p:nvPr/>
        </p:nvSpPr>
        <p:spPr>
          <a:xfrm>
            <a:off x="5292725" y="3789363"/>
            <a:ext cx="3240088" cy="15478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ctr">
              <a:spcBef>
                <a:spcPts val="600"/>
              </a:spcBef>
              <a:spcAft>
                <a:spcPts val="600"/>
              </a:spcAft>
              <a:defRPr/>
            </a:pPr>
            <a:r>
              <a:rPr lang="pl-PL" sz="1600" dirty="0">
                <a:solidFill>
                  <a:schemeClr val="tx1"/>
                </a:solidFill>
              </a:rPr>
              <a:t>Głosy nieważne z kart ważnych</a:t>
            </a:r>
          </a:p>
          <a:p>
            <a:pPr fontAlgn="ctr">
              <a:defRPr/>
            </a:pPr>
            <a:r>
              <a:rPr lang="pl-PL" sz="1600" dirty="0">
                <a:solidFill>
                  <a:schemeClr val="tx1"/>
                </a:solidFill>
                <a:latin typeface="Arial" charset="0"/>
              </a:rPr>
              <a:t>w wyborach Prezydenta RP </a:t>
            </a:r>
          </a:p>
          <a:p>
            <a:pPr fontAlgn="ctr">
              <a:defRPr/>
            </a:pPr>
            <a:r>
              <a:rPr lang="pl-PL" sz="1600" dirty="0">
                <a:solidFill>
                  <a:schemeClr val="tx1"/>
                </a:solidFill>
                <a:latin typeface="Arial" charset="0"/>
              </a:rPr>
              <a:t>w dniu 28 czerwca 2020 r.</a:t>
            </a:r>
          </a:p>
          <a:p>
            <a:pPr fontAlgn="ctr">
              <a:defRPr/>
            </a:pPr>
            <a:r>
              <a:rPr lang="pl-PL" sz="1600" dirty="0">
                <a:solidFill>
                  <a:schemeClr val="tx1"/>
                </a:solidFill>
              </a:rPr>
              <a:t/>
            </a:r>
            <a:br>
              <a:rPr lang="pl-PL" sz="1600" dirty="0">
                <a:solidFill>
                  <a:schemeClr val="tx1"/>
                </a:solidFill>
              </a:rPr>
            </a:br>
            <a:r>
              <a:rPr lang="pl-PL" sz="1600" dirty="0">
                <a:solidFill>
                  <a:schemeClr val="tx1"/>
                </a:solidFill>
              </a:rPr>
              <a:t>	–      ........</a:t>
            </a:r>
            <a:r>
              <a:rPr lang="pl-PL" sz="1600" dirty="0">
                <a:solidFill>
                  <a:srgbClr val="3333CC"/>
                </a:solidFill>
                <a:latin typeface="Arial Black" pitchFamily="34" charset="0"/>
              </a:rPr>
              <a:t>4</a:t>
            </a:r>
            <a:r>
              <a:rPr lang="pl-PL" sz="1600" dirty="0">
                <a:solidFill>
                  <a:schemeClr val="tx1"/>
                </a:solidFill>
              </a:rPr>
              <a:t> szt.....</a:t>
            </a:r>
          </a:p>
          <a:p>
            <a:pPr fontAlgn="ctr">
              <a:defRPr/>
            </a:pPr>
            <a:r>
              <a:rPr lang="pl-PL" sz="1600" dirty="0">
                <a:solidFill>
                  <a:schemeClr val="tx1"/>
                </a:solidFill>
              </a:rPr>
              <a:t>	              (liczba)</a:t>
            </a:r>
          </a:p>
        </p:txBody>
      </p:sp>
      <p:sp>
        <p:nvSpPr>
          <p:cNvPr id="121861" name="Owal 6"/>
          <p:cNvSpPr>
            <a:spLocks noChangeArrowheads="1"/>
          </p:cNvSpPr>
          <p:nvPr/>
        </p:nvSpPr>
        <p:spPr bwMode="auto">
          <a:xfrm>
            <a:off x="5005388" y="4859338"/>
            <a:ext cx="871537" cy="838200"/>
          </a:xfrm>
          <a:prstGeom prst="ellipse">
            <a:avLst/>
          </a:prstGeom>
          <a:solidFill>
            <a:srgbClr val="FFFFFF"/>
          </a:solidFill>
          <a:ln w="9525" cap="rnd">
            <a:solidFill>
              <a:srgbClr val="000000"/>
            </a:solidFill>
            <a:prstDash val="sysDot"/>
            <a:round/>
            <a:headEnd/>
            <a:tailEnd/>
          </a:ln>
        </p:spPr>
        <p:txBody>
          <a:bodyPr/>
          <a:lstStyle/>
          <a:p>
            <a:endParaRPr lang="pl-PL" altLang="pl-PL" sz="1000">
              <a:latin typeface="Calibri" pitchFamily="34" charset="0"/>
              <a:ea typeface="Calibri" pitchFamily="34" charset="0"/>
              <a:cs typeface="Times New Roman" pitchFamily="18" charset="0"/>
            </a:endParaRPr>
          </a:p>
          <a:p>
            <a:r>
              <a:rPr lang="pl-PL" altLang="pl-PL" sz="1000">
                <a:latin typeface="Calibri" pitchFamily="34" charset="0"/>
                <a:ea typeface="Calibri" pitchFamily="34" charset="0"/>
                <a:cs typeface="Times New Roman" pitchFamily="18" charset="0"/>
              </a:rPr>
              <a:t>(pieczęć Komisji)</a:t>
            </a:r>
            <a:endParaRPr lang="pl-PL" altLang="pl-PL" sz="1000">
              <a:ea typeface="Calibri" pitchFamily="34" charset="0"/>
              <a:cs typeface="Times New Roman" pitchFamily="18" charset="0"/>
            </a:endParaRPr>
          </a:p>
        </p:txBody>
      </p:sp>
      <p:sp>
        <p:nvSpPr>
          <p:cNvPr id="8" name="Prostokąt 7">
            <a:extLst>
              <a:ext uri="{FF2B5EF4-FFF2-40B4-BE49-F238E27FC236}">
                <a16:creationId xmlns:a16="http://schemas.microsoft.com/office/drawing/2014/main" xmlns="" id="{66DC5324-3D0E-4E84-86C5-3B8FEFDF2B84}"/>
              </a:ext>
            </a:extLst>
          </p:cNvPr>
          <p:cNvSpPr/>
          <p:nvPr/>
        </p:nvSpPr>
        <p:spPr>
          <a:xfrm>
            <a:off x="220663" y="2565400"/>
            <a:ext cx="3319462" cy="1508125"/>
          </a:xfrm>
          <a:prstGeom prst="rect">
            <a:avLst/>
          </a:prstGeom>
          <a:solidFill>
            <a:schemeClr val="accent2">
              <a:lumMod val="20000"/>
              <a:lumOff val="80000"/>
            </a:schemeClr>
          </a:solidFill>
        </p:spPr>
        <p:txBody>
          <a:bodyPr>
            <a:spAutoFit/>
          </a:bodyPr>
          <a:lstStyle/>
          <a:p>
            <a:pPr fontAlgn="ctr">
              <a:defRPr/>
            </a:pPr>
            <a:r>
              <a:rPr lang="pl-PL" sz="1050" dirty="0"/>
              <a:t>Głosy nieważne z kart ważnych</a:t>
            </a:r>
          </a:p>
          <a:p>
            <a:pPr fontAlgn="ctr">
              <a:defRPr/>
            </a:pPr>
            <a:r>
              <a:rPr lang="pl-PL" sz="1050" dirty="0"/>
              <a:t>w wyborach Prezydenta RP </a:t>
            </a:r>
          </a:p>
          <a:p>
            <a:pPr fontAlgn="ctr">
              <a:defRPr/>
            </a:pPr>
            <a:r>
              <a:rPr lang="pl-PL" sz="1050" dirty="0"/>
              <a:t>w dniu 28 czerwca 2020 r.</a:t>
            </a:r>
          </a:p>
          <a:p>
            <a:pPr fontAlgn="ctr">
              <a:defRPr/>
            </a:pPr>
            <a:r>
              <a:rPr lang="pl-PL" sz="1050" dirty="0"/>
              <a:t>z powodu </a:t>
            </a:r>
            <a:r>
              <a:rPr lang="pl-PL" altLang="pl-PL" sz="1050" b="1" dirty="0">
                <a:latin typeface="Calibri" panose="020F0502020204030204" pitchFamily="34" charset="0"/>
                <a:ea typeface="Calibri" panose="020F0502020204030204" pitchFamily="34" charset="0"/>
                <a:cs typeface="Times New Roman" panose="02020603050405020304" pitchFamily="18" charset="0"/>
              </a:rPr>
              <a:t>postawienia znaku „X” obok nazwiska dwóch lub większej liczby kandydatów                      </a:t>
            </a:r>
            <a:r>
              <a:rPr lang="pl-PL" dirty="0"/>
              <a:t>– …</a:t>
            </a:r>
            <a:r>
              <a:rPr lang="pl-PL" sz="2000" b="1" dirty="0">
                <a:solidFill>
                  <a:srgbClr val="0000CC"/>
                </a:solidFill>
                <a:latin typeface="Arial Black" pitchFamily="34" charset="0"/>
              </a:rPr>
              <a:t>2</a:t>
            </a:r>
            <a:r>
              <a:rPr lang="pl-PL" dirty="0"/>
              <a:t>… .</a:t>
            </a:r>
          </a:p>
          <a:p>
            <a:pPr fontAlgn="ctr">
              <a:defRPr/>
            </a:pPr>
            <a:r>
              <a:rPr lang="pl-PL" baseline="30000" dirty="0"/>
              <a:t>   </a:t>
            </a:r>
            <a:r>
              <a:rPr lang="pl-PL" sz="1000" baseline="30000" dirty="0"/>
              <a:t>(przyczyna nieważności) 	</a:t>
            </a:r>
            <a:r>
              <a:rPr lang="pl-PL" sz="1000" dirty="0"/>
              <a:t>            </a:t>
            </a:r>
            <a:r>
              <a:rPr lang="pl-PL" sz="1000" baseline="30000" dirty="0"/>
              <a:t> (liczba)</a:t>
            </a:r>
            <a:endParaRPr lang="pl-PL" sz="1000" dirty="0"/>
          </a:p>
        </p:txBody>
      </p:sp>
      <p:sp>
        <p:nvSpPr>
          <p:cNvPr id="121863" name="Owal 6"/>
          <p:cNvSpPr>
            <a:spLocks noChangeArrowheads="1"/>
          </p:cNvSpPr>
          <p:nvPr/>
        </p:nvSpPr>
        <p:spPr bwMode="auto">
          <a:xfrm>
            <a:off x="3051175" y="3322638"/>
            <a:ext cx="677863" cy="598487"/>
          </a:xfrm>
          <a:prstGeom prst="ellipse">
            <a:avLst/>
          </a:prstGeom>
          <a:solidFill>
            <a:srgbClr val="FFFFFF"/>
          </a:solidFill>
          <a:ln w="9525" cap="rnd">
            <a:solidFill>
              <a:srgbClr val="000000"/>
            </a:solidFill>
            <a:prstDash val="sysDot"/>
            <a:round/>
            <a:headEnd/>
            <a:tailEnd/>
          </a:ln>
        </p:spPr>
        <p:txBody>
          <a:bodyPr/>
          <a:lstStyle/>
          <a:p>
            <a:endParaRPr lang="pl-PL" altLang="pl-PL" sz="1000">
              <a:latin typeface="Calibri" pitchFamily="34" charset="0"/>
              <a:ea typeface="Calibri" pitchFamily="34" charset="0"/>
              <a:cs typeface="Times New Roman" pitchFamily="18" charset="0"/>
            </a:endParaRPr>
          </a:p>
          <a:p>
            <a:r>
              <a:rPr lang="pl-PL" altLang="pl-PL" sz="600">
                <a:latin typeface="Calibri" pitchFamily="34" charset="0"/>
                <a:ea typeface="Calibri" pitchFamily="34" charset="0"/>
                <a:cs typeface="Times New Roman" pitchFamily="18" charset="0"/>
              </a:rPr>
              <a:t>(pieczęć Komisji)</a:t>
            </a:r>
            <a:endParaRPr lang="pl-PL" altLang="pl-PL" sz="600">
              <a:ea typeface="Calibri" pitchFamily="34" charset="0"/>
              <a:cs typeface="Times New Roman" pitchFamily="18" charset="0"/>
            </a:endParaRPr>
          </a:p>
        </p:txBody>
      </p:sp>
      <p:sp>
        <p:nvSpPr>
          <p:cNvPr id="12" name="Prostokąt 11">
            <a:extLst>
              <a:ext uri="{FF2B5EF4-FFF2-40B4-BE49-F238E27FC236}">
                <a16:creationId xmlns:a16="http://schemas.microsoft.com/office/drawing/2014/main" xmlns="" id="{38E75A58-588D-48BF-AAFA-7718E349FDEC}"/>
              </a:ext>
            </a:extLst>
          </p:cNvPr>
          <p:cNvSpPr/>
          <p:nvPr/>
        </p:nvSpPr>
        <p:spPr>
          <a:xfrm>
            <a:off x="290513" y="4275138"/>
            <a:ext cx="3249612" cy="1139825"/>
          </a:xfrm>
          <a:prstGeom prst="rect">
            <a:avLst/>
          </a:prstGeom>
          <a:solidFill>
            <a:schemeClr val="accent2">
              <a:lumMod val="20000"/>
              <a:lumOff val="80000"/>
            </a:schemeClr>
          </a:solidFill>
        </p:spPr>
        <p:txBody>
          <a:bodyPr>
            <a:spAutoFit/>
          </a:bodyPr>
          <a:lstStyle/>
          <a:p>
            <a:pPr fontAlgn="ctr">
              <a:defRPr/>
            </a:pPr>
            <a:r>
              <a:rPr lang="pl-PL" sz="1000" dirty="0"/>
              <a:t>Głosy nieważne z kart ważnych</a:t>
            </a:r>
          </a:p>
          <a:p>
            <a:pPr fontAlgn="ctr">
              <a:defRPr/>
            </a:pPr>
            <a:r>
              <a:rPr lang="pl-PL" sz="1000" dirty="0"/>
              <a:t>w wyborach Prezydenta RP </a:t>
            </a:r>
          </a:p>
          <a:p>
            <a:pPr fontAlgn="ctr">
              <a:defRPr/>
            </a:pPr>
            <a:r>
              <a:rPr lang="pl-PL" sz="1000" dirty="0"/>
              <a:t>w dniu 28 czerwca 2020 r.</a:t>
            </a:r>
          </a:p>
          <a:p>
            <a:pPr fontAlgn="ctr">
              <a:defRPr/>
            </a:pPr>
            <a:r>
              <a:rPr lang="pl-PL" sz="1000" dirty="0"/>
              <a:t>z powodu </a:t>
            </a:r>
            <a:r>
              <a:rPr lang="pl-PL" sz="1000" b="1" dirty="0">
                <a:latin typeface="+mn-lt"/>
              </a:rPr>
              <a:t>niepostawienia </a:t>
            </a:r>
            <a:r>
              <a:rPr lang="pl-PL" altLang="pl-PL" sz="1000" b="1" dirty="0">
                <a:latin typeface="Calibri" panose="020F0502020204030204" pitchFamily="34" charset="0"/>
                <a:ea typeface="Calibri" panose="020F0502020204030204" pitchFamily="34" charset="0"/>
                <a:cs typeface="Times New Roman" panose="02020603050405020304" pitchFamily="18" charset="0"/>
              </a:rPr>
              <a:t>postawienia znaku „X” obok nazwiska żadnego kandydatów                   </a:t>
            </a:r>
            <a:r>
              <a:rPr lang="pl-PL" altLang="pl-PL" b="1" dirty="0">
                <a:latin typeface="Calibri" panose="020F0502020204030204" pitchFamily="34" charset="0"/>
                <a:ea typeface="Calibri" panose="020F0502020204030204" pitchFamily="34" charset="0"/>
                <a:cs typeface="Times New Roman" panose="02020603050405020304" pitchFamily="18" charset="0"/>
              </a:rPr>
              <a:t>   </a:t>
            </a:r>
            <a:r>
              <a:rPr lang="pl-PL" dirty="0"/>
              <a:t>– </a:t>
            </a:r>
            <a:r>
              <a:rPr lang="pl-PL" sz="1000" dirty="0"/>
              <a:t>…</a:t>
            </a:r>
            <a:r>
              <a:rPr lang="pl-PL" sz="1000" b="1" dirty="0">
                <a:solidFill>
                  <a:srgbClr val="0000CC"/>
                </a:solidFill>
                <a:latin typeface="Arial Black" pitchFamily="34" charset="0"/>
              </a:rPr>
              <a:t>2</a:t>
            </a:r>
            <a:r>
              <a:rPr lang="pl-PL" sz="1000" dirty="0"/>
              <a:t>… .</a:t>
            </a:r>
          </a:p>
          <a:p>
            <a:pPr fontAlgn="ctr">
              <a:defRPr/>
            </a:pPr>
            <a:r>
              <a:rPr lang="pl-PL" sz="1000" baseline="30000" dirty="0"/>
              <a:t>   (przyczyna nieważności) 	</a:t>
            </a:r>
            <a:r>
              <a:rPr lang="pl-PL" sz="1000" dirty="0"/>
              <a:t>            </a:t>
            </a:r>
            <a:r>
              <a:rPr lang="pl-PL" sz="1000" baseline="30000" dirty="0"/>
              <a:t> (liczba)</a:t>
            </a:r>
            <a:endParaRPr lang="pl-PL" sz="1000" dirty="0"/>
          </a:p>
        </p:txBody>
      </p:sp>
      <p:sp>
        <p:nvSpPr>
          <p:cNvPr id="121865" name="Owal 6"/>
          <p:cNvSpPr>
            <a:spLocks noChangeArrowheads="1"/>
          </p:cNvSpPr>
          <p:nvPr/>
        </p:nvSpPr>
        <p:spPr bwMode="auto">
          <a:xfrm>
            <a:off x="3143250" y="4379913"/>
            <a:ext cx="676275" cy="598487"/>
          </a:xfrm>
          <a:prstGeom prst="ellipse">
            <a:avLst/>
          </a:prstGeom>
          <a:solidFill>
            <a:srgbClr val="FFFFFF"/>
          </a:solidFill>
          <a:ln w="9525" cap="rnd">
            <a:solidFill>
              <a:srgbClr val="000000"/>
            </a:solidFill>
            <a:prstDash val="sysDot"/>
            <a:round/>
            <a:headEnd/>
            <a:tailEnd/>
          </a:ln>
        </p:spPr>
        <p:txBody>
          <a:bodyPr/>
          <a:lstStyle/>
          <a:p>
            <a:endParaRPr lang="pl-PL" altLang="pl-PL" sz="1000">
              <a:latin typeface="Calibri" pitchFamily="34" charset="0"/>
              <a:ea typeface="Calibri" pitchFamily="34" charset="0"/>
              <a:cs typeface="Times New Roman" pitchFamily="18" charset="0"/>
            </a:endParaRPr>
          </a:p>
          <a:p>
            <a:r>
              <a:rPr lang="pl-PL" altLang="pl-PL" sz="600">
                <a:latin typeface="Calibri" pitchFamily="34" charset="0"/>
                <a:ea typeface="Calibri" pitchFamily="34" charset="0"/>
                <a:cs typeface="Times New Roman" pitchFamily="18" charset="0"/>
              </a:rPr>
              <a:t>(pieczęć Komisji)</a:t>
            </a:r>
            <a:endParaRPr lang="pl-PL" altLang="pl-PL" sz="600">
              <a:ea typeface="Calibri" pitchFamily="34" charset="0"/>
              <a:cs typeface="Times New Roman" pitchFamily="18" charset="0"/>
            </a:endParaRPr>
          </a:p>
        </p:txBody>
      </p:sp>
      <p:sp>
        <p:nvSpPr>
          <p:cNvPr id="15" name="Prostokąt 14">
            <a:extLst>
              <a:ext uri="{FF2B5EF4-FFF2-40B4-BE49-F238E27FC236}">
                <a16:creationId xmlns:a16="http://schemas.microsoft.com/office/drawing/2014/main" xmlns="" id="{477383FE-FBDC-4411-940E-DFEAE09E4765}"/>
              </a:ext>
            </a:extLst>
          </p:cNvPr>
          <p:cNvSpPr/>
          <p:nvPr/>
        </p:nvSpPr>
        <p:spPr>
          <a:xfrm>
            <a:off x="261938" y="5605463"/>
            <a:ext cx="3278187" cy="1016000"/>
          </a:xfrm>
          <a:prstGeom prst="rect">
            <a:avLst/>
          </a:prstGeom>
          <a:solidFill>
            <a:schemeClr val="accent2">
              <a:lumMod val="20000"/>
              <a:lumOff val="80000"/>
            </a:schemeClr>
          </a:solidFill>
        </p:spPr>
        <p:txBody>
          <a:bodyPr>
            <a:spAutoFit/>
          </a:bodyPr>
          <a:lstStyle/>
          <a:p>
            <a:pPr fontAlgn="ctr">
              <a:defRPr/>
            </a:pPr>
            <a:r>
              <a:rPr lang="pl-PL" sz="1000" dirty="0"/>
              <a:t>Głosy nieważne z kart ważnych</a:t>
            </a:r>
          </a:p>
          <a:p>
            <a:pPr fontAlgn="ctr">
              <a:defRPr/>
            </a:pPr>
            <a:r>
              <a:rPr lang="pl-PL" sz="1000" dirty="0"/>
              <a:t>w wyborach Prezydenta RP </a:t>
            </a:r>
          </a:p>
          <a:p>
            <a:pPr fontAlgn="ctr">
              <a:defRPr/>
            </a:pPr>
            <a:r>
              <a:rPr lang="pl-PL" sz="1000" dirty="0"/>
              <a:t>w dniu 28 czerwca 2020 r.</a:t>
            </a:r>
          </a:p>
          <a:p>
            <a:pPr fontAlgn="ctr">
              <a:defRPr/>
            </a:pPr>
            <a:r>
              <a:rPr lang="pl-PL" sz="1000" dirty="0"/>
              <a:t>z powodu </a:t>
            </a:r>
            <a:r>
              <a:rPr lang="pl-PL" altLang="pl-PL" sz="1000" b="1" dirty="0">
                <a:latin typeface="Calibri" panose="020F0502020204030204" pitchFamily="34" charset="0"/>
                <a:ea typeface="Calibri" panose="020F0502020204030204" pitchFamily="34" charset="0"/>
                <a:cs typeface="Times New Roman" panose="02020603050405020304" pitchFamily="18" charset="0"/>
              </a:rPr>
              <a:t>postawienia znaku „X” obok nazwiska wyłącznie skreślonego kandydata                      </a:t>
            </a:r>
            <a:r>
              <a:rPr lang="pl-PL" sz="1000" dirty="0"/>
              <a:t>– …… .</a:t>
            </a:r>
          </a:p>
          <a:p>
            <a:pPr fontAlgn="ctr">
              <a:defRPr/>
            </a:pPr>
            <a:r>
              <a:rPr lang="pl-PL" sz="1000" baseline="30000" dirty="0"/>
              <a:t>   (przyczyna nieważności) 	</a:t>
            </a:r>
            <a:r>
              <a:rPr lang="pl-PL" sz="1000" dirty="0"/>
              <a:t>            </a:t>
            </a:r>
            <a:r>
              <a:rPr lang="pl-PL" sz="1000" baseline="30000" dirty="0"/>
              <a:t> (liczba)</a:t>
            </a:r>
            <a:endParaRPr lang="pl-PL" sz="1000" dirty="0"/>
          </a:p>
        </p:txBody>
      </p:sp>
      <p:sp>
        <p:nvSpPr>
          <p:cNvPr id="121867" name="Owal 6"/>
          <p:cNvSpPr>
            <a:spLocks noChangeArrowheads="1"/>
          </p:cNvSpPr>
          <p:nvPr/>
        </p:nvSpPr>
        <p:spPr bwMode="auto">
          <a:xfrm>
            <a:off x="3201988" y="5815013"/>
            <a:ext cx="677862" cy="598487"/>
          </a:xfrm>
          <a:prstGeom prst="ellipse">
            <a:avLst/>
          </a:prstGeom>
          <a:solidFill>
            <a:srgbClr val="FFFFFF"/>
          </a:solidFill>
          <a:ln w="9525" cap="rnd">
            <a:solidFill>
              <a:srgbClr val="000000"/>
            </a:solidFill>
            <a:prstDash val="sysDot"/>
            <a:round/>
            <a:headEnd/>
            <a:tailEnd/>
          </a:ln>
        </p:spPr>
        <p:txBody>
          <a:bodyPr/>
          <a:lstStyle/>
          <a:p>
            <a:endParaRPr lang="pl-PL" altLang="pl-PL" sz="1000">
              <a:latin typeface="Calibri" pitchFamily="34" charset="0"/>
              <a:ea typeface="Calibri" pitchFamily="34" charset="0"/>
              <a:cs typeface="Times New Roman" pitchFamily="18" charset="0"/>
            </a:endParaRPr>
          </a:p>
          <a:p>
            <a:r>
              <a:rPr lang="pl-PL" altLang="pl-PL" sz="600">
                <a:latin typeface="Calibri" pitchFamily="34" charset="0"/>
                <a:ea typeface="Calibri" pitchFamily="34" charset="0"/>
                <a:cs typeface="Times New Roman" pitchFamily="18" charset="0"/>
              </a:rPr>
              <a:t>(pieczęć Komisji)</a:t>
            </a:r>
            <a:endParaRPr lang="pl-PL" altLang="pl-PL" sz="600">
              <a:ea typeface="Calibri" pitchFamily="34" charset="0"/>
              <a:cs typeface="Times New Roman" pitchFamily="18" charset="0"/>
            </a:endParaRPr>
          </a:p>
        </p:txBody>
      </p:sp>
      <p:cxnSp>
        <p:nvCxnSpPr>
          <p:cNvPr id="3" name="Łącznik prosty ze strzałką 2">
            <a:extLst>
              <a:ext uri="{FF2B5EF4-FFF2-40B4-BE49-F238E27FC236}">
                <a16:creationId xmlns:a16="http://schemas.microsoft.com/office/drawing/2014/main" xmlns="" id="{031AB4FA-EF46-4E98-A789-08C8B9BFD6AA}"/>
              </a:ext>
            </a:extLst>
          </p:cNvPr>
          <p:cNvCxnSpPr/>
          <p:nvPr/>
        </p:nvCxnSpPr>
        <p:spPr>
          <a:xfrm>
            <a:off x="3819525" y="2852738"/>
            <a:ext cx="1039813" cy="7699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a16="http://schemas.microsoft.com/office/drawing/2014/main" xmlns="" id="{80D9EDFE-2ED9-497E-966E-4BE9D4032170}"/>
              </a:ext>
            </a:extLst>
          </p:cNvPr>
          <p:cNvCxnSpPr/>
          <p:nvPr/>
        </p:nvCxnSpPr>
        <p:spPr>
          <a:xfrm flipV="1">
            <a:off x="4016375" y="4978400"/>
            <a:ext cx="858838" cy="9017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xmlns="" id="{35F8A082-8C07-49FA-8EB9-B837BFAE4492}"/>
              </a:ext>
            </a:extLst>
          </p:cNvPr>
          <p:cNvCxnSpPr/>
          <p:nvPr/>
        </p:nvCxnSpPr>
        <p:spPr>
          <a:xfrm flipV="1">
            <a:off x="3827463" y="4595813"/>
            <a:ext cx="1193800" cy="158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1871" name="Prostokąt 3"/>
          <p:cNvSpPr>
            <a:spLocks noChangeArrowheads="1"/>
          </p:cNvSpPr>
          <p:nvPr/>
        </p:nvSpPr>
        <p:spPr bwMode="auto">
          <a:xfrm>
            <a:off x="0" y="404813"/>
            <a:ext cx="7632700" cy="769937"/>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a:p>
            <a:pPr algn="ctr"/>
            <a:r>
              <a:rPr lang="pl-PL" altLang="pl-PL" b="1">
                <a:solidFill>
                  <a:srgbClr val="FF0000"/>
                </a:solidFill>
              </a:rPr>
              <a:t>- Głosy nieważne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y 2">
            <a:extLst>
              <a:ext uri="{FF2B5EF4-FFF2-40B4-BE49-F238E27FC236}">
                <a16:creationId xmlns:a16="http://schemas.microsoft.com/office/drawing/2014/main" xmlns="" id="{22594299-3C74-477E-B832-C348ADDD3DB0}"/>
              </a:ext>
            </a:extLst>
          </p:cNvPr>
          <p:cNvSpPr/>
          <p:nvPr/>
        </p:nvSpPr>
        <p:spPr>
          <a:xfrm>
            <a:off x="379413" y="3486150"/>
            <a:ext cx="8080375" cy="1022350"/>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2883" name="pole tekstowe 1"/>
          <p:cNvSpPr txBox="1">
            <a:spLocks noChangeArrowheads="1"/>
          </p:cNvSpPr>
          <p:nvPr/>
        </p:nvSpPr>
        <p:spPr bwMode="auto">
          <a:xfrm>
            <a:off x="138113" y="1470025"/>
            <a:ext cx="8178800" cy="708025"/>
          </a:xfrm>
          <a:prstGeom prst="rect">
            <a:avLst/>
          </a:prstGeom>
          <a:noFill/>
          <a:ln w="9525">
            <a:noFill/>
            <a:miter lim="800000"/>
            <a:headEnd/>
            <a:tailEnd/>
          </a:ln>
        </p:spPr>
        <p:txBody>
          <a:bodyPr>
            <a:spAutoFit/>
          </a:bodyPr>
          <a:lstStyle/>
          <a:p>
            <a:pPr algn="just" fontAlgn="ctr">
              <a:spcAft>
                <a:spcPts val="1200"/>
              </a:spcAft>
            </a:pPr>
            <a:r>
              <a:rPr lang="pl-PL" altLang="pl-PL" sz="2000"/>
              <a:t>OKW liczy </a:t>
            </a:r>
            <a:r>
              <a:rPr lang="pl-PL" altLang="pl-PL" sz="2000" b="1">
                <a:solidFill>
                  <a:srgbClr val="C00000"/>
                </a:solidFill>
                <a:latin typeface="Arial Black" pitchFamily="34" charset="0"/>
              </a:rPr>
              <a:t>głosy ważne</a:t>
            </a:r>
            <a:r>
              <a:rPr lang="pl-PL" altLang="pl-PL" sz="2000">
                <a:solidFill>
                  <a:srgbClr val="C00000"/>
                </a:solidFill>
                <a:latin typeface="Arial Black" pitchFamily="34" charset="0"/>
              </a:rPr>
              <a:t> </a:t>
            </a:r>
            <a:r>
              <a:rPr lang="pl-PL" altLang="pl-PL" sz="2000"/>
              <a:t>i ich liczbę wpisuje </a:t>
            </a:r>
            <a:r>
              <a:rPr lang="pl-PL" altLang="pl-PL" sz="2000" b="1"/>
              <a:t>w punkcie </a:t>
            </a:r>
            <a:r>
              <a:rPr lang="pl-PL" altLang="pl-PL" sz="2000" b="1">
                <a:solidFill>
                  <a:srgbClr val="0000CC"/>
                </a:solidFill>
              </a:rPr>
              <a:t>13</a:t>
            </a:r>
            <a:r>
              <a:rPr lang="pl-PL" altLang="pl-PL" sz="2000" b="1"/>
              <a:t> protokołu głosowania. </a:t>
            </a:r>
            <a:endParaRPr lang="pl-PL" altLang="pl-PL" sz="1900" b="1">
              <a:cs typeface="Arial" charset="0"/>
            </a:endParaRPr>
          </a:p>
        </p:txBody>
      </p:sp>
      <p:graphicFrame>
        <p:nvGraphicFramePr>
          <p:cNvPr id="4" name="Tabela 3">
            <a:extLst>
              <a:ext uri="{FF2B5EF4-FFF2-40B4-BE49-F238E27FC236}">
                <a16:creationId xmlns:a16="http://schemas.microsoft.com/office/drawing/2014/main" xmlns="" id="{77DF1422-42DA-4D17-BEF3-E4E6FBB129B7}"/>
              </a:ext>
            </a:extLst>
          </p:cNvPr>
          <p:cNvGraphicFramePr>
            <a:graphicFrameLocks noGrp="1"/>
          </p:cNvGraphicFramePr>
          <p:nvPr/>
        </p:nvGraphicFramePr>
        <p:xfrm>
          <a:off x="323850" y="2425700"/>
          <a:ext cx="7993063" cy="822325"/>
        </p:xfrm>
        <a:graphic>
          <a:graphicData uri="http://schemas.openxmlformats.org/drawingml/2006/table">
            <a:tbl>
              <a:tblPr/>
              <a:tblGrid>
                <a:gridCol w="439985">
                  <a:extLst>
                    <a:ext uri="{9D8B030D-6E8A-4147-A177-3AD203B41FA5}">
                      <a16:colId xmlns:a16="http://schemas.microsoft.com/office/drawing/2014/main" xmlns="" val="20000"/>
                    </a:ext>
                  </a:extLst>
                </a:gridCol>
                <a:gridCol w="5719803">
                  <a:extLst>
                    <a:ext uri="{9D8B030D-6E8A-4147-A177-3AD203B41FA5}">
                      <a16:colId xmlns:a16="http://schemas.microsoft.com/office/drawing/2014/main" xmlns="" val="20001"/>
                    </a:ext>
                  </a:extLst>
                </a:gridCol>
                <a:gridCol w="366655">
                  <a:extLst>
                    <a:ext uri="{9D8B030D-6E8A-4147-A177-3AD203B41FA5}">
                      <a16:colId xmlns:a16="http://schemas.microsoft.com/office/drawing/2014/main" xmlns="" val="20002"/>
                    </a:ext>
                  </a:extLst>
                </a:gridCol>
                <a:gridCol w="366655">
                  <a:extLst>
                    <a:ext uri="{9D8B030D-6E8A-4147-A177-3AD203B41FA5}">
                      <a16:colId xmlns:a16="http://schemas.microsoft.com/office/drawing/2014/main" xmlns="" val="20003"/>
                    </a:ext>
                  </a:extLst>
                </a:gridCol>
                <a:gridCol w="366655">
                  <a:extLst>
                    <a:ext uri="{9D8B030D-6E8A-4147-A177-3AD203B41FA5}">
                      <a16:colId xmlns:a16="http://schemas.microsoft.com/office/drawing/2014/main" xmlns="" val="20004"/>
                    </a:ext>
                  </a:extLst>
                </a:gridCol>
                <a:gridCol w="366655">
                  <a:extLst>
                    <a:ext uri="{9D8B030D-6E8A-4147-A177-3AD203B41FA5}">
                      <a16:colId xmlns:a16="http://schemas.microsoft.com/office/drawing/2014/main" xmlns="" val="20005"/>
                    </a:ext>
                  </a:extLst>
                </a:gridCol>
                <a:gridCol w="366655">
                  <a:extLst>
                    <a:ext uri="{9D8B030D-6E8A-4147-A177-3AD203B41FA5}">
                      <a16:colId xmlns:a16="http://schemas.microsoft.com/office/drawing/2014/main" xmlns="" val="20006"/>
                    </a:ext>
                  </a:extLst>
                </a:gridCol>
              </a:tblGrid>
              <a:tr h="822325">
                <a:tc>
                  <a:txBody>
                    <a:bodyPr/>
                    <a:lstStyle/>
                    <a:p>
                      <a:pPr algn="r">
                        <a:spcAft>
                          <a:spcPts val="0"/>
                        </a:spcAft>
                      </a:pPr>
                      <a:r>
                        <a:rPr lang="pl-PL" sz="2000" dirty="0">
                          <a:latin typeface="Arial" pitchFamily="34" charset="0"/>
                          <a:ea typeface="Times New Roman"/>
                          <a:cs typeface="Arial" pitchFamily="34" charset="0"/>
                        </a:rPr>
                        <a:t>13</a:t>
                      </a: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800" b="1" kern="0" dirty="0">
                          <a:latin typeface="Arial" pitchFamily="34" charset="0"/>
                          <a:ea typeface="Calibri"/>
                          <a:cs typeface="Arial" pitchFamily="34" charset="0"/>
                        </a:rPr>
                        <a:t>Liczba głosów ważnych oddanych łącznie na wszystkich kandydatów </a:t>
                      </a:r>
                      <a:br>
                        <a:rPr lang="pl-PL" sz="1800" b="1" kern="0" dirty="0">
                          <a:latin typeface="Arial" pitchFamily="34" charset="0"/>
                          <a:ea typeface="Calibri"/>
                          <a:cs typeface="Arial" pitchFamily="34" charset="0"/>
                        </a:rPr>
                      </a:br>
                      <a:r>
                        <a:rPr lang="pl-PL" sz="1800" b="1" i="1" kern="0" dirty="0">
                          <a:latin typeface="Arial" pitchFamily="34" charset="0"/>
                          <a:ea typeface="Calibri"/>
                          <a:cs typeface="Arial" pitchFamily="34" charset="0"/>
                        </a:rPr>
                        <a:t>(z kart ważnych)</a:t>
                      </a:r>
                      <a:endParaRPr lang="pl-PL" sz="1800" b="1" kern="0" dirty="0">
                        <a:latin typeface="Arial" pitchFamily="34" charset="0"/>
                        <a:ea typeface="Calibri"/>
                        <a:cs typeface="Arial" pitchFamily="34" charset="0"/>
                      </a:endParaRP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dirty="0">
                          <a:solidFill>
                            <a:srgbClr val="0000CC"/>
                          </a:solidFill>
                          <a:latin typeface="Arial" pitchFamily="34" charset="0"/>
                          <a:ea typeface="Times New Roman"/>
                          <a:cs typeface="Arial" pitchFamily="34" charset="0"/>
                        </a:rPr>
                        <a:t>*</a:t>
                      </a: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dirty="0">
                          <a:solidFill>
                            <a:srgbClr val="0000CC"/>
                          </a:solidFill>
                          <a:latin typeface="Arial" pitchFamily="34" charset="0"/>
                          <a:ea typeface="Times New Roman"/>
                          <a:cs typeface="Arial" pitchFamily="34" charset="0"/>
                        </a:rPr>
                        <a:t>*</a:t>
                      </a: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Arial" pitchFamily="34" charset="0"/>
                          <a:ea typeface="Times New Roman"/>
                          <a:cs typeface="Arial" pitchFamily="34" charset="0"/>
                        </a:rPr>
                        <a:t>3</a:t>
                      </a: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Arial" pitchFamily="34" charset="0"/>
                          <a:ea typeface="Times New Roman"/>
                          <a:cs typeface="Arial" pitchFamily="34" charset="0"/>
                        </a:rPr>
                        <a:t>1</a:t>
                      </a: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Arial" pitchFamily="34" charset="0"/>
                          <a:ea typeface="Times New Roman"/>
                          <a:cs typeface="Arial" pitchFamily="34" charset="0"/>
                        </a:rPr>
                        <a:t>3</a:t>
                      </a:r>
                    </a:p>
                  </a:txBody>
                  <a:tcPr marL="43941" marR="439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122902" name="pole tekstowe 1"/>
          <p:cNvSpPr txBox="1">
            <a:spLocks noChangeArrowheads="1"/>
          </p:cNvSpPr>
          <p:nvPr/>
        </p:nvSpPr>
        <p:spPr bwMode="auto">
          <a:xfrm>
            <a:off x="323850" y="4941888"/>
            <a:ext cx="8640763" cy="1000125"/>
          </a:xfrm>
          <a:prstGeom prst="rect">
            <a:avLst/>
          </a:prstGeom>
          <a:noFill/>
          <a:ln w="9525">
            <a:noFill/>
            <a:miter lim="800000"/>
            <a:headEnd/>
            <a:tailEnd/>
          </a:ln>
        </p:spPr>
        <p:txBody>
          <a:bodyPr>
            <a:spAutoFit/>
          </a:bodyPr>
          <a:lstStyle/>
          <a:p>
            <a:pPr algn="just" fontAlgn="ctr">
              <a:spcAft>
                <a:spcPts val="600"/>
              </a:spcAft>
            </a:pPr>
            <a:r>
              <a:rPr lang="pl-PL" altLang="pl-PL" b="1">
                <a:solidFill>
                  <a:srgbClr val="FF0000"/>
                </a:solidFill>
              </a:rPr>
              <a:t>UWAGA!</a:t>
            </a:r>
          </a:p>
          <a:p>
            <a:pPr algn="just" fontAlgn="ctr"/>
            <a:r>
              <a:rPr lang="pl-PL" altLang="pl-PL" b="1"/>
              <a:t>Jeżeli występuje rozbieżność, należy </a:t>
            </a:r>
            <a:r>
              <a:rPr lang="pl-PL" altLang="pl-PL" b="1">
                <a:solidFill>
                  <a:srgbClr val="FF0000"/>
                </a:solidFill>
                <a:latin typeface="Arial Black" pitchFamily="34" charset="0"/>
              </a:rPr>
              <a:t>poszukać przyczyny błędu </a:t>
            </a:r>
            <a:r>
              <a:rPr lang="pl-PL" altLang="pl-PL" b="1"/>
              <a:t>i </a:t>
            </a:r>
            <a:r>
              <a:rPr lang="pl-PL" altLang="pl-PL" b="1" u="sng"/>
              <a:t>po sprostowaniu obliczeń właściwe liczby wpisać do protokołu głosowania</a:t>
            </a:r>
            <a:r>
              <a:rPr lang="pl-PL" altLang="pl-PL" b="1"/>
              <a:t>.</a:t>
            </a:r>
          </a:p>
        </p:txBody>
      </p:sp>
      <p:sp>
        <p:nvSpPr>
          <p:cNvPr id="122903" name="Prostokąt 1"/>
          <p:cNvSpPr>
            <a:spLocks noChangeArrowheads="1"/>
          </p:cNvSpPr>
          <p:nvPr/>
        </p:nvSpPr>
        <p:spPr bwMode="auto">
          <a:xfrm>
            <a:off x="466725" y="3535363"/>
            <a:ext cx="7993063" cy="923925"/>
          </a:xfrm>
          <a:prstGeom prst="rect">
            <a:avLst/>
          </a:prstGeom>
          <a:noFill/>
          <a:ln w="9525">
            <a:noFill/>
            <a:miter lim="800000"/>
            <a:headEnd/>
            <a:tailEnd/>
          </a:ln>
        </p:spPr>
        <p:txBody>
          <a:bodyPr>
            <a:spAutoFit/>
          </a:bodyPr>
          <a:lstStyle/>
          <a:p>
            <a:r>
              <a:rPr lang="pl-PL" altLang="pl-PL" b="1">
                <a:solidFill>
                  <a:schemeClr val="bg1"/>
                </a:solidFill>
                <a:ea typeface="Calibri" pitchFamily="34" charset="0"/>
                <a:cs typeface="Calibri" pitchFamily="34" charset="0"/>
              </a:rPr>
              <a:t>Należy porównać, czy liczba wpisana w pozycji nr 12 plus liczba która ma być wpisana w pozycję nr 13 jest równa liczbie, która jest już wpisana w pozycję nr 11 protokołu. </a:t>
            </a:r>
            <a:r>
              <a:rPr lang="pl-PL" altLang="pl-PL" b="1">
                <a:solidFill>
                  <a:schemeClr val="bg1"/>
                </a:solidFill>
                <a:latin typeface="Arial Black" pitchFamily="34" charset="0"/>
                <a:ea typeface="Calibri" pitchFamily="34" charset="0"/>
                <a:cs typeface="Calibri" pitchFamily="34" charset="0"/>
              </a:rPr>
              <a:t>Te liczby muszą być równe.</a:t>
            </a:r>
          </a:p>
        </p:txBody>
      </p:sp>
      <p:sp>
        <p:nvSpPr>
          <p:cNvPr id="122904" name="Prostokąt 3"/>
          <p:cNvSpPr>
            <a:spLocks noChangeArrowheads="1"/>
          </p:cNvSpPr>
          <p:nvPr/>
        </p:nvSpPr>
        <p:spPr bwMode="auto">
          <a:xfrm>
            <a:off x="107950" y="476250"/>
            <a:ext cx="7632700" cy="769938"/>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a:p>
            <a:pPr algn="ctr"/>
            <a:r>
              <a:rPr lang="pl-PL" altLang="pl-PL" b="1">
                <a:solidFill>
                  <a:srgbClr val="009900"/>
                </a:solidFill>
              </a:rPr>
              <a:t>- Głosy nieważne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pole tekstowe 1">
            <a:extLst>
              <a:ext uri="{FF2B5EF4-FFF2-40B4-BE49-F238E27FC236}">
                <a16:creationId xmlns:a16="http://schemas.microsoft.com/office/drawing/2014/main" xmlns="" id="{C632D9DE-6128-46EB-A328-D4BB637A8C69}"/>
              </a:ext>
            </a:extLst>
          </p:cNvPr>
          <p:cNvSpPr txBox="1">
            <a:spLocks noChangeArrowheads="1"/>
          </p:cNvSpPr>
          <p:nvPr/>
        </p:nvSpPr>
        <p:spPr bwMode="auto">
          <a:xfrm>
            <a:off x="215900" y="1557338"/>
            <a:ext cx="8712200" cy="3184525"/>
          </a:xfrm>
          <a:prstGeom prst="rect">
            <a:avLst/>
          </a:prstGeom>
          <a:noFill/>
          <a:ln w="9525">
            <a:noFill/>
            <a:miter lim="800000"/>
            <a:headEnd/>
            <a:tailEnd/>
          </a:ln>
        </p:spPr>
        <p:txBody>
          <a:bodyPr>
            <a:spAutoFit/>
          </a:bodyPr>
          <a:lstStyle/>
          <a:p>
            <a:pPr algn="just" fontAlgn="ctr">
              <a:spcAft>
                <a:spcPts val="1200"/>
              </a:spcAft>
              <a:defRPr/>
            </a:pPr>
            <a:r>
              <a:rPr lang="pl-PL" sz="1900" dirty="0"/>
              <a:t>OKW ustala – na podstawie kart z głosami ważnymi – </a:t>
            </a:r>
            <a:r>
              <a:rPr lang="pl-PL" sz="1900" b="1" dirty="0">
                <a:solidFill>
                  <a:srgbClr val="C00000"/>
                </a:solidFill>
              </a:rPr>
              <a:t>liczbę głosów ważnych oddanych na poszczególnych kandydatów na Prezydenta RP.</a:t>
            </a:r>
            <a:endParaRPr lang="pl-PL" sz="1900" dirty="0"/>
          </a:p>
          <a:p>
            <a:pPr algn="just">
              <a:spcAft>
                <a:spcPts val="1200"/>
              </a:spcAft>
              <a:defRPr/>
            </a:pPr>
            <a:r>
              <a:rPr lang="pl-PL" altLang="pl-PL" sz="1900" b="1" dirty="0"/>
              <a:t>Ustalenia tego OKW dokonuje na przygotowanych wcześniej arkuszach pomocniczych z nazwiskami i imionami kandydatów.</a:t>
            </a:r>
          </a:p>
          <a:p>
            <a:pPr algn="just">
              <a:spcAft>
                <a:spcPts val="1200"/>
              </a:spcAft>
              <a:defRPr/>
            </a:pPr>
            <a:r>
              <a:rPr lang="pl-PL" sz="1900" dirty="0"/>
              <a:t>OKW odrębnie </a:t>
            </a:r>
            <a:r>
              <a:rPr lang="pl-PL" sz="1900" b="1" u="heavy" dirty="0"/>
              <a:t>grupuje karty z głosami oddanymi na poszczególnych kandydatów na Prezydenta RP</a:t>
            </a:r>
            <a:r>
              <a:rPr lang="pl-PL" sz="1900" b="1" dirty="0"/>
              <a:t>. </a:t>
            </a:r>
            <a:endParaRPr lang="pl-PL" altLang="pl-PL" sz="1900" b="1" dirty="0"/>
          </a:p>
          <a:p>
            <a:pPr algn="just">
              <a:defRPr/>
            </a:pPr>
            <a:r>
              <a:rPr lang="pl-PL" altLang="pl-PL" sz="1900" dirty="0"/>
              <a:t>Następnie OKW </a:t>
            </a:r>
            <a:r>
              <a:rPr lang="pl-PL" sz="1900" b="1" dirty="0">
                <a:solidFill>
                  <a:srgbClr val="C00000"/>
                </a:solidFill>
              </a:rPr>
              <a:t>oblicza liczbę kart z głosami ważnymi oddanymi na poszczególnych kandydatów </a:t>
            </a:r>
            <a:r>
              <a:rPr lang="pl-PL" sz="1900" dirty="0"/>
              <a:t>i ustalone dane wpisuje w punkcie </a:t>
            </a:r>
            <a:r>
              <a:rPr lang="pl-PL" sz="1900" dirty="0">
                <a:solidFill>
                  <a:srgbClr val="0000CC"/>
                </a:solidFill>
              </a:rPr>
              <a:t>14 </a:t>
            </a:r>
            <a:r>
              <a:rPr lang="pl-PL" sz="1900" dirty="0"/>
              <a:t>protokołu głosowania odpowiednio przy nazwiskach poszczególnych kandydatów.</a:t>
            </a:r>
            <a:endParaRPr lang="pl-PL" altLang="pl-PL" sz="1900" b="1" dirty="0"/>
          </a:p>
        </p:txBody>
      </p:sp>
      <p:sp>
        <p:nvSpPr>
          <p:cNvPr id="123907" name="pole tekstowe 1"/>
          <p:cNvSpPr txBox="1">
            <a:spLocks noChangeArrowheads="1"/>
          </p:cNvSpPr>
          <p:nvPr/>
        </p:nvSpPr>
        <p:spPr bwMode="auto">
          <a:xfrm>
            <a:off x="250825" y="4941888"/>
            <a:ext cx="8642350" cy="1830387"/>
          </a:xfrm>
          <a:prstGeom prst="rect">
            <a:avLst/>
          </a:prstGeom>
          <a:noFill/>
          <a:ln w="9525">
            <a:noFill/>
            <a:miter lim="800000"/>
            <a:headEnd/>
            <a:tailEnd/>
          </a:ln>
        </p:spPr>
        <p:txBody>
          <a:bodyPr>
            <a:spAutoFit/>
          </a:bodyPr>
          <a:lstStyle/>
          <a:p>
            <a:r>
              <a:rPr lang="pl-PL" altLang="pl-PL" sz="1900"/>
              <a:t>Jeżeli w okresie po wydrukowaniu kart do głosowania Państwowa Komisja Wyborcza skreśli z listy kandydatów nazwisko kandydata, </a:t>
            </a:r>
            <a:r>
              <a:rPr lang="pl-PL" altLang="pl-PL" sz="1900" b="1"/>
              <a:t>skreślone nazwisko kandydata umieszcza się (pozostawia) w odpowiedniej części protokołu głosowania</a:t>
            </a:r>
            <a:r>
              <a:rPr lang="pl-PL" altLang="pl-PL" sz="1900"/>
              <a:t>, a w miejscu przeznaczonym na wpisanie liczby głosów wpisuje się „XXXXX”.</a:t>
            </a:r>
          </a:p>
          <a:p>
            <a:endParaRPr lang="pl-PL" altLang="pl-PL"/>
          </a:p>
        </p:txBody>
      </p:sp>
      <p:sp>
        <p:nvSpPr>
          <p:cNvPr id="123908" name="Prostokąt 3"/>
          <p:cNvSpPr>
            <a:spLocks noChangeArrowheads="1"/>
          </p:cNvSpPr>
          <p:nvPr/>
        </p:nvSpPr>
        <p:spPr bwMode="auto">
          <a:xfrm>
            <a:off x="34925" y="560388"/>
            <a:ext cx="7632700" cy="4921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pole tekstowe 1"/>
          <p:cNvSpPr txBox="1">
            <a:spLocks noChangeArrowheads="1"/>
          </p:cNvSpPr>
          <p:nvPr/>
        </p:nvSpPr>
        <p:spPr bwMode="auto">
          <a:xfrm>
            <a:off x="66675" y="1116013"/>
            <a:ext cx="7859713" cy="584200"/>
          </a:xfrm>
          <a:prstGeom prst="rect">
            <a:avLst/>
          </a:prstGeom>
          <a:noFill/>
          <a:ln w="9525">
            <a:noFill/>
            <a:miter lim="800000"/>
            <a:headEnd/>
            <a:tailEnd/>
          </a:ln>
        </p:spPr>
        <p:txBody>
          <a:bodyPr>
            <a:spAutoFit/>
          </a:bodyPr>
          <a:lstStyle/>
          <a:p>
            <a:pPr marL="357188" indent="-357188"/>
            <a:r>
              <a:rPr lang="pl-PL" altLang="pl-PL" sz="1600"/>
              <a:t>14. </a:t>
            </a:r>
            <a:r>
              <a:rPr lang="pl-PL" altLang="pl-PL" sz="1600" b="1"/>
              <a:t>Poszczególni kandydaci  na Prezydenta Rzeczypospolitej Polskiej otrzymali następujące liczby głosów ważnych</a:t>
            </a:r>
            <a:r>
              <a:rPr lang="pl-PL" altLang="pl-PL" sz="1600"/>
              <a:t>:</a:t>
            </a:r>
          </a:p>
        </p:txBody>
      </p:sp>
      <p:graphicFrame>
        <p:nvGraphicFramePr>
          <p:cNvPr id="9" name="Tabela 8">
            <a:extLst>
              <a:ext uri="{FF2B5EF4-FFF2-40B4-BE49-F238E27FC236}">
                <a16:creationId xmlns:a16="http://schemas.microsoft.com/office/drawing/2014/main" xmlns="" id="{5DD2C0A7-9CA0-438E-B636-10EE24D5545A}"/>
              </a:ext>
            </a:extLst>
          </p:cNvPr>
          <p:cNvGraphicFramePr>
            <a:graphicFrameLocks noGrp="1"/>
          </p:cNvGraphicFramePr>
          <p:nvPr/>
        </p:nvGraphicFramePr>
        <p:xfrm>
          <a:off x="395288" y="1800225"/>
          <a:ext cx="7993062" cy="3716338"/>
        </p:xfrm>
        <a:graphic>
          <a:graphicData uri="http://schemas.openxmlformats.org/drawingml/2006/table">
            <a:tbl>
              <a:tblPr/>
              <a:tblGrid>
                <a:gridCol w="468313">
                  <a:extLst>
                    <a:ext uri="{9D8B030D-6E8A-4147-A177-3AD203B41FA5}">
                      <a16:colId xmlns:a16="http://schemas.microsoft.com/office/drawing/2014/main" xmlns="" val="20000"/>
                    </a:ext>
                  </a:extLst>
                </a:gridCol>
                <a:gridCol w="5426074">
                  <a:extLst>
                    <a:ext uri="{9D8B030D-6E8A-4147-A177-3AD203B41FA5}">
                      <a16:colId xmlns:a16="http://schemas.microsoft.com/office/drawing/2014/main" xmlns="" val="20001"/>
                    </a:ext>
                  </a:extLst>
                </a:gridCol>
                <a:gridCol w="419100">
                  <a:extLst>
                    <a:ext uri="{9D8B030D-6E8A-4147-A177-3AD203B41FA5}">
                      <a16:colId xmlns:a16="http://schemas.microsoft.com/office/drawing/2014/main" xmlns="" val="20002"/>
                    </a:ext>
                  </a:extLst>
                </a:gridCol>
                <a:gridCol w="420687">
                  <a:extLst>
                    <a:ext uri="{9D8B030D-6E8A-4147-A177-3AD203B41FA5}">
                      <a16:colId xmlns:a16="http://schemas.microsoft.com/office/drawing/2014/main" xmlns="" val="20003"/>
                    </a:ext>
                  </a:extLst>
                </a:gridCol>
                <a:gridCol w="419100">
                  <a:extLst>
                    <a:ext uri="{9D8B030D-6E8A-4147-A177-3AD203B41FA5}">
                      <a16:colId xmlns:a16="http://schemas.microsoft.com/office/drawing/2014/main" xmlns="" val="20004"/>
                    </a:ext>
                  </a:extLst>
                </a:gridCol>
                <a:gridCol w="419100">
                  <a:extLst>
                    <a:ext uri="{9D8B030D-6E8A-4147-A177-3AD203B41FA5}">
                      <a16:colId xmlns:a16="http://schemas.microsoft.com/office/drawing/2014/main" xmlns="" val="20005"/>
                    </a:ext>
                  </a:extLst>
                </a:gridCol>
                <a:gridCol w="420688">
                  <a:extLst>
                    <a:ext uri="{9D8B030D-6E8A-4147-A177-3AD203B41FA5}">
                      <a16:colId xmlns:a16="http://schemas.microsoft.com/office/drawing/2014/main" xmlns="" val="20006"/>
                    </a:ext>
                  </a:extLst>
                </a:gridCol>
              </a:tblGrid>
              <a:tr h="39340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1.</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Pierwszy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8</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7946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2.</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Drugi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1</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863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3.</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Trzeci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2</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7946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4.</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Czwarty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8</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7946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5.</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Piąty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8</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27946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6.</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Szósty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2</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5</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3814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7.</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Siódmy Kandydat </a:t>
                      </a:r>
                      <a:r>
                        <a:rPr kumimoji="0" lang="pl-PL" altLang="pl-PL" sz="1100" b="0" i="1"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(UWAGA - nazwisko skreślonego kandydata pozostaje/umieszcza się w protokole)</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x</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x</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x</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x</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x</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27946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8.</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Ósmy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1</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5</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27946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9.</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Dziewiąty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3</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r h="27946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10.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Dziesiąty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4</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9"/>
                  </a:ext>
                </a:extLst>
              </a:tr>
              <a:tr h="279460">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200" b="0" i="0" u="none" strike="noStrike" cap="none" normalizeH="0" baseline="0" dirty="0">
                          <a:ln>
                            <a:noFill/>
                          </a:ln>
                          <a:solidFill>
                            <a:schemeClr val="tx1"/>
                          </a:solidFill>
                          <a:effectLst/>
                          <a:latin typeface="Arial Black" panose="020B0A04020102020204" pitchFamily="34" charset="0"/>
                          <a:cs typeface="Times New Roman" panose="02020603050405020304" pitchFamily="18" charset="0"/>
                        </a:rPr>
                        <a:t>11.</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Jedenasty Kandydat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5</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0"/>
                  </a:ext>
                </a:extLst>
              </a:tr>
              <a:tr h="280476">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Razem</a:t>
                      </a:r>
                    </a:p>
                  </a:txBody>
                  <a:tcPr marL="43969" marR="43969"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pl-PL"/>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3</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1</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l-PL" altLang="pl-PL" sz="1400" b="0" i="0" u="none" strike="noStrike" cap="none" normalizeH="0" baseline="0" dirty="0">
                          <a:ln>
                            <a:noFill/>
                          </a:ln>
                          <a:solidFill>
                            <a:srgbClr val="3333CC"/>
                          </a:solidFill>
                          <a:effectLst/>
                          <a:latin typeface="Arial Black" panose="020B0A04020102020204" pitchFamily="34" charset="0"/>
                          <a:cs typeface="Times New Roman" panose="02020603050405020304" pitchFamily="18" charset="0"/>
                        </a:rPr>
                        <a:t>3</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125036" name="Prostokąt 3"/>
          <p:cNvSpPr>
            <a:spLocks noChangeArrowheads="1"/>
          </p:cNvSpPr>
          <p:nvPr/>
        </p:nvSpPr>
        <p:spPr bwMode="auto">
          <a:xfrm>
            <a:off x="107950" y="642938"/>
            <a:ext cx="7632700" cy="769937"/>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a:p>
            <a:pPr algn="ctr"/>
            <a:endParaRPr lang="pl-PL" altLang="pl-PL" b="1">
              <a:solidFill>
                <a:srgbClr val="009900"/>
              </a:solidFill>
            </a:endParaRPr>
          </a:p>
        </p:txBody>
      </p:sp>
      <p:sp>
        <p:nvSpPr>
          <p:cNvPr id="6" name="Prostokąt zaokrąglony 5">
            <a:extLst>
              <a:ext uri="{FF2B5EF4-FFF2-40B4-BE49-F238E27FC236}">
                <a16:creationId xmlns:a16="http://schemas.microsoft.com/office/drawing/2014/main" xmlns="" id="{0B28AAA2-8E3F-4BDA-9C8E-F6AF2ED0307D}"/>
              </a:ext>
            </a:extLst>
          </p:cNvPr>
          <p:cNvSpPr/>
          <p:nvPr/>
        </p:nvSpPr>
        <p:spPr>
          <a:xfrm>
            <a:off x="168275" y="5589588"/>
            <a:ext cx="7543800" cy="1100137"/>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7" name="pole tekstowe 1">
            <a:extLst>
              <a:ext uri="{FF2B5EF4-FFF2-40B4-BE49-F238E27FC236}">
                <a16:creationId xmlns:a16="http://schemas.microsoft.com/office/drawing/2014/main" xmlns="" id="{4E184FDD-4FDC-4C4F-A9A0-28BAB0AD4B29}"/>
              </a:ext>
            </a:extLst>
          </p:cNvPr>
          <p:cNvSpPr txBox="1">
            <a:spLocks noChangeArrowheads="1"/>
          </p:cNvSpPr>
          <p:nvPr/>
        </p:nvSpPr>
        <p:spPr bwMode="auto">
          <a:xfrm>
            <a:off x="346075" y="5543550"/>
            <a:ext cx="7394575" cy="1077913"/>
          </a:xfrm>
          <a:prstGeom prst="rect">
            <a:avLst/>
          </a:prstGeom>
          <a:noFill/>
          <a:ln w="9525">
            <a:noFill/>
            <a:miter lim="800000"/>
            <a:headEnd/>
            <a:tailEnd/>
          </a:ln>
        </p:spPr>
        <p:txBody>
          <a:bodyPr>
            <a:spAutoFit/>
          </a:bodyPr>
          <a:lstStyle/>
          <a:p>
            <a:pPr marL="357188" indent="-357188">
              <a:tabLst>
                <a:tab pos="2605088" algn="l"/>
              </a:tabLst>
              <a:defRPr/>
            </a:pPr>
            <a:r>
              <a:rPr lang="pl-PL" sz="1600" b="1" u="sng" dirty="0">
                <a:solidFill>
                  <a:schemeClr val="bg1"/>
                </a:solidFill>
              </a:rPr>
              <a:t>Uwaga</a:t>
            </a:r>
            <a:r>
              <a:rPr lang="pl-PL" sz="1600" dirty="0">
                <a:solidFill>
                  <a:schemeClr val="bg1"/>
                </a:solidFill>
              </a:rPr>
              <a:t>:</a:t>
            </a:r>
          </a:p>
          <a:p>
            <a:pPr>
              <a:tabLst>
                <a:tab pos="2605088" algn="l"/>
              </a:tabLst>
              <a:defRPr/>
            </a:pPr>
            <a:r>
              <a:rPr lang="pl-PL" sz="1600" dirty="0">
                <a:solidFill>
                  <a:schemeClr val="bg1"/>
                </a:solidFill>
              </a:rPr>
              <a:t>Suma głosów oddanych na wszystkich kandydatów (rubryka „</a:t>
            </a:r>
            <a:r>
              <a:rPr lang="pl-PL" sz="1600" b="1" dirty="0">
                <a:solidFill>
                  <a:schemeClr val="bg1"/>
                </a:solidFill>
              </a:rPr>
              <a:t>Razem</a:t>
            </a:r>
            <a:r>
              <a:rPr lang="pl-PL" sz="1600" dirty="0">
                <a:solidFill>
                  <a:schemeClr val="bg1"/>
                </a:solidFill>
              </a:rPr>
              <a:t>” </a:t>
            </a:r>
            <a:r>
              <a:rPr lang="pl-PL" sz="1600" dirty="0" err="1">
                <a:solidFill>
                  <a:schemeClr val="bg1"/>
                </a:solidFill>
              </a:rPr>
              <a:t>pkt</a:t>
            </a:r>
            <a:r>
              <a:rPr lang="pl-PL" sz="1600" dirty="0">
                <a:solidFill>
                  <a:schemeClr val="bg1"/>
                </a:solidFill>
              </a:rPr>
              <a:t> 14) </a:t>
            </a:r>
            <a:r>
              <a:rPr lang="pl-PL" sz="1600" b="1" dirty="0">
                <a:solidFill>
                  <a:schemeClr val="bg1"/>
                </a:solidFill>
              </a:rPr>
              <a:t>musi być równa </a:t>
            </a:r>
            <a:r>
              <a:rPr lang="pl-PL" sz="1600" u="sng" dirty="0">
                <a:solidFill>
                  <a:schemeClr val="bg1"/>
                </a:solidFill>
              </a:rPr>
              <a:t>liczbie głosów</a:t>
            </a:r>
            <a:r>
              <a:rPr lang="pl-PL" sz="1600" dirty="0">
                <a:solidFill>
                  <a:schemeClr val="bg1"/>
                </a:solidFill>
              </a:rPr>
              <a:t> ważnych z </a:t>
            </a:r>
            <a:r>
              <a:rPr lang="pl-PL" sz="1600" b="1" dirty="0" err="1">
                <a:solidFill>
                  <a:schemeClr val="bg1"/>
                </a:solidFill>
              </a:rPr>
              <a:t>pkt</a:t>
            </a:r>
            <a:r>
              <a:rPr lang="pl-PL" sz="1600" b="1" dirty="0">
                <a:solidFill>
                  <a:schemeClr val="bg1"/>
                </a:solidFill>
              </a:rPr>
              <a:t> 13</a:t>
            </a:r>
            <a:r>
              <a:rPr lang="pl-PL" sz="1600" dirty="0">
                <a:solidFill>
                  <a:schemeClr val="bg1"/>
                </a:solidFill>
              </a:rPr>
              <a:t>. Liczba głosów uzyskanych przez któregokolwiek z kandydatów </a:t>
            </a:r>
            <a:r>
              <a:rPr lang="pl-PL" sz="1600" b="1" dirty="0">
                <a:solidFill>
                  <a:schemeClr val="bg1"/>
                </a:solidFill>
              </a:rPr>
              <a:t>nie może być większa </a:t>
            </a:r>
            <a:r>
              <a:rPr lang="pl-PL" sz="1600" dirty="0">
                <a:solidFill>
                  <a:schemeClr val="bg1"/>
                </a:solidFill>
              </a:rPr>
              <a:t>niż liczba z </a:t>
            </a:r>
            <a:r>
              <a:rPr lang="pl-PL" sz="1600" b="1" dirty="0" err="1">
                <a:solidFill>
                  <a:schemeClr val="bg1"/>
                </a:solidFill>
              </a:rPr>
              <a:t>pkt</a:t>
            </a:r>
            <a:r>
              <a:rPr lang="pl-PL" sz="1600" b="1" dirty="0">
                <a:solidFill>
                  <a:schemeClr val="bg1"/>
                </a:solidFill>
              </a:rPr>
              <a:t> 13</a:t>
            </a:r>
            <a:r>
              <a:rPr lang="pl-PL" sz="1600" dirty="0">
                <a:solidFill>
                  <a:schemeClr val="bg1"/>
                </a:solidFill>
              </a:rPr>
              <a: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pole tekstowe 1"/>
          <p:cNvSpPr txBox="1">
            <a:spLocks noChangeArrowheads="1"/>
          </p:cNvSpPr>
          <p:nvPr/>
        </p:nvSpPr>
        <p:spPr bwMode="auto">
          <a:xfrm>
            <a:off x="107950" y="1027113"/>
            <a:ext cx="8785225" cy="1662112"/>
          </a:xfrm>
          <a:prstGeom prst="rect">
            <a:avLst/>
          </a:prstGeom>
          <a:noFill/>
          <a:ln w="9525">
            <a:noFill/>
            <a:miter lim="800000"/>
            <a:headEnd/>
            <a:tailEnd/>
          </a:ln>
        </p:spPr>
        <p:txBody>
          <a:bodyPr>
            <a:spAutoFit/>
          </a:bodyPr>
          <a:lstStyle/>
          <a:p>
            <a:r>
              <a:rPr lang="pl-PL" altLang="pl-PL" sz="1700" b="1">
                <a:solidFill>
                  <a:srgbClr val="FF0000"/>
                </a:solidFill>
              </a:rPr>
              <a:t>Uwaga:</a:t>
            </a:r>
          </a:p>
          <a:p>
            <a:pPr algn="just"/>
            <a:r>
              <a:rPr lang="pl-PL" altLang="pl-PL" sz="1700"/>
              <a:t>OKW sprawdza także, czy suma liczby </a:t>
            </a:r>
            <a:r>
              <a:rPr lang="pl-PL" altLang="pl-PL" sz="1700" u="sng"/>
              <a:t>głosów nieważnych </a:t>
            </a:r>
            <a:r>
              <a:rPr lang="pl-PL" altLang="pl-PL" sz="1700"/>
              <a:t>(</a:t>
            </a:r>
            <a:r>
              <a:rPr lang="pl-PL" altLang="pl-PL" sz="1700" b="1"/>
              <a:t>punkt 12 protokołu</a:t>
            </a:r>
            <a:r>
              <a:rPr lang="pl-PL" altLang="pl-PL" sz="1700"/>
              <a:t>) i </a:t>
            </a:r>
            <a:r>
              <a:rPr lang="pl-PL" altLang="pl-PL" sz="1700" u="sng"/>
              <a:t>liczby głosów ważnych</a:t>
            </a:r>
            <a:r>
              <a:rPr lang="pl-PL" altLang="pl-PL" sz="1700"/>
              <a:t> oddanych na wszystkich kandydatów (</a:t>
            </a:r>
            <a:r>
              <a:rPr lang="pl-PL" altLang="pl-PL" sz="1700" b="1"/>
              <a:t>rubryka „Razem” punktu 14 protokołu</a:t>
            </a:r>
            <a:r>
              <a:rPr lang="pl-PL" altLang="pl-PL" sz="1700"/>
              <a:t>) jest równa  </a:t>
            </a:r>
            <a:r>
              <a:rPr lang="pl-PL" altLang="pl-PL" sz="1700" u="sng"/>
              <a:t>liczbie </a:t>
            </a:r>
            <a:r>
              <a:rPr lang="pl-PL" altLang="pl-PL" sz="1700" b="1" u="sng"/>
              <a:t>kart ważnych</a:t>
            </a:r>
            <a:r>
              <a:rPr lang="pl-PL" altLang="pl-PL" sz="1700" b="1"/>
              <a:t> (punkt 11)</a:t>
            </a:r>
            <a:r>
              <a:rPr lang="pl-PL" altLang="pl-PL" sz="1700"/>
              <a:t>. Liczby te </a:t>
            </a:r>
            <a:r>
              <a:rPr lang="pl-PL" altLang="pl-PL" sz="1700" b="1" u="sng">
                <a:solidFill>
                  <a:srgbClr val="FF0000"/>
                </a:solidFill>
              </a:rPr>
              <a:t>muszą być</a:t>
            </a:r>
            <a:r>
              <a:rPr lang="pl-PL" altLang="pl-PL" sz="1700" b="1">
                <a:solidFill>
                  <a:srgbClr val="FF0000"/>
                </a:solidFill>
              </a:rPr>
              <a:t> </a:t>
            </a:r>
            <a:r>
              <a:rPr lang="pl-PL" altLang="pl-PL" sz="1700"/>
              <a:t>identyczne. Jeżeli występuje rozbieżność, należy </a:t>
            </a:r>
            <a:r>
              <a:rPr lang="pl-PL" altLang="pl-PL" sz="1700" u="sng"/>
              <a:t>poszukać przyczyny</a:t>
            </a:r>
            <a:r>
              <a:rPr lang="pl-PL" altLang="pl-PL" sz="1700"/>
              <a:t> błędu i po sprostowaniu obliczeń właściwe liczby wpisać do protokołu.</a:t>
            </a:r>
          </a:p>
        </p:txBody>
      </p:sp>
      <p:sp>
        <p:nvSpPr>
          <p:cNvPr id="125955" name="Prostokąt 7"/>
          <p:cNvSpPr>
            <a:spLocks noChangeArrowheads="1"/>
          </p:cNvSpPr>
          <p:nvPr/>
        </p:nvSpPr>
        <p:spPr bwMode="auto">
          <a:xfrm>
            <a:off x="180975" y="2740025"/>
            <a:ext cx="8712200" cy="1476375"/>
          </a:xfrm>
          <a:prstGeom prst="rect">
            <a:avLst/>
          </a:prstGeom>
          <a:solidFill>
            <a:srgbClr val="9D032A"/>
          </a:solidFill>
          <a:ln w="9525">
            <a:noFill/>
            <a:miter lim="800000"/>
            <a:headEnd/>
            <a:tailEnd/>
          </a:ln>
        </p:spPr>
        <p:txBody>
          <a:bodyPr>
            <a:spAutoFit/>
          </a:bodyPr>
          <a:lstStyle/>
          <a:p>
            <a:pPr algn="just"/>
            <a:r>
              <a:rPr lang="pl-PL" altLang="pl-PL">
                <a:solidFill>
                  <a:schemeClr val="bg1"/>
                </a:solidFill>
              </a:rPr>
              <a:t>Jeżeli w okresie po wydrukowaniu kart do głosowania Państwowa Komisja Wyborcza skreśliła nazwisko kandydata i na karcie do głosowania pozostanie więcej niż jeden kandydat, </a:t>
            </a:r>
            <a:r>
              <a:rPr lang="pl-PL" altLang="pl-PL" b="1">
                <a:solidFill>
                  <a:schemeClr val="bg1"/>
                </a:solidFill>
              </a:rPr>
              <a:t>skreślone nazwisko kandydata umieszcza się (pozostawia) w odpowiedniej części protokołu głosowania w obwodzie</a:t>
            </a:r>
            <a:r>
              <a:rPr lang="pl-PL" altLang="pl-PL">
                <a:solidFill>
                  <a:schemeClr val="bg1"/>
                </a:solidFill>
              </a:rPr>
              <a:t>, a w miejscu przeznaczonym na wpisanie liczby głosów wpisuje się „XXXXX”.</a:t>
            </a:r>
          </a:p>
        </p:txBody>
      </p:sp>
      <p:sp>
        <p:nvSpPr>
          <p:cNvPr id="125956" name="pole tekstowe 1"/>
          <p:cNvSpPr txBox="1">
            <a:spLocks noChangeArrowheads="1"/>
          </p:cNvSpPr>
          <p:nvPr/>
        </p:nvSpPr>
        <p:spPr bwMode="auto">
          <a:xfrm>
            <a:off x="142875" y="4267200"/>
            <a:ext cx="8640763" cy="1230313"/>
          </a:xfrm>
          <a:prstGeom prst="rect">
            <a:avLst/>
          </a:prstGeom>
          <a:noFill/>
          <a:ln w="9525">
            <a:noFill/>
            <a:miter lim="800000"/>
            <a:headEnd/>
            <a:tailEnd/>
          </a:ln>
        </p:spPr>
        <p:txBody>
          <a:bodyPr>
            <a:spAutoFit/>
          </a:bodyPr>
          <a:lstStyle/>
          <a:p>
            <a:pPr algn="just" fontAlgn="ctr"/>
            <a:r>
              <a:rPr lang="pl-PL" altLang="pl-PL"/>
              <a:t>Po ustaleniu liczby głosów oddanych na poszczególnych kandydatów komisja pakuje </a:t>
            </a:r>
            <a:r>
              <a:rPr lang="pl-PL" altLang="pl-PL" b="1"/>
              <a:t>w odrębne pakiety karty z głosami oddanymi na każdego kandydata </a:t>
            </a:r>
            <a:r>
              <a:rPr lang="pl-PL" altLang="pl-PL"/>
              <a:t>i na każdym pakiecie umieszcza nazwisko kandydata i liczbę oddanych na niego głosów. Pakiety te należy zapakować w zbiorczy pakiet, opieczętować go i opisać </a:t>
            </a:r>
            <a:endParaRPr lang="pl-PL" altLang="pl-PL" sz="2000"/>
          </a:p>
        </p:txBody>
      </p:sp>
      <p:sp>
        <p:nvSpPr>
          <p:cNvPr id="6" name="Prostokąt 5">
            <a:extLst>
              <a:ext uri="{FF2B5EF4-FFF2-40B4-BE49-F238E27FC236}">
                <a16:creationId xmlns:a16="http://schemas.microsoft.com/office/drawing/2014/main" xmlns="" id="{B1A95378-516B-4B37-A659-19880AF6C5A6}"/>
              </a:ext>
            </a:extLst>
          </p:cNvPr>
          <p:cNvSpPr/>
          <p:nvPr/>
        </p:nvSpPr>
        <p:spPr>
          <a:xfrm>
            <a:off x="3059113" y="5534025"/>
            <a:ext cx="3300412" cy="1217613"/>
          </a:xfrm>
          <a:prstGeom prst="rect">
            <a:avLst/>
          </a:prstGeom>
          <a:solidFill>
            <a:schemeClr val="accent4">
              <a:lumMod val="40000"/>
              <a:lumOff val="60000"/>
            </a:scheme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5958" name="Prostokąt 3"/>
          <p:cNvSpPr>
            <a:spLocks noChangeArrowheads="1"/>
          </p:cNvSpPr>
          <p:nvPr/>
        </p:nvSpPr>
        <p:spPr bwMode="auto">
          <a:xfrm>
            <a:off x="3046413" y="5643563"/>
            <a:ext cx="3313112" cy="1108075"/>
          </a:xfrm>
          <a:prstGeom prst="rect">
            <a:avLst/>
          </a:prstGeom>
          <a:noFill/>
          <a:ln w="9525">
            <a:noFill/>
            <a:miter lim="800000"/>
            <a:headEnd/>
            <a:tailEnd/>
          </a:ln>
        </p:spPr>
        <p:txBody>
          <a:bodyPr>
            <a:spAutoFit/>
          </a:bodyPr>
          <a:lstStyle/>
          <a:p>
            <a:pPr fontAlgn="ctr"/>
            <a:r>
              <a:rPr lang="pl-PL" altLang="pl-PL" sz="1200" b="1"/>
              <a:t>Głosy ważne z kart ważnych</a:t>
            </a:r>
          </a:p>
          <a:p>
            <a:pPr fontAlgn="ctr"/>
            <a:r>
              <a:rPr lang="pl-PL" altLang="pl-PL" sz="1200" b="1"/>
              <a:t>w wyborach Prezydenta RP  </a:t>
            </a:r>
          </a:p>
          <a:p>
            <a:pPr fontAlgn="ctr"/>
            <a:r>
              <a:rPr lang="pl-PL" altLang="pl-PL" sz="1200" b="1"/>
              <a:t> w dniu 28 czerwca 2020 r. </a:t>
            </a:r>
          </a:p>
          <a:p>
            <a:pPr fontAlgn="ctr"/>
            <a:r>
              <a:rPr lang="pl-PL" altLang="pl-PL" b="1"/>
              <a:t> </a:t>
            </a:r>
            <a:r>
              <a:rPr lang="pl-PL" altLang="pl-PL" sz="1200" b="1"/>
              <a:t>.....</a:t>
            </a:r>
            <a:r>
              <a:rPr lang="pl-PL" altLang="pl-PL" b="1">
                <a:solidFill>
                  <a:srgbClr val="FF0000"/>
                </a:solidFill>
              </a:rPr>
              <a:t>313</a:t>
            </a:r>
            <a:r>
              <a:rPr lang="pl-PL" altLang="pl-PL" sz="1200" b="1"/>
              <a:t>............</a:t>
            </a:r>
          </a:p>
          <a:p>
            <a:pPr fontAlgn="ctr"/>
            <a:r>
              <a:rPr lang="pl-PL" altLang="pl-PL" b="1" baseline="30000"/>
              <a:t>        </a:t>
            </a:r>
            <a:r>
              <a:rPr lang="pl-PL" altLang="pl-PL" sz="1200" b="1" baseline="30000"/>
              <a:t>(liczba)</a:t>
            </a:r>
            <a:endParaRPr lang="pl-PL" altLang="pl-PL" sz="1200" b="1"/>
          </a:p>
        </p:txBody>
      </p:sp>
      <p:sp>
        <p:nvSpPr>
          <p:cNvPr id="125959" name="Owal 6"/>
          <p:cNvSpPr>
            <a:spLocks noChangeArrowheads="1"/>
          </p:cNvSpPr>
          <p:nvPr/>
        </p:nvSpPr>
        <p:spPr bwMode="auto">
          <a:xfrm>
            <a:off x="5892800" y="5661025"/>
            <a:ext cx="958850" cy="908050"/>
          </a:xfrm>
          <a:prstGeom prst="ellipse">
            <a:avLst/>
          </a:prstGeom>
          <a:solidFill>
            <a:srgbClr val="FFFFFF"/>
          </a:solidFill>
          <a:ln w="9525" cap="rnd">
            <a:solidFill>
              <a:srgbClr val="000000"/>
            </a:solidFill>
            <a:prstDash val="sysDot"/>
            <a:round/>
            <a:headEnd/>
            <a:tailEnd/>
          </a:ln>
        </p:spPr>
        <p:txBody>
          <a:bodyPr/>
          <a:lstStyle/>
          <a:p>
            <a:endParaRPr lang="pl-PL" altLang="pl-PL" sz="1000">
              <a:latin typeface="Calibri" pitchFamily="34" charset="0"/>
              <a:ea typeface="Calibri" pitchFamily="34" charset="0"/>
              <a:cs typeface="Times New Roman" pitchFamily="18" charset="0"/>
            </a:endParaRPr>
          </a:p>
          <a:p>
            <a:r>
              <a:rPr lang="pl-PL" altLang="pl-PL" sz="1000">
                <a:latin typeface="Calibri" pitchFamily="34" charset="0"/>
                <a:ea typeface="Calibri" pitchFamily="34" charset="0"/>
                <a:cs typeface="Times New Roman" pitchFamily="18" charset="0"/>
              </a:rPr>
              <a:t>(pieczęć Komisji)</a:t>
            </a:r>
            <a:endParaRPr lang="pl-PL" altLang="pl-PL" sz="1000">
              <a:ea typeface="Calibri" pitchFamily="34" charset="0"/>
              <a:cs typeface="Times New Roman" pitchFamily="18" charset="0"/>
            </a:endParaRPr>
          </a:p>
        </p:txBody>
      </p:sp>
      <p:sp>
        <p:nvSpPr>
          <p:cNvPr id="125960" name="Prostokąt 3"/>
          <p:cNvSpPr>
            <a:spLocks noChangeArrowheads="1"/>
          </p:cNvSpPr>
          <p:nvPr/>
        </p:nvSpPr>
        <p:spPr bwMode="auto">
          <a:xfrm>
            <a:off x="34925" y="560388"/>
            <a:ext cx="7632700" cy="4921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pole tekstowe 1">
            <a:extLst>
              <a:ext uri="{FF2B5EF4-FFF2-40B4-BE49-F238E27FC236}">
                <a16:creationId xmlns:a16="http://schemas.microsoft.com/office/drawing/2014/main" xmlns="" id="{C1641DF1-1BB8-4AB2-86FE-EE670E8D55E1}"/>
              </a:ext>
            </a:extLst>
          </p:cNvPr>
          <p:cNvSpPr txBox="1">
            <a:spLocks noChangeArrowheads="1"/>
          </p:cNvSpPr>
          <p:nvPr/>
        </p:nvSpPr>
        <p:spPr bwMode="auto">
          <a:xfrm>
            <a:off x="179388" y="1268413"/>
            <a:ext cx="8640762" cy="3032125"/>
          </a:xfrm>
          <a:prstGeom prst="rect">
            <a:avLst/>
          </a:prstGeom>
          <a:noFill/>
          <a:ln w="9525">
            <a:noFill/>
            <a:miter lim="800000"/>
            <a:headEnd/>
            <a:tailEnd/>
          </a:ln>
        </p:spPr>
        <p:txBody>
          <a:bodyPr>
            <a:spAutoFit/>
          </a:bodyPr>
          <a:lstStyle/>
          <a:p>
            <a:pPr algn="just">
              <a:spcAft>
                <a:spcPts val="600"/>
              </a:spcAft>
              <a:defRPr/>
            </a:pPr>
            <a:r>
              <a:rPr lang="pl-PL" altLang="pl-PL" sz="2000" b="1" dirty="0"/>
              <a:t>Następnie komisja wypełnia w pozostałych punktach (</a:t>
            </a:r>
            <a:r>
              <a:rPr lang="pl-PL" altLang="pl-PL" sz="2000" b="1" dirty="0">
                <a:solidFill>
                  <a:srgbClr val="3333CC"/>
                </a:solidFill>
              </a:rPr>
              <a:t>15 – 22</a:t>
            </a:r>
            <a:r>
              <a:rPr lang="pl-PL" altLang="pl-PL" sz="2000" b="1" dirty="0"/>
              <a:t>) protokoły głosowania.</a:t>
            </a:r>
          </a:p>
          <a:p>
            <a:pPr algn="just">
              <a:defRPr/>
            </a:pPr>
            <a:r>
              <a:rPr lang="pl-PL" i="1" dirty="0">
                <a:solidFill>
                  <a:srgbClr val="0000CC"/>
                </a:solidFill>
                <a:latin typeface="Arial" panose="020B0604020202020204" pitchFamily="34" charset="0"/>
                <a:cs typeface="Arial" pitchFamily="34" charset="0"/>
              </a:rPr>
              <a:t>Jeżeli treść dotycząca danego punktu protokołu nie mieści się na formularzu, należy napisać ją na oddzielnej kartce i dołączyć ją do protokołu, zaznaczając to w odpowiednim punkcie protokołu.</a:t>
            </a:r>
            <a:endParaRPr lang="pl-PL" b="1" i="1" dirty="0">
              <a:solidFill>
                <a:srgbClr val="002060"/>
              </a:solidFill>
              <a:latin typeface="Arial" panose="020B0604020202020204" pitchFamily="34" charset="0"/>
              <a:cs typeface="Arial" pitchFamily="34" charset="0"/>
            </a:endParaRPr>
          </a:p>
          <a:p>
            <a:pPr algn="just">
              <a:defRPr/>
            </a:pPr>
            <a:r>
              <a:rPr lang="pl-PL" altLang="pl-PL" i="1" dirty="0">
                <a:solidFill>
                  <a:srgbClr val="3333CC"/>
                </a:solidFill>
                <a:latin typeface="Arial" panose="020B0604020202020204" pitchFamily="34" charset="0"/>
                <a:cs typeface="Arial" pitchFamily="34" charset="0"/>
              </a:rPr>
              <a:t>Jeżeli punkt wymaga wyjaśnienia rozbieżności, należy wskazać przypuszczalną przyczynę niezgodności, </a:t>
            </a:r>
            <a:r>
              <a:rPr lang="pl-PL" altLang="pl-PL" i="1" u="sng" dirty="0">
                <a:solidFill>
                  <a:srgbClr val="3333CC"/>
                </a:solidFill>
                <a:latin typeface="Arial" panose="020B0604020202020204" pitchFamily="34" charset="0"/>
                <a:cs typeface="Arial" pitchFamily="34" charset="0"/>
              </a:rPr>
              <a:t>a nie wyłącznie potwierdzić informację, że niezgodność występuje</a:t>
            </a:r>
            <a:r>
              <a:rPr lang="pl-PL" altLang="pl-PL" i="1" dirty="0">
                <a:solidFill>
                  <a:srgbClr val="3333CC"/>
                </a:solidFill>
                <a:latin typeface="Arial" panose="020B0604020202020204" pitchFamily="34" charset="0"/>
                <a:cs typeface="Arial" pitchFamily="34" charset="0"/>
              </a:rPr>
              <a:t>.</a:t>
            </a:r>
          </a:p>
          <a:p>
            <a:pPr marL="266700" algn="just">
              <a:defRPr/>
            </a:pPr>
            <a:endParaRPr lang="pl-PL" i="1" dirty="0">
              <a:solidFill>
                <a:srgbClr val="3333CC"/>
              </a:solidFill>
              <a:latin typeface="Arial" panose="020B0604020202020204" pitchFamily="34" charset="0"/>
              <a:cs typeface="Arial" pitchFamily="34" charset="0"/>
            </a:endParaRPr>
          </a:p>
          <a:p>
            <a:pPr marL="266700" algn="just">
              <a:defRPr/>
            </a:pPr>
            <a:r>
              <a:rPr lang="pl-PL" sz="2000" i="1" dirty="0">
                <a:solidFill>
                  <a:srgbClr val="3333CC"/>
                </a:solidFill>
                <a:latin typeface="+mn-lt"/>
              </a:rPr>
              <a:t> </a:t>
            </a:r>
          </a:p>
        </p:txBody>
      </p:sp>
      <p:sp>
        <p:nvSpPr>
          <p:cNvPr id="126979" name="Prostokąt 3"/>
          <p:cNvSpPr>
            <a:spLocks noChangeArrowheads="1"/>
          </p:cNvSpPr>
          <p:nvPr/>
        </p:nvSpPr>
        <p:spPr bwMode="auto">
          <a:xfrm>
            <a:off x="34925" y="500063"/>
            <a:ext cx="7632700" cy="768350"/>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a:p>
            <a:pPr algn="ctr"/>
            <a:r>
              <a:rPr lang="pl-PL" altLang="pl-PL" b="1">
                <a:solidFill>
                  <a:srgbClr val="9D032A"/>
                </a:solidFill>
              </a:rPr>
              <a:t>- Uwagi i adnotacje -</a:t>
            </a:r>
          </a:p>
        </p:txBody>
      </p:sp>
      <p:sp>
        <p:nvSpPr>
          <p:cNvPr id="4" name="pole tekstowe 1">
            <a:extLst>
              <a:ext uri="{FF2B5EF4-FFF2-40B4-BE49-F238E27FC236}">
                <a16:creationId xmlns:a16="http://schemas.microsoft.com/office/drawing/2014/main" xmlns="" id="{EA49E488-3CCD-459D-9953-9944EA0A0E5E}"/>
              </a:ext>
            </a:extLst>
          </p:cNvPr>
          <p:cNvSpPr txBox="1">
            <a:spLocks noChangeArrowheads="1"/>
          </p:cNvSpPr>
          <p:nvPr/>
        </p:nvSpPr>
        <p:spPr bwMode="auto">
          <a:xfrm>
            <a:off x="250825" y="3756025"/>
            <a:ext cx="8496300" cy="2768600"/>
          </a:xfrm>
          <a:prstGeom prst="rect">
            <a:avLst/>
          </a:prstGeom>
          <a:noFill/>
          <a:ln w="9525">
            <a:noFill/>
            <a:miter lim="800000"/>
            <a:headEnd/>
            <a:tailEnd/>
          </a:ln>
        </p:spPr>
        <p:txBody>
          <a:bodyPr>
            <a:spAutoFit/>
          </a:bodyPr>
          <a:lstStyle/>
          <a:p>
            <a:pPr>
              <a:defRPr/>
            </a:pPr>
            <a:endParaRPr lang="pl-PL" altLang="pl-PL" sz="800" b="1" dirty="0"/>
          </a:p>
          <a:p>
            <a:pPr algn="just">
              <a:defRPr/>
            </a:pPr>
            <a:r>
              <a:rPr lang="pl-PL" dirty="0"/>
              <a:t>15.</a:t>
            </a:r>
            <a:r>
              <a:rPr lang="pl-PL" baseline="30000" dirty="0"/>
              <a:t>*</a:t>
            </a:r>
            <a:r>
              <a:rPr lang="pl-PL" baseline="30000" dirty="0">
                <a:hlinkClick r:id="" action="ppaction://hlinkfile"/>
              </a:rPr>
              <a:t>*)</a:t>
            </a:r>
            <a:r>
              <a:rPr lang="pl-PL" dirty="0"/>
              <a:t>Uwagi o przypuszczalnej przyczynie różnicy pomiędzy sumą liczb z pkt</a:t>
            </a:r>
            <a:r>
              <a:rPr lang="pl-PL" dirty="0">
                <a:solidFill>
                  <a:srgbClr val="0000CC"/>
                </a:solidFill>
              </a:rPr>
              <a:t> 3</a:t>
            </a:r>
            <a:r>
              <a:rPr lang="pl-PL" dirty="0"/>
              <a:t> (</a:t>
            </a:r>
            <a:r>
              <a:rPr lang="pl-PL" sz="1400" i="1" dirty="0"/>
              <a:t>liczba kart niewykorzystanych</a:t>
            </a:r>
            <a:r>
              <a:rPr lang="pl-PL" dirty="0"/>
              <a:t>) i pkt </a:t>
            </a:r>
            <a:r>
              <a:rPr lang="pl-PL" dirty="0">
                <a:solidFill>
                  <a:srgbClr val="0000CC"/>
                </a:solidFill>
              </a:rPr>
              <a:t>4</a:t>
            </a:r>
            <a:r>
              <a:rPr lang="pl-PL" dirty="0"/>
              <a:t> (</a:t>
            </a:r>
            <a:r>
              <a:rPr lang="pl-PL" sz="1400" i="1" dirty="0"/>
              <a:t>liczba wyborców, którym wydano karty do głosowania</a:t>
            </a:r>
            <a:r>
              <a:rPr lang="pl-PL" dirty="0"/>
              <a:t>) a liczbą z pkt </a:t>
            </a:r>
            <a:r>
              <a:rPr lang="pl-PL" dirty="0">
                <a:solidFill>
                  <a:srgbClr val="0000CC"/>
                </a:solidFill>
              </a:rPr>
              <a:t>1</a:t>
            </a:r>
            <a:r>
              <a:rPr lang="pl-PL" dirty="0"/>
              <a:t> </a:t>
            </a:r>
            <a:r>
              <a:rPr lang="pl-PL" sz="1600" dirty="0"/>
              <a:t>(</a:t>
            </a:r>
            <a:r>
              <a:rPr lang="pl-PL" sz="1400" i="1" dirty="0"/>
              <a:t>liczba otrzymanych przez OKW kart do głosowania</a:t>
            </a:r>
            <a:r>
              <a:rPr lang="pl-PL" dirty="0"/>
              <a:t>); jeżeli różnica nie występuje, wpisać „</a:t>
            </a:r>
            <a:r>
              <a:rPr lang="pl-PL" dirty="0">
                <a:solidFill>
                  <a:srgbClr val="FF3300"/>
                </a:solidFill>
              </a:rPr>
              <a:t>brak uwag</a:t>
            </a:r>
            <a:r>
              <a:rPr lang="pl-PL" dirty="0"/>
              <a:t>”:</a:t>
            </a:r>
          </a:p>
          <a:p>
            <a:pPr marL="173038" indent="-173038" algn="just" fontAlgn="ctr">
              <a:spcAft>
                <a:spcPts val="600"/>
              </a:spcAft>
              <a:defRPr/>
            </a:pPr>
            <a:r>
              <a:rPr lang="pl-PL" sz="1400" dirty="0"/>
              <a:t>Przykładowe wpisy wyjaśnienia</a:t>
            </a:r>
            <a:r>
              <a:rPr lang="pl-PL" dirty="0">
                <a:solidFill>
                  <a:srgbClr val="0000CC"/>
                </a:solidFill>
              </a:rPr>
              <a:t>:</a:t>
            </a:r>
          </a:p>
          <a:p>
            <a:pPr marL="173038" indent="-173038" algn="just" fontAlgn="ctr">
              <a:spcAft>
                <a:spcPts val="600"/>
              </a:spcAft>
              <a:defRPr/>
            </a:pPr>
            <a:r>
              <a:rPr lang="pl-PL" i="1" dirty="0">
                <a:solidFill>
                  <a:srgbClr val="0000CC"/>
                </a:solidFill>
              </a:rPr>
              <a:t>1/  </a:t>
            </a:r>
            <a:r>
              <a:rPr lang="pl-PL" sz="1600" i="1" dirty="0">
                <a:solidFill>
                  <a:srgbClr val="0000CC"/>
                </a:solidFill>
              </a:rPr>
              <a:t>prawdopodobnie OKW podczas porannego przeliczenia kart źle policzyła otrzymane karty do głosowania;</a:t>
            </a:r>
          </a:p>
          <a:p>
            <a:pPr marL="173038" indent="-173038" algn="just" fontAlgn="ctr">
              <a:spcAft>
                <a:spcPts val="600"/>
              </a:spcAft>
              <a:defRPr/>
            </a:pPr>
            <a:r>
              <a:rPr lang="pl-PL" sz="1600" i="1" dirty="0">
                <a:solidFill>
                  <a:srgbClr val="0000CC"/>
                </a:solidFill>
              </a:rPr>
              <a:t>2/ prawdopodobnie OKW wydała wyborcy kartę do głosowania, a wyborca nie potwierdził odbioru karty w spisie wyborców.</a:t>
            </a:r>
            <a:endParaRPr lang="pl-PL" altLang="pl-PL" sz="2000" b="1" i="1"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ole tekstowe 1">
            <a:extLst>
              <a:ext uri="{FF2B5EF4-FFF2-40B4-BE49-F238E27FC236}">
                <a16:creationId xmlns:a16="http://schemas.microsoft.com/office/drawing/2014/main" xmlns="" id="{46C63F4B-7524-4DF2-9FF5-2F10A3C7D6E3}"/>
              </a:ext>
            </a:extLst>
          </p:cNvPr>
          <p:cNvSpPr txBox="1">
            <a:spLocks noChangeArrowheads="1"/>
          </p:cNvSpPr>
          <p:nvPr/>
        </p:nvSpPr>
        <p:spPr bwMode="auto">
          <a:xfrm>
            <a:off x="323850" y="1412875"/>
            <a:ext cx="8496300" cy="5078413"/>
          </a:xfrm>
          <a:prstGeom prst="rect">
            <a:avLst/>
          </a:prstGeom>
          <a:noFill/>
          <a:ln w="9525">
            <a:noFill/>
            <a:miter lim="800000"/>
            <a:headEnd/>
            <a:tailEnd/>
          </a:ln>
        </p:spPr>
        <p:txBody>
          <a:bodyPr>
            <a:spAutoFit/>
          </a:bodyPr>
          <a:lstStyle/>
          <a:p>
            <a:pPr algn="just">
              <a:defRPr/>
            </a:pPr>
            <a:r>
              <a:rPr lang="pl-PL" altLang="pl-PL" sz="2000" dirty="0"/>
              <a:t>16.</a:t>
            </a:r>
            <a:r>
              <a:rPr lang="pl-PL" altLang="pl-PL" sz="2000" baseline="30000" dirty="0"/>
              <a:t>**)</a:t>
            </a:r>
            <a:r>
              <a:rPr lang="pl-PL" altLang="pl-PL" sz="2000" dirty="0"/>
              <a:t>Uwagi o przypuszczalnej przyczynie różnicy pomiędzy liczbą z pkt </a:t>
            </a:r>
            <a:r>
              <a:rPr lang="pl-PL" altLang="pl-PL" sz="2000" dirty="0">
                <a:solidFill>
                  <a:srgbClr val="0000CC"/>
                </a:solidFill>
              </a:rPr>
              <a:t>9</a:t>
            </a:r>
            <a:r>
              <a:rPr lang="pl-PL" altLang="pl-PL" sz="2000" dirty="0"/>
              <a:t> (</a:t>
            </a:r>
            <a:r>
              <a:rPr lang="pl-PL" altLang="pl-PL" sz="1600" i="1" dirty="0"/>
              <a:t>liczba kart wyjętych z urny</a:t>
            </a:r>
            <a:r>
              <a:rPr lang="pl-PL" altLang="pl-PL" sz="2000" dirty="0"/>
              <a:t>) pomniejszoną o liczbę z pkt </a:t>
            </a:r>
            <a:r>
              <a:rPr lang="pl-PL" altLang="pl-PL" sz="2000" dirty="0">
                <a:solidFill>
                  <a:srgbClr val="0000CC"/>
                </a:solidFill>
              </a:rPr>
              <a:t>9a</a:t>
            </a:r>
            <a:r>
              <a:rPr lang="pl-PL" altLang="pl-PL" sz="2000" dirty="0"/>
              <a:t> (</a:t>
            </a:r>
            <a:r>
              <a:rPr lang="pl-PL" altLang="pl-PL" sz="1600" i="1" dirty="0"/>
              <a:t>liczba kart wyjętych z kopert w głosowaniu korespondencyjnym</a:t>
            </a:r>
            <a:r>
              <a:rPr lang="pl-PL" altLang="pl-PL" sz="2000" dirty="0"/>
              <a:t>) a liczbą z pkt </a:t>
            </a:r>
            <a:r>
              <a:rPr lang="pl-PL" altLang="pl-PL" sz="2000" dirty="0">
                <a:solidFill>
                  <a:srgbClr val="0000CC"/>
                </a:solidFill>
              </a:rPr>
              <a:t>4</a:t>
            </a:r>
            <a:r>
              <a:rPr lang="pl-PL" altLang="pl-PL" sz="2000" dirty="0"/>
              <a:t> </a:t>
            </a:r>
            <a:r>
              <a:rPr lang="pl-PL" altLang="pl-PL" sz="1600" i="1" dirty="0"/>
              <a:t>(liczba wyborców, którym wydano karty do głosowania</a:t>
            </a:r>
            <a:r>
              <a:rPr lang="pl-PL" altLang="pl-PL" sz="2000" dirty="0"/>
              <a:t>), a także o przypuszczalnej przyczynie różnicy pomiędzy liczbą z pkt </a:t>
            </a:r>
            <a:r>
              <a:rPr lang="pl-PL" altLang="pl-PL" sz="2000" dirty="0">
                <a:solidFill>
                  <a:srgbClr val="0000CC"/>
                </a:solidFill>
              </a:rPr>
              <a:t>9a </a:t>
            </a:r>
            <a:r>
              <a:rPr lang="pl-PL" altLang="pl-PL" sz="2000" dirty="0"/>
              <a:t>(</a:t>
            </a:r>
            <a:r>
              <a:rPr lang="pl-PL" altLang="pl-PL" sz="1600" i="1" dirty="0"/>
              <a:t>liczba kart wyjętych z kopert w głosowaniu korespondencyjnym</a:t>
            </a:r>
            <a:r>
              <a:rPr lang="pl-PL" altLang="pl-PL" sz="2000" dirty="0"/>
              <a:t>) a liczbą z pkt </a:t>
            </a:r>
            <a:r>
              <a:rPr lang="pl-PL" altLang="pl-PL" sz="2000" dirty="0">
                <a:solidFill>
                  <a:srgbClr val="0000CC"/>
                </a:solidFill>
              </a:rPr>
              <a:t>8e</a:t>
            </a:r>
            <a:r>
              <a:rPr lang="pl-PL" altLang="pl-PL" sz="2000" dirty="0"/>
              <a:t> (</a:t>
            </a:r>
            <a:r>
              <a:rPr lang="pl-PL" altLang="pl-PL" sz="1600" i="1" dirty="0"/>
              <a:t>liczba kopert na kartę do głosowania wrzuconych do urny</a:t>
            </a:r>
            <a:r>
              <a:rPr lang="pl-PL" altLang="pl-PL" sz="2000" dirty="0"/>
              <a:t>); jeżeli różnice nie występują, wpisać „</a:t>
            </a:r>
            <a:r>
              <a:rPr lang="pl-PL" altLang="pl-PL" sz="2000" dirty="0">
                <a:solidFill>
                  <a:srgbClr val="FF0000"/>
                </a:solidFill>
              </a:rPr>
              <a:t>brak uwag”:	</a:t>
            </a:r>
          </a:p>
          <a:p>
            <a:pPr algn="just">
              <a:defRPr/>
            </a:pPr>
            <a:r>
              <a:rPr lang="pl-PL" altLang="pl-PL" sz="1600" dirty="0"/>
              <a:t>Przykładowe wpisy wyjaśnienia</a:t>
            </a:r>
            <a:r>
              <a:rPr lang="pl-PL" altLang="pl-PL" sz="2000" dirty="0">
                <a:solidFill>
                  <a:srgbClr val="0000CC"/>
                </a:solidFill>
              </a:rPr>
              <a:t>:</a:t>
            </a:r>
          </a:p>
          <a:p>
            <a:pPr algn="just">
              <a:defRPr/>
            </a:pPr>
            <a:r>
              <a:rPr lang="pl-PL" altLang="pl-PL" i="1" dirty="0">
                <a:solidFill>
                  <a:srgbClr val="0000CC"/>
                </a:solidFill>
              </a:rPr>
              <a:t>1/  prawdopodobnie wyborca nie wrzucił do urny karty do głosowania i wyniósł ją z obwodu</a:t>
            </a:r>
            <a:r>
              <a:rPr lang="pl-PL" altLang="pl-PL" dirty="0">
                <a:solidFill>
                  <a:srgbClr val="0000CC"/>
                </a:solidFill>
              </a:rPr>
              <a:t>;</a:t>
            </a:r>
          </a:p>
          <a:p>
            <a:pPr marL="266700" indent="-266700" algn="just">
              <a:defRPr/>
            </a:pPr>
            <a:r>
              <a:rPr lang="pl-PL" altLang="pl-PL" i="1" dirty="0">
                <a:solidFill>
                  <a:srgbClr val="0000CC"/>
                </a:solidFill>
              </a:rPr>
              <a:t>2/ prawdopodobnie wyborca nie wrzucił karty do głosowania do urny, ponieważ znaleziono kartę do głosowania za parawanem/ osłoną;</a:t>
            </a:r>
          </a:p>
          <a:p>
            <a:pPr marL="266700" indent="-266700" algn="just">
              <a:defRPr/>
            </a:pPr>
            <a:r>
              <a:rPr lang="pl-PL" altLang="pl-PL" i="1" dirty="0">
                <a:solidFill>
                  <a:srgbClr val="0000CC"/>
                </a:solidFill>
              </a:rPr>
              <a:t>3/ z urny wyjęto kartę całkowicie przedartą;</a:t>
            </a:r>
          </a:p>
          <a:p>
            <a:pPr algn="just">
              <a:defRPr/>
            </a:pPr>
            <a:endParaRPr lang="pl-PL" altLang="pl-PL" sz="1600" i="1" dirty="0"/>
          </a:p>
          <a:p>
            <a:pPr algn="just">
              <a:defRPr/>
            </a:pPr>
            <a:r>
              <a:rPr lang="pl-PL" altLang="pl-PL" sz="1600" i="1" dirty="0"/>
              <a:t>Przykładowe wpisy wyjaśnienia</a:t>
            </a:r>
            <a:r>
              <a:rPr lang="pl-PL" altLang="pl-PL" sz="1600" dirty="0">
                <a:solidFill>
                  <a:srgbClr val="0000CC"/>
                </a:solidFill>
              </a:rPr>
              <a:t>:</a:t>
            </a:r>
          </a:p>
          <a:p>
            <a:pPr algn="just">
              <a:defRPr/>
            </a:pPr>
            <a:r>
              <a:rPr lang="pl-PL" altLang="pl-PL" i="1" dirty="0">
                <a:solidFill>
                  <a:srgbClr val="0000CC"/>
                </a:solidFill>
              </a:rPr>
              <a:t>1/ w kopercie wrzuconej do urny nie było karty do głosowania</a:t>
            </a:r>
            <a:r>
              <a:rPr lang="pl-PL" altLang="pl-PL" dirty="0">
                <a:solidFill>
                  <a:srgbClr val="0000CC"/>
                </a:solidFill>
              </a:rPr>
              <a:t>;</a:t>
            </a:r>
          </a:p>
          <a:p>
            <a:pPr algn="just">
              <a:defRPr/>
            </a:pPr>
            <a:r>
              <a:rPr lang="pl-PL" altLang="pl-PL" i="1" dirty="0">
                <a:solidFill>
                  <a:srgbClr val="0000CC"/>
                </a:solidFill>
              </a:rPr>
              <a:t>2/ w jednej kopercie znajdowały się 2 karty do głosowania</a:t>
            </a:r>
            <a:r>
              <a:rPr lang="pl-PL" altLang="pl-PL" sz="2400" dirty="0">
                <a:solidFill>
                  <a:srgbClr val="0000CC"/>
                </a:solidFill>
              </a:rPr>
              <a:t>.</a:t>
            </a:r>
            <a:endParaRPr lang="pl-PL" altLang="pl-PL" dirty="0">
              <a:solidFill>
                <a:srgbClr val="0000CC"/>
              </a:solidFill>
            </a:endParaRPr>
          </a:p>
        </p:txBody>
      </p:sp>
      <p:sp>
        <p:nvSpPr>
          <p:cNvPr id="128003" name="Prostokąt 3"/>
          <p:cNvSpPr>
            <a:spLocks noChangeArrowheads="1"/>
          </p:cNvSpPr>
          <p:nvPr/>
        </p:nvSpPr>
        <p:spPr bwMode="auto">
          <a:xfrm>
            <a:off x="34925" y="560388"/>
            <a:ext cx="7632700" cy="4921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ole tekstowe 1">
            <a:extLst>
              <a:ext uri="{FF2B5EF4-FFF2-40B4-BE49-F238E27FC236}">
                <a16:creationId xmlns:a16="http://schemas.microsoft.com/office/drawing/2014/main" xmlns="" id="{6E3CF652-C96B-4AE8-A5D2-F6E0A2A5D5D1}"/>
              </a:ext>
            </a:extLst>
          </p:cNvPr>
          <p:cNvSpPr txBox="1">
            <a:spLocks noChangeArrowheads="1"/>
          </p:cNvSpPr>
          <p:nvPr/>
        </p:nvSpPr>
        <p:spPr bwMode="auto">
          <a:xfrm>
            <a:off x="250825" y="1484313"/>
            <a:ext cx="8569325" cy="5354637"/>
          </a:xfrm>
          <a:prstGeom prst="rect">
            <a:avLst/>
          </a:prstGeom>
          <a:noFill/>
          <a:ln>
            <a:noFill/>
          </a:ln>
          <a:extLst/>
        </p:spPr>
        <p:txBody>
          <a:bodyPr>
            <a:spAutoFit/>
          </a:bodyPr>
          <a:lstStyle>
            <a:lvl1pPr marL="173038" indent="-173038">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ctr">
              <a:lnSpc>
                <a:spcPct val="100000"/>
              </a:lnSpc>
              <a:spcBef>
                <a:spcPct val="0"/>
              </a:spcBef>
              <a:spcAft>
                <a:spcPts val="600"/>
              </a:spcAft>
              <a:buFontTx/>
              <a:buNone/>
              <a:defRPr/>
            </a:pPr>
            <a:r>
              <a:rPr lang="pl-PL" altLang="pl-PL" sz="1800" dirty="0">
                <a:latin typeface="Arial" panose="020B0604020202020204" pitchFamily="34" charset="0"/>
              </a:rPr>
              <a:t>17.</a:t>
            </a:r>
            <a:r>
              <a:rPr lang="pl-PL" altLang="pl-PL" sz="1800" baseline="30000" dirty="0">
                <a:latin typeface="Arial" panose="020B0604020202020204" pitchFamily="34" charset="0"/>
              </a:rPr>
              <a:t>**)</a:t>
            </a:r>
            <a:r>
              <a:rPr lang="pl-PL" altLang="pl-PL" sz="1800" dirty="0">
                <a:latin typeface="Arial" panose="020B0604020202020204" pitchFamily="34" charset="0"/>
              </a:rPr>
              <a:t>Uwagi o przypuszczalnej przyczynie wystąpienia kart nieważnych (pkt 10); jeżeli liczba w pkt 10. wynosi 0, wpisać „</a:t>
            </a:r>
            <a:r>
              <a:rPr lang="pl-PL" altLang="pl-PL" sz="1800" dirty="0">
                <a:solidFill>
                  <a:srgbClr val="FF3300"/>
                </a:solidFill>
                <a:latin typeface="Arial" panose="020B0604020202020204" pitchFamily="34" charset="0"/>
              </a:rPr>
              <a:t>brak kart nieważnych”:</a:t>
            </a:r>
          </a:p>
          <a:p>
            <a:pPr marL="0" indent="0" algn="just" fontAlgn="ctr">
              <a:lnSpc>
                <a:spcPct val="100000"/>
              </a:lnSpc>
              <a:spcBef>
                <a:spcPct val="0"/>
              </a:spcBef>
              <a:spcAft>
                <a:spcPts val="600"/>
              </a:spcAft>
              <a:buFontTx/>
              <a:buNone/>
              <a:defRPr/>
            </a:pPr>
            <a:r>
              <a:rPr lang="pl-PL" altLang="pl-PL" sz="1600" dirty="0">
                <a:latin typeface="Arial" panose="020B0604020202020204" pitchFamily="34" charset="0"/>
              </a:rPr>
              <a:t>Przykładowe wpisy wyjaśnienia</a:t>
            </a:r>
            <a:r>
              <a:rPr lang="pl-PL" altLang="pl-PL" sz="2000" dirty="0">
                <a:solidFill>
                  <a:srgbClr val="0000CC"/>
                </a:solidFill>
                <a:latin typeface="Arial" panose="020B0604020202020204" pitchFamily="34" charset="0"/>
              </a:rPr>
              <a:t>:</a:t>
            </a:r>
          </a:p>
          <a:p>
            <a:pPr marL="0" indent="0" algn="just" fontAlgn="ctr">
              <a:lnSpc>
                <a:spcPct val="100000"/>
              </a:lnSpc>
              <a:spcBef>
                <a:spcPct val="0"/>
              </a:spcBef>
              <a:spcAft>
                <a:spcPts val="600"/>
              </a:spcAft>
              <a:buFontTx/>
              <a:buNone/>
              <a:defRPr/>
            </a:pPr>
            <a:r>
              <a:rPr lang="pl-PL" altLang="pl-PL" sz="2000" i="1" dirty="0">
                <a:solidFill>
                  <a:srgbClr val="0000CC"/>
                </a:solidFill>
                <a:latin typeface="Arial" panose="020B0604020202020204" pitchFamily="34" charset="0"/>
              </a:rPr>
              <a:t>1/ </a:t>
            </a:r>
            <a:r>
              <a:rPr lang="pl-PL" altLang="pl-PL" sz="1800" i="1" dirty="0">
                <a:solidFill>
                  <a:srgbClr val="0000CC"/>
                </a:solidFill>
                <a:latin typeface="Arial" panose="020B0604020202020204" pitchFamily="34" charset="0"/>
              </a:rPr>
              <a:t>z urny wyjęto kartę/karty (ile?) nieopatrzoną pieczęcią OKW, którą prawdopodobnie OKW nieostemplowała i przez niedopatrzenie omyłkowo wydała wyborcy;</a:t>
            </a:r>
          </a:p>
          <a:p>
            <a:pPr marL="0" indent="0" algn="just" fontAlgn="ctr">
              <a:lnSpc>
                <a:spcPct val="100000"/>
              </a:lnSpc>
              <a:spcBef>
                <a:spcPct val="0"/>
              </a:spcBef>
              <a:spcAft>
                <a:spcPts val="600"/>
              </a:spcAft>
              <a:buFontTx/>
              <a:buNone/>
              <a:defRPr/>
            </a:pPr>
            <a:r>
              <a:rPr lang="pl-PL" altLang="pl-PL" sz="1800" i="1" dirty="0">
                <a:solidFill>
                  <a:srgbClr val="0000CC"/>
                </a:solidFill>
                <a:latin typeface="Arial" panose="020B0604020202020204" pitchFamily="34" charset="0"/>
              </a:rPr>
              <a:t>2/ z urny wyjęto kartę/karty (ile?) opatrzone pieczęcią innej OKW mieszczącej się w tym samym budynku</a:t>
            </a:r>
            <a:r>
              <a:rPr lang="pl-PL" altLang="pl-PL" sz="1800" dirty="0">
                <a:solidFill>
                  <a:srgbClr val="0000CC"/>
                </a:solidFill>
                <a:latin typeface="Arial" panose="020B0604020202020204" pitchFamily="34" charset="0"/>
              </a:rPr>
              <a:t>.</a:t>
            </a:r>
            <a:r>
              <a:rPr lang="pl-PL" altLang="pl-PL" sz="1800" dirty="0">
                <a:latin typeface="Arial" panose="020B0604020202020204" pitchFamily="34" charset="0"/>
              </a:rPr>
              <a:t> </a:t>
            </a:r>
          </a:p>
          <a:p>
            <a:pPr marL="0" indent="0" algn="just" fontAlgn="ctr">
              <a:lnSpc>
                <a:spcPct val="100000"/>
              </a:lnSpc>
              <a:spcBef>
                <a:spcPct val="0"/>
              </a:spcBef>
              <a:spcAft>
                <a:spcPts val="600"/>
              </a:spcAft>
              <a:buFontTx/>
              <a:buNone/>
              <a:defRPr/>
            </a:pPr>
            <a:r>
              <a:rPr lang="pl-PL" altLang="pl-PL" sz="1800" dirty="0">
                <a:latin typeface="Arial" panose="020B0604020202020204" pitchFamily="34" charset="0"/>
              </a:rPr>
              <a:t>18.</a:t>
            </a:r>
            <a:r>
              <a:rPr lang="pl-PL" altLang="pl-PL" sz="1800" baseline="30000" dirty="0">
                <a:latin typeface="Arial" panose="020B0604020202020204" pitchFamily="34" charset="0"/>
              </a:rPr>
              <a:t>**)</a:t>
            </a:r>
            <a:r>
              <a:rPr lang="pl-PL" altLang="pl-PL" sz="1800" dirty="0">
                <a:latin typeface="Arial" panose="020B0604020202020204" pitchFamily="34" charset="0"/>
              </a:rPr>
              <a:t>W trakcie głosowania wydano następujące zarządzenia; jeżeli nie wydano, wpisać „</a:t>
            </a:r>
            <a:r>
              <a:rPr lang="pl-PL" altLang="pl-PL" sz="1800" dirty="0">
                <a:solidFill>
                  <a:srgbClr val="FF3300"/>
                </a:solidFill>
                <a:latin typeface="Arial" panose="020B0604020202020204" pitchFamily="34" charset="0"/>
              </a:rPr>
              <a:t>brak zarządzeń</a:t>
            </a:r>
            <a:r>
              <a:rPr lang="pl-PL" altLang="pl-PL" sz="1800" dirty="0">
                <a:latin typeface="Arial" panose="020B0604020202020204" pitchFamily="34" charset="0"/>
              </a:rPr>
              <a:t>”:  </a:t>
            </a:r>
            <a:r>
              <a:rPr lang="pl-PL" altLang="pl-PL" sz="1800" dirty="0">
                <a:solidFill>
                  <a:srgbClr val="0000CC"/>
                </a:solidFill>
                <a:latin typeface="Arial" panose="020B0604020202020204" pitchFamily="34" charset="0"/>
              </a:rPr>
              <a:t>brak zarządzeń</a:t>
            </a:r>
          </a:p>
          <a:p>
            <a:pPr algn="just" fontAlgn="ctr">
              <a:lnSpc>
                <a:spcPct val="100000"/>
              </a:lnSpc>
              <a:spcBef>
                <a:spcPct val="0"/>
              </a:spcBef>
              <a:spcAft>
                <a:spcPts val="600"/>
              </a:spcAft>
              <a:buFontTx/>
              <a:buNone/>
              <a:defRPr/>
            </a:pPr>
            <a:endParaRPr lang="pl-PL" altLang="pl-PL" sz="1000" dirty="0">
              <a:latin typeface="Arial" panose="020B0604020202020204" pitchFamily="34" charset="0"/>
            </a:endParaRPr>
          </a:p>
          <a:p>
            <a:pPr marL="0" indent="0" fontAlgn="ctr">
              <a:lnSpc>
                <a:spcPct val="100000"/>
              </a:lnSpc>
              <a:spcBef>
                <a:spcPct val="0"/>
              </a:spcBef>
              <a:spcAft>
                <a:spcPts val="600"/>
              </a:spcAft>
              <a:buFontTx/>
              <a:buNone/>
              <a:defRPr/>
            </a:pPr>
            <a:r>
              <a:rPr lang="pl-PL" altLang="pl-PL" sz="1800" dirty="0">
                <a:latin typeface="Arial" panose="020B0604020202020204" pitchFamily="34" charset="0"/>
              </a:rPr>
              <a:t>19.</a:t>
            </a:r>
            <a:r>
              <a:rPr lang="pl-PL" altLang="pl-PL" sz="1800" baseline="30000" dirty="0">
                <a:latin typeface="Arial" panose="020B0604020202020204" pitchFamily="34" charset="0"/>
              </a:rPr>
              <a:t>**)</a:t>
            </a:r>
            <a:r>
              <a:rPr lang="pl-PL" altLang="pl-PL" sz="1800" dirty="0">
                <a:latin typeface="Arial" panose="020B0604020202020204" pitchFamily="34" charset="0"/>
              </a:rPr>
              <a:t>Adnotacja o obecności mężów zaufania w obwodzie; </a:t>
            </a:r>
            <a:r>
              <a:rPr lang="pl-PL" altLang="pl-PL" sz="1800" dirty="0">
                <a:solidFill>
                  <a:srgbClr val="FF0000"/>
                </a:solidFill>
                <a:latin typeface="Arial" panose="020B0604020202020204" pitchFamily="34" charset="0"/>
              </a:rPr>
              <a:t>wpisać liczbę mężów zaufania </a:t>
            </a:r>
            <a:r>
              <a:rPr lang="pl-PL" altLang="pl-PL" sz="1800" dirty="0">
                <a:latin typeface="Arial" panose="020B0604020202020204" pitchFamily="34" charset="0"/>
              </a:rPr>
              <a:t>lub tekst „</a:t>
            </a:r>
            <a:r>
              <a:rPr lang="pl-PL" altLang="pl-PL" sz="1800" dirty="0">
                <a:solidFill>
                  <a:srgbClr val="FF0000"/>
                </a:solidFill>
                <a:latin typeface="Arial" panose="020B0604020202020204" pitchFamily="34" charset="0"/>
              </a:rPr>
              <a:t>brak mężów zaufania w obwodzie</a:t>
            </a:r>
            <a:r>
              <a:rPr lang="pl-PL" altLang="pl-PL" sz="1800" dirty="0">
                <a:latin typeface="Arial" panose="020B0604020202020204" pitchFamily="34" charset="0"/>
              </a:rPr>
              <a:t>”: </a:t>
            </a:r>
          </a:p>
          <a:p>
            <a:pPr marL="0" indent="0" fontAlgn="ctr">
              <a:lnSpc>
                <a:spcPct val="100000"/>
              </a:lnSpc>
              <a:spcBef>
                <a:spcPct val="0"/>
              </a:spcBef>
              <a:spcAft>
                <a:spcPts val="600"/>
              </a:spcAft>
              <a:buFontTx/>
              <a:buNone/>
              <a:defRPr/>
            </a:pPr>
            <a:r>
              <a:rPr lang="pl-PL" altLang="pl-PL" sz="1800" i="1" dirty="0">
                <a:latin typeface="Arial" panose="020B0604020202020204" pitchFamily="34" charset="0"/>
              </a:rPr>
              <a:t>Jeżeli przy pracach komisji obecni byli mężowie zaufania w punkcie 19 należy</a:t>
            </a:r>
            <a:r>
              <a:rPr lang="pl-PL" altLang="pl-PL" sz="1800" i="1" dirty="0">
                <a:solidFill>
                  <a:srgbClr val="0000CC"/>
                </a:solidFill>
                <a:latin typeface="Arial" panose="020B0604020202020204" pitchFamily="34" charset="0"/>
              </a:rPr>
              <a:t> </a:t>
            </a:r>
            <a:r>
              <a:rPr lang="pl-PL" altLang="pl-PL" sz="1800" i="1" u="sng" dirty="0">
                <a:solidFill>
                  <a:srgbClr val="FF0000"/>
                </a:solidFill>
                <a:latin typeface="Arial" panose="020B0604020202020204" pitchFamily="34" charset="0"/>
              </a:rPr>
              <a:t>wpisać ich liczbę </a:t>
            </a:r>
            <a:r>
              <a:rPr lang="pl-PL" altLang="pl-PL" sz="1800" i="1" u="sng" dirty="0">
                <a:latin typeface="Arial" panose="020B0604020202020204" pitchFamily="34" charset="0"/>
              </a:rPr>
              <a:t>np</a:t>
            </a:r>
            <a:r>
              <a:rPr lang="pl-PL" altLang="pl-PL" sz="1800" i="1" u="sng" dirty="0">
                <a:solidFill>
                  <a:srgbClr val="3333CC"/>
                </a:solidFill>
                <a:latin typeface="Arial" panose="020B0604020202020204" pitchFamily="34" charset="0"/>
              </a:rPr>
              <a:t>. 3 mężów zaufania</a:t>
            </a:r>
            <a:r>
              <a:rPr lang="pl-PL" altLang="pl-PL" sz="1800" i="1" dirty="0">
                <a:solidFill>
                  <a:srgbClr val="0000CC"/>
                </a:solidFill>
                <a:latin typeface="Arial" panose="020B0604020202020204" pitchFamily="34" charset="0"/>
              </a:rPr>
              <a:t>. </a:t>
            </a:r>
          </a:p>
          <a:p>
            <a:pPr marL="0" indent="0" fontAlgn="ctr">
              <a:lnSpc>
                <a:spcPct val="100000"/>
              </a:lnSpc>
              <a:spcBef>
                <a:spcPct val="0"/>
              </a:spcBef>
              <a:spcAft>
                <a:spcPts val="600"/>
              </a:spcAft>
              <a:buFontTx/>
              <a:buNone/>
              <a:defRPr/>
            </a:pPr>
            <a:r>
              <a:rPr lang="pl-PL" altLang="pl-PL" sz="1800" i="1" dirty="0">
                <a:latin typeface="Arial" panose="020B0604020202020204" pitchFamily="34" charset="0"/>
              </a:rPr>
              <a:t>Jeżeli w komisji nie było mężów zaufania należy </a:t>
            </a:r>
            <a:r>
              <a:rPr lang="pl-PL" altLang="pl-PL" sz="1800" i="1" dirty="0">
                <a:solidFill>
                  <a:srgbClr val="FF0000"/>
                </a:solidFill>
                <a:latin typeface="Arial" panose="020B0604020202020204" pitchFamily="34" charset="0"/>
              </a:rPr>
              <a:t>wpisać wyrazy </a:t>
            </a:r>
            <a:r>
              <a:rPr lang="pl-PL" altLang="pl-PL" sz="1800" i="1" u="sng" dirty="0">
                <a:solidFill>
                  <a:srgbClr val="0000CC"/>
                </a:solidFill>
                <a:latin typeface="Arial" panose="020B0604020202020204" pitchFamily="34" charset="0"/>
              </a:rPr>
              <a:t>„</a:t>
            </a:r>
            <a:r>
              <a:rPr lang="pl-PL" altLang="pl-PL" sz="1800" i="1" u="sng" dirty="0">
                <a:solidFill>
                  <a:srgbClr val="3333CC"/>
                </a:solidFill>
                <a:latin typeface="Arial" panose="020B0604020202020204" pitchFamily="34" charset="0"/>
              </a:rPr>
              <a:t>brak mężów zaufania w obwodzie</a:t>
            </a:r>
            <a:r>
              <a:rPr lang="pl-PL" altLang="pl-PL" sz="1800" i="1" u="sng" dirty="0">
                <a:solidFill>
                  <a:srgbClr val="0000CC"/>
                </a:solidFill>
                <a:latin typeface="Arial" panose="020B0604020202020204" pitchFamily="34" charset="0"/>
              </a:rPr>
              <a:t>”</a:t>
            </a:r>
            <a:r>
              <a:rPr lang="pl-PL" altLang="pl-PL" sz="1800" i="1" dirty="0">
                <a:solidFill>
                  <a:srgbClr val="0000CC"/>
                </a:solidFill>
                <a:latin typeface="Arial" panose="020B0604020202020204" pitchFamily="34" charset="0"/>
              </a:rPr>
              <a:t>. </a:t>
            </a:r>
            <a:endParaRPr lang="pl-PL" altLang="pl-PL" sz="2000" b="1" dirty="0">
              <a:latin typeface="Arial" panose="020B0604020202020204" pitchFamily="34" charset="0"/>
            </a:endParaRPr>
          </a:p>
        </p:txBody>
      </p:sp>
      <p:sp>
        <p:nvSpPr>
          <p:cNvPr id="129027" name="Prostokąt 3"/>
          <p:cNvSpPr>
            <a:spLocks noChangeArrowheads="1"/>
          </p:cNvSpPr>
          <p:nvPr/>
        </p:nvSpPr>
        <p:spPr bwMode="auto">
          <a:xfrm>
            <a:off x="34925" y="560388"/>
            <a:ext cx="7632700" cy="4921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pole tekstowe 4"/>
          <p:cNvSpPr txBox="1">
            <a:spLocks noChangeArrowheads="1"/>
          </p:cNvSpPr>
          <p:nvPr/>
        </p:nvSpPr>
        <p:spPr bwMode="auto">
          <a:xfrm rot="-1400267">
            <a:off x="906463" y="2101850"/>
            <a:ext cx="6913562" cy="2554288"/>
          </a:xfrm>
          <a:prstGeom prst="rect">
            <a:avLst/>
          </a:prstGeom>
          <a:noFill/>
          <a:ln w="9525">
            <a:noFill/>
            <a:miter lim="800000"/>
            <a:headEnd/>
            <a:tailEnd/>
          </a:ln>
        </p:spPr>
        <p:txBody>
          <a:bodyPr>
            <a:spAutoFit/>
          </a:bodyPr>
          <a:lstStyle/>
          <a:p>
            <a:r>
              <a:rPr lang="pl-PL" altLang="pl-PL" sz="16000">
                <a:solidFill>
                  <a:srgbClr val="FFC000"/>
                </a:solidFill>
                <a:latin typeface="Arial Black" pitchFamily="34" charset="0"/>
              </a:rPr>
              <a:t>RODO</a:t>
            </a:r>
          </a:p>
        </p:txBody>
      </p:sp>
      <p:sp>
        <p:nvSpPr>
          <p:cNvPr id="4" name="pole tekstowe 3">
            <a:extLst>
              <a:ext uri="{FF2B5EF4-FFF2-40B4-BE49-F238E27FC236}">
                <a16:creationId xmlns:a16="http://schemas.microsoft.com/office/drawing/2014/main" xmlns="" id="{01E76BD4-1980-4A41-9DEE-FC49BBFEA00E}"/>
              </a:ext>
            </a:extLst>
          </p:cNvPr>
          <p:cNvSpPr txBox="1"/>
          <p:nvPr/>
        </p:nvSpPr>
        <p:spPr>
          <a:xfrm>
            <a:off x="107950" y="914400"/>
            <a:ext cx="8928100" cy="4554538"/>
          </a:xfrm>
          <a:prstGeom prst="rect">
            <a:avLst/>
          </a:prstGeom>
          <a:noFill/>
        </p:spPr>
        <p:txBody>
          <a:bodyPr>
            <a:spAutoFit/>
          </a:bodyPr>
          <a:lstStyle/>
          <a:p>
            <a:pPr>
              <a:defRPr/>
            </a:pPr>
            <a:r>
              <a:rPr lang="pl-PL" sz="1900" b="1" dirty="0">
                <a:solidFill>
                  <a:srgbClr val="FF0000"/>
                </a:solidFill>
                <a:latin typeface="Arial" panose="020B0604020202020204" pitchFamily="34" charset="0"/>
              </a:rPr>
              <a:t>UWAGA!!!</a:t>
            </a:r>
          </a:p>
          <a:p>
            <a:pPr>
              <a:defRPr/>
            </a:pPr>
            <a:endParaRPr lang="pl-PL" sz="1900" b="1" dirty="0">
              <a:solidFill>
                <a:srgbClr val="FF0000"/>
              </a:solidFill>
              <a:latin typeface="Arial" panose="020B0604020202020204" pitchFamily="34" charset="0"/>
            </a:endParaRPr>
          </a:p>
          <a:p>
            <a:pPr>
              <a:defRPr/>
            </a:pPr>
            <a:r>
              <a:rPr lang="pl-PL" dirty="0">
                <a:latin typeface="Arial" panose="020B0604020202020204" pitchFamily="34" charset="0"/>
              </a:rPr>
              <a:t>Treść protokołu głosowania zostanie podana do wiadomości wyborców poprzez:</a:t>
            </a:r>
          </a:p>
          <a:p>
            <a:pPr marL="285750" indent="-285750">
              <a:buFontTx/>
              <a:buChar char="-"/>
              <a:defRPr/>
            </a:pPr>
            <a:r>
              <a:rPr lang="pl-PL" dirty="0">
                <a:latin typeface="Arial" panose="020B0604020202020204" pitchFamily="34" charset="0"/>
              </a:rPr>
              <a:t>wywieszenie w lokalu obwodowej komisji wyborczej,</a:t>
            </a:r>
          </a:p>
          <a:p>
            <a:pPr marL="285750" indent="-285750">
              <a:buFontTx/>
              <a:buChar char="-"/>
              <a:defRPr/>
            </a:pPr>
            <a:r>
              <a:rPr lang="pl-PL" dirty="0">
                <a:latin typeface="Arial" panose="020B0604020202020204" pitchFamily="34" charset="0"/>
              </a:rPr>
              <a:t>udostępnianiu wyborcom kopii protokołu przez wójta gminy,</a:t>
            </a:r>
          </a:p>
          <a:p>
            <a:pPr marL="285750" indent="-285750">
              <a:buFontTx/>
              <a:buChar char="-"/>
              <a:defRPr/>
            </a:pPr>
            <a:r>
              <a:rPr lang="pl-PL" dirty="0">
                <a:latin typeface="Arial" panose="020B0604020202020204" pitchFamily="34" charset="0"/>
              </a:rPr>
              <a:t>opublikowanie skanu  na stronie internetowej Państwowej Komisji Wyborczej,</a:t>
            </a:r>
          </a:p>
          <a:p>
            <a:pPr>
              <a:defRPr/>
            </a:pPr>
            <a:endParaRPr lang="pl-PL" dirty="0">
              <a:latin typeface="Arial" panose="020B0604020202020204" pitchFamily="34" charset="0"/>
            </a:endParaRPr>
          </a:p>
          <a:p>
            <a:pPr>
              <a:defRPr/>
            </a:pPr>
            <a:r>
              <a:rPr lang="pl-PL" dirty="0">
                <a:latin typeface="Arial" panose="020B0604020202020204" pitchFamily="34" charset="0"/>
              </a:rPr>
              <a:t>Dlatego też w treści uwag nie wolno wpisywać danych identyfikujących (imion, nazwisk, numerów PESEL) zarówno wyborców jak i mężów zaufania lub obserwatorów społecznych. </a:t>
            </a:r>
          </a:p>
          <a:p>
            <a:pPr>
              <a:defRPr/>
            </a:pPr>
            <a:endParaRPr lang="pl-PL" dirty="0">
              <a:latin typeface="Arial" panose="020B0604020202020204" pitchFamily="34" charset="0"/>
            </a:endParaRPr>
          </a:p>
          <a:p>
            <a:pPr algn="just">
              <a:defRPr/>
            </a:pPr>
            <a:r>
              <a:rPr lang="pl-PL" dirty="0">
                <a:latin typeface="Arial" panose="020B0604020202020204" pitchFamily="34" charset="0"/>
              </a:rPr>
              <a:t>Jeśli jest to konieczne dla ewentualnych czynności dowodowych, które mogą nastąpić po dniu głosowania, wpis może przybrać następującą formę:</a:t>
            </a:r>
          </a:p>
          <a:p>
            <a:pPr algn="just">
              <a:defRPr/>
            </a:pPr>
            <a:endParaRPr lang="pl-PL" dirty="0">
              <a:latin typeface="Arial" panose="020B0604020202020204" pitchFamily="34" charset="0"/>
            </a:endParaRPr>
          </a:p>
          <a:p>
            <a:pPr algn="just">
              <a:defRPr/>
            </a:pPr>
            <a:r>
              <a:rPr lang="pl-PL" i="1" dirty="0">
                <a:latin typeface="Arial" panose="020B0604020202020204" pitchFamily="34" charset="0"/>
              </a:rPr>
              <a:t>„Wyborca wpisany do spisu wyborców pod pozycją nr 257 w obecności komisji </a:t>
            </a:r>
            <a:br>
              <a:rPr lang="pl-PL" i="1" dirty="0">
                <a:latin typeface="Arial" panose="020B0604020202020204" pitchFamily="34" charset="0"/>
              </a:rPr>
            </a:br>
            <a:r>
              <a:rPr lang="pl-PL" i="1" dirty="0">
                <a:latin typeface="Arial" panose="020B0604020202020204" pitchFamily="34" charset="0"/>
              </a:rPr>
              <a:t>i wyborców zniszczył kartę do głosowania”</a:t>
            </a:r>
          </a:p>
        </p:txBody>
      </p:sp>
      <p:sp>
        <p:nvSpPr>
          <p:cNvPr id="130052" name="pole tekstowe 5"/>
          <p:cNvSpPr txBox="1">
            <a:spLocks noChangeArrowheads="1"/>
          </p:cNvSpPr>
          <p:nvPr/>
        </p:nvSpPr>
        <p:spPr bwMode="auto">
          <a:xfrm>
            <a:off x="179388" y="5391150"/>
            <a:ext cx="8856662" cy="1201738"/>
          </a:xfrm>
          <a:prstGeom prst="rect">
            <a:avLst/>
          </a:prstGeom>
          <a:noFill/>
          <a:ln w="9525">
            <a:noFill/>
            <a:miter lim="800000"/>
            <a:headEnd/>
            <a:tailEnd/>
          </a:ln>
        </p:spPr>
        <p:txBody>
          <a:bodyPr>
            <a:spAutoFit/>
          </a:bodyPr>
          <a:lstStyle/>
          <a:p>
            <a:r>
              <a:rPr lang="pl-PL" altLang="pl-PL" b="1">
                <a:solidFill>
                  <a:srgbClr val="FF0000"/>
                </a:solidFill>
              </a:rPr>
              <a:t>Jeżeli jednak w treści uwag zostaną zamieszczone dane osobowe, należy je zanonimizować na kopii protokołu wywieszanej w miejscu łatwo dostępnym dla zainteresowanych i widocznym po zamknięciu lokalu, o czym mowa w pkt 116.</a:t>
            </a:r>
            <a:endParaRPr lang="pl-PL" altLang="pl-PL">
              <a:solidFill>
                <a:srgbClr val="FF0000"/>
              </a:solidFill>
            </a:endParaRPr>
          </a:p>
          <a:p>
            <a:endParaRPr lang="pl-PL" altLang="pl-PL"/>
          </a:p>
        </p:txBody>
      </p:sp>
      <p:sp>
        <p:nvSpPr>
          <p:cNvPr id="130053" name="Prostokąt 3"/>
          <p:cNvSpPr>
            <a:spLocks noChangeArrowheads="1"/>
          </p:cNvSpPr>
          <p:nvPr/>
        </p:nvSpPr>
        <p:spPr bwMode="auto">
          <a:xfrm>
            <a:off x="34925" y="560388"/>
            <a:ext cx="7632700" cy="4921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y 2">
            <a:extLst>
              <a:ext uri="{FF2B5EF4-FFF2-40B4-BE49-F238E27FC236}">
                <a16:creationId xmlns:a16="http://schemas.microsoft.com/office/drawing/2014/main" xmlns="" id="{1FF62D86-1CFF-477B-82ED-3B8BFDE9C80D}"/>
              </a:ext>
            </a:extLst>
          </p:cNvPr>
          <p:cNvSpPr/>
          <p:nvPr/>
        </p:nvSpPr>
        <p:spPr>
          <a:xfrm>
            <a:off x="279400" y="5383213"/>
            <a:ext cx="7489825" cy="1335087"/>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2468" name="pole tekstowe 1">
            <a:extLst>
              <a:ext uri="{FF2B5EF4-FFF2-40B4-BE49-F238E27FC236}">
                <a16:creationId xmlns:a16="http://schemas.microsoft.com/office/drawing/2014/main" xmlns="" id="{A3F58470-82B8-4E72-87EB-640125117E61}"/>
              </a:ext>
            </a:extLst>
          </p:cNvPr>
          <p:cNvSpPr txBox="1">
            <a:spLocks noChangeArrowheads="1"/>
          </p:cNvSpPr>
          <p:nvPr/>
        </p:nvSpPr>
        <p:spPr bwMode="auto">
          <a:xfrm>
            <a:off x="122238" y="1192213"/>
            <a:ext cx="8353425" cy="4062412"/>
          </a:xfrm>
          <a:prstGeom prst="rect">
            <a:avLst/>
          </a:prstGeom>
          <a:noFill/>
          <a:ln w="9525">
            <a:noFill/>
            <a:miter lim="800000"/>
            <a:headEnd/>
            <a:tailEnd/>
          </a:ln>
        </p:spPr>
        <p:txBody>
          <a:bodyPr>
            <a:spAutoFit/>
          </a:bodyPr>
          <a:lstStyle/>
          <a:p>
            <a:pPr algn="just">
              <a:lnSpc>
                <a:spcPct val="150000"/>
              </a:lnSpc>
              <a:defRPr/>
            </a:pPr>
            <a:r>
              <a:rPr lang="pl-PL" sz="2000" dirty="0"/>
              <a:t>20.</a:t>
            </a:r>
            <a:r>
              <a:rPr lang="pl-PL" sz="2000" baseline="30000" dirty="0"/>
              <a:t>**)</a:t>
            </a:r>
            <a:r>
              <a:rPr lang="pl-PL" sz="2000" dirty="0"/>
              <a:t>Adnotacja o wniesieniu uwag przez mężów zaufania</a:t>
            </a:r>
            <a:br>
              <a:rPr lang="pl-PL" sz="2000" dirty="0"/>
            </a:br>
            <a:r>
              <a:rPr lang="pl-PL" sz="2000" dirty="0"/>
              <a:t>       </a:t>
            </a:r>
            <a:r>
              <a:rPr lang="pl-PL" sz="2000" b="1" dirty="0"/>
              <a:t>z wymienieniem konkretnych zarzutów</a:t>
            </a:r>
            <a:r>
              <a:rPr lang="pl-PL" sz="2000" baseline="30000" dirty="0">
                <a:hlinkClick r:id="" action="ppaction://hlinkfile"/>
              </a:rPr>
              <a:t>*</a:t>
            </a:r>
            <a:r>
              <a:rPr lang="pl-PL" sz="2000" baseline="30000" dirty="0"/>
              <a:t>**)</a:t>
            </a:r>
            <a:r>
              <a:rPr lang="pl-PL" sz="2000" dirty="0"/>
              <a:t>; jeżeli nie ma, wpisać</a:t>
            </a:r>
            <a:br>
              <a:rPr lang="pl-PL" sz="2000" dirty="0"/>
            </a:br>
            <a:r>
              <a:rPr lang="pl-PL" sz="2000" dirty="0"/>
              <a:t>      „</a:t>
            </a:r>
            <a:r>
              <a:rPr lang="pl-PL" sz="2000" dirty="0">
                <a:solidFill>
                  <a:srgbClr val="FF0000"/>
                </a:solidFill>
              </a:rPr>
              <a:t>brak zarzutów</a:t>
            </a:r>
            <a:r>
              <a:rPr lang="pl-PL" sz="2000" dirty="0"/>
              <a:t>”</a:t>
            </a:r>
          </a:p>
          <a:p>
            <a:pPr marL="447675" algn="just" fontAlgn="ctr">
              <a:defRPr/>
            </a:pPr>
            <a:r>
              <a:rPr lang="pl-PL" sz="2100" dirty="0">
                <a:solidFill>
                  <a:srgbClr val="9D032A"/>
                </a:solidFill>
              </a:rPr>
              <a:t>Do każdego protokołu głosowania mogą wnieść uwagi mężowie zaufania obecni przy pracach komisji oraz członkowie komisji uczestniczący w jej pracach. </a:t>
            </a:r>
            <a:r>
              <a:rPr lang="pl-PL" sz="2100" b="1" dirty="0">
                <a:solidFill>
                  <a:srgbClr val="9D032A"/>
                </a:solidFill>
              </a:rPr>
              <a:t>Uwagi mężów zaufania</a:t>
            </a:r>
            <a:r>
              <a:rPr lang="pl-PL" sz="2100" dirty="0">
                <a:solidFill>
                  <a:srgbClr val="9D032A"/>
                </a:solidFill>
              </a:rPr>
              <a:t> komisja wpisuje bezpośrednio do protokołu </a:t>
            </a:r>
            <a:r>
              <a:rPr lang="pl-PL" sz="2100" b="1" dirty="0">
                <a:solidFill>
                  <a:srgbClr val="9D032A"/>
                </a:solidFill>
              </a:rPr>
              <a:t>w punkcie </a:t>
            </a:r>
            <a:r>
              <a:rPr lang="pl-PL" sz="2100" b="1" dirty="0">
                <a:solidFill>
                  <a:srgbClr val="0000CC"/>
                </a:solidFill>
              </a:rPr>
              <a:t>20</a:t>
            </a:r>
            <a:r>
              <a:rPr lang="pl-PL" sz="2100" dirty="0">
                <a:solidFill>
                  <a:srgbClr val="9D032A"/>
                </a:solidFill>
              </a:rPr>
              <a:t>. </a:t>
            </a:r>
            <a:r>
              <a:rPr lang="pl-PL" sz="2100" b="1" dirty="0">
                <a:solidFill>
                  <a:srgbClr val="FF0000"/>
                </a:solidFill>
              </a:rPr>
              <a:t>Mąż zaufania, który wniósł uwagę podpisuje ją w protokole.</a:t>
            </a:r>
            <a:r>
              <a:rPr lang="pl-PL" sz="2100" dirty="0">
                <a:solidFill>
                  <a:srgbClr val="FF0000"/>
                </a:solidFill>
              </a:rPr>
              <a:t> </a:t>
            </a:r>
            <a:r>
              <a:rPr lang="pl-PL" sz="2100" dirty="0">
                <a:solidFill>
                  <a:srgbClr val="9D032A"/>
                </a:solidFill>
              </a:rPr>
              <a:t>Jeżeli mężowie zaufania nie zgłosili uwag lub nie byli obecni przy sporządzaniu protokołu, w punkcie tym </a:t>
            </a:r>
            <a:r>
              <a:rPr lang="pl-PL" sz="2100" u="heavy" dirty="0">
                <a:solidFill>
                  <a:srgbClr val="9D032A"/>
                </a:solidFill>
              </a:rPr>
              <a:t>należy</a:t>
            </a:r>
            <a:r>
              <a:rPr lang="pl-PL" sz="2100" dirty="0">
                <a:solidFill>
                  <a:srgbClr val="9D032A"/>
                </a:solidFill>
              </a:rPr>
              <a:t> wpisać wyrazy „</a:t>
            </a:r>
            <a:r>
              <a:rPr lang="pl-PL" sz="2100" u="heavy" dirty="0">
                <a:solidFill>
                  <a:srgbClr val="0000CC"/>
                </a:solidFill>
              </a:rPr>
              <a:t>brak zarzutów</a:t>
            </a:r>
            <a:r>
              <a:rPr lang="pl-PL" sz="2100" dirty="0">
                <a:solidFill>
                  <a:srgbClr val="0000CC"/>
                </a:solidFill>
              </a:rPr>
              <a:t>”</a:t>
            </a:r>
            <a:r>
              <a:rPr lang="pl-PL" sz="2100" dirty="0">
                <a:solidFill>
                  <a:srgbClr val="9D032A"/>
                </a:solidFill>
              </a:rPr>
              <a:t>.</a:t>
            </a:r>
          </a:p>
          <a:p>
            <a:pPr marL="173038" indent="-173038" algn="just" fontAlgn="ctr">
              <a:spcAft>
                <a:spcPts val="600"/>
              </a:spcAft>
              <a:defRPr/>
            </a:pPr>
            <a:endParaRPr lang="pl-PL" sz="2100" dirty="0"/>
          </a:p>
        </p:txBody>
      </p:sp>
      <p:sp>
        <p:nvSpPr>
          <p:cNvPr id="131076" name="Prostokąt 1"/>
          <p:cNvSpPr>
            <a:spLocks noChangeArrowheads="1"/>
          </p:cNvSpPr>
          <p:nvPr/>
        </p:nvSpPr>
        <p:spPr bwMode="auto">
          <a:xfrm>
            <a:off x="352425" y="5516563"/>
            <a:ext cx="7343775" cy="923925"/>
          </a:xfrm>
          <a:prstGeom prst="rect">
            <a:avLst/>
          </a:prstGeom>
          <a:noFill/>
          <a:ln w="9525">
            <a:noFill/>
            <a:miter lim="800000"/>
            <a:headEnd/>
            <a:tailEnd/>
          </a:ln>
        </p:spPr>
        <p:txBody>
          <a:bodyPr>
            <a:spAutoFit/>
          </a:bodyPr>
          <a:lstStyle/>
          <a:p>
            <a:r>
              <a:rPr lang="pl-PL" altLang="pl-PL" b="1">
                <a:solidFill>
                  <a:schemeClr val="bg1"/>
                </a:solidFill>
              </a:rPr>
              <a:t>Jeżeli treść uwag mężów zaufania nie mieści się na formularzu, należy napisać je na odrębnych kartkach i dołączyć do protokołu jako załącznik, zaznaczając to w 22 punkcie protokołu. </a:t>
            </a:r>
            <a:endParaRPr lang="pl-PL" altLang="pl-PL">
              <a:solidFill>
                <a:schemeClr val="bg1"/>
              </a:solidFill>
            </a:endParaRPr>
          </a:p>
        </p:txBody>
      </p:sp>
      <p:pic>
        <p:nvPicPr>
          <p:cNvPr id="131077" name="Obraz 6" descr="Clipart - Writing with Pencil (#1)"/>
          <p:cNvPicPr>
            <a:picLocks noChangeAspect="1"/>
          </p:cNvPicPr>
          <p:nvPr/>
        </p:nvPicPr>
        <p:blipFill>
          <a:blip r:embed="rId2"/>
          <a:srcRect/>
          <a:stretch>
            <a:fillRect/>
          </a:stretch>
        </p:blipFill>
        <p:spPr bwMode="auto">
          <a:xfrm>
            <a:off x="7740650" y="4581525"/>
            <a:ext cx="1347788" cy="1073150"/>
          </a:xfrm>
          <a:prstGeom prst="rect">
            <a:avLst/>
          </a:prstGeom>
          <a:noFill/>
          <a:ln w="9525">
            <a:noFill/>
            <a:miter lim="800000"/>
            <a:headEnd/>
            <a:tailEnd/>
          </a:ln>
        </p:spPr>
      </p:pic>
      <p:sp>
        <p:nvSpPr>
          <p:cNvPr id="131078" name="Prostokąt 3"/>
          <p:cNvSpPr>
            <a:spLocks noChangeArrowheads="1"/>
          </p:cNvSpPr>
          <p:nvPr/>
        </p:nvSpPr>
        <p:spPr bwMode="auto">
          <a:xfrm>
            <a:off x="34925" y="560388"/>
            <a:ext cx="7632700" cy="4921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ole tekstowe 1"/>
          <p:cNvSpPr txBox="1">
            <a:spLocks noChangeArrowheads="1"/>
          </p:cNvSpPr>
          <p:nvPr/>
        </p:nvSpPr>
        <p:spPr bwMode="auto">
          <a:xfrm>
            <a:off x="1042988" y="581025"/>
            <a:ext cx="6337300"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cs typeface="Arial" charset="0"/>
              </a:rPr>
              <a:t>MĘŻOWIE ZAUFANIA - UPRAWNIENIA</a:t>
            </a:r>
          </a:p>
        </p:txBody>
      </p:sp>
      <p:sp>
        <p:nvSpPr>
          <p:cNvPr id="21507" name="Prostokąt 2">
            <a:extLst>
              <a:ext uri="{FF2B5EF4-FFF2-40B4-BE49-F238E27FC236}">
                <a16:creationId xmlns:a16="http://schemas.microsoft.com/office/drawing/2014/main" xmlns="" id="{23E3CA6A-4DE9-4E44-875A-FC3FE19E1167}"/>
              </a:ext>
            </a:extLst>
          </p:cNvPr>
          <p:cNvSpPr>
            <a:spLocks noChangeArrowheads="1"/>
          </p:cNvSpPr>
          <p:nvPr/>
        </p:nvSpPr>
        <p:spPr bwMode="auto">
          <a:xfrm>
            <a:off x="250825" y="1109663"/>
            <a:ext cx="8424863" cy="4800600"/>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pl-PL" altLang="pl-PL" b="1" u="sng" dirty="0">
                <a:solidFill>
                  <a:srgbClr val="9D032A"/>
                </a:solidFill>
                <a:latin typeface="Franklin Gothic Book" panose="020B0503020102020204" pitchFamily="34" charset="0"/>
                <a:cs typeface="Arial" panose="020B0604020202020204" pitchFamily="34" charset="0"/>
              </a:rPr>
              <a:t>Mężowie zaufania mają prawo w szczególności: </a:t>
            </a:r>
          </a:p>
          <a:p>
            <a:pPr>
              <a:defRPr/>
            </a:pPr>
            <a:endParaRPr lang="pl-PL" dirty="0"/>
          </a:p>
          <a:p>
            <a:pPr marL="342900" indent="-342900">
              <a:buFont typeface="+mj-lt"/>
              <a:buAutoNum type="arabicParenR"/>
              <a:defRPr/>
            </a:pPr>
            <a:r>
              <a:rPr lang="pl-PL" dirty="0"/>
              <a:t>być obecni podczas wszystkich czynności obwodowej komisji wyborczej; </a:t>
            </a:r>
          </a:p>
          <a:p>
            <a:pPr marL="342900" indent="-342900" algn="just">
              <a:buFont typeface="+mj-lt"/>
              <a:buAutoNum type="arabicParenR"/>
              <a:defRPr/>
            </a:pPr>
            <a:r>
              <a:rPr lang="pl-PL" dirty="0"/>
              <a:t>być obecni w lokalu wyborczym w czasie przygotowania do głosowania, </a:t>
            </a:r>
            <a:br>
              <a:rPr lang="pl-PL" dirty="0"/>
            </a:br>
            <a:r>
              <a:rPr lang="pl-PL" dirty="0"/>
              <a:t>w trakcie głosowania i podczas ustalania wyników głosowania i sporządzania protokołu; </a:t>
            </a:r>
          </a:p>
          <a:p>
            <a:pPr marL="342900" indent="-342900">
              <a:buFont typeface="+mj-lt"/>
              <a:buAutoNum type="arabicParenR"/>
              <a:defRPr/>
            </a:pPr>
            <a:r>
              <a:rPr lang="pl-PL" dirty="0"/>
              <a:t>obserwować liczenie głosów przez obwodową komisję wyborczą i ustalanie przez nią wyników głosowania; </a:t>
            </a:r>
          </a:p>
          <a:p>
            <a:pPr marL="342900" indent="-342900">
              <a:buFont typeface="+mj-lt"/>
              <a:buAutoNum type="arabicParenR"/>
              <a:defRPr/>
            </a:pPr>
            <a:r>
              <a:rPr lang="pl-PL" dirty="0"/>
              <a:t>zgłaszać przewodniczącym komisji na bieżąco uwagi i zastrzeżenia; </a:t>
            </a:r>
          </a:p>
          <a:p>
            <a:pPr marL="342900" indent="-342900">
              <a:buFont typeface="+mj-lt"/>
              <a:buAutoNum type="arabicParenR"/>
              <a:defRPr/>
            </a:pPr>
            <a:r>
              <a:rPr lang="pl-PL" dirty="0"/>
              <a:t>wnosić uwagi do protokołu głosowania, z wymienieniem konkretnych zarzutów; </a:t>
            </a:r>
          </a:p>
          <a:p>
            <a:pPr marL="342900" indent="-342900">
              <a:buFont typeface="+mj-lt"/>
              <a:buAutoNum type="arabicParenR"/>
              <a:defRPr/>
            </a:pPr>
            <a:r>
              <a:rPr lang="pl-PL" dirty="0"/>
              <a:t>być obecni przy przewożeniu i przekazywaniu protokołów do właściwej komisji wyborczej wyższego stopnia; </a:t>
            </a:r>
          </a:p>
          <a:p>
            <a:pPr marL="342900" indent="-342900">
              <a:buFont typeface="+mj-lt"/>
              <a:buAutoNum type="arabicParenR"/>
              <a:defRPr/>
            </a:pPr>
            <a:r>
              <a:rPr lang="pl-PL" dirty="0"/>
              <a:t>być obecni przy sprawdzaniu prawidłowości ustalenia wyników głosowania;</a:t>
            </a:r>
          </a:p>
          <a:p>
            <a:pPr marL="342900" indent="-342900">
              <a:buFont typeface="+mj-lt"/>
              <a:buAutoNum type="arabicParenR"/>
              <a:defRPr/>
            </a:pPr>
            <a:r>
              <a:rPr lang="pl-PL" dirty="0"/>
              <a:t>występować o wydanie kopii protokołu głosowania;</a:t>
            </a:r>
          </a:p>
          <a:p>
            <a:pPr marL="342900" indent="-342900">
              <a:buFont typeface="+mj-lt"/>
              <a:buAutoNum type="arabicParenR"/>
              <a:defRPr/>
            </a:pPr>
            <a:r>
              <a:rPr lang="pl-PL" dirty="0"/>
              <a:t>być obecni przy wprowadzaniu danych do sieci elektronicznego przesyłania danych. </a:t>
            </a:r>
          </a:p>
        </p:txBody>
      </p:sp>
      <p:sp>
        <p:nvSpPr>
          <p:cNvPr id="7" name="Prostokąt 4">
            <a:extLst>
              <a:ext uri="{FF2B5EF4-FFF2-40B4-BE49-F238E27FC236}">
                <a16:creationId xmlns:a16="http://schemas.microsoft.com/office/drawing/2014/main" xmlns="" id="{1355D1EE-F1CD-40A5-88C4-2FB75A18C395}"/>
              </a:ext>
            </a:extLst>
          </p:cNvPr>
          <p:cNvSpPr>
            <a:spLocks noChangeArrowheads="1"/>
          </p:cNvSpPr>
          <p:nvPr/>
        </p:nvSpPr>
        <p:spPr bwMode="auto">
          <a:xfrm>
            <a:off x="107950" y="5961063"/>
            <a:ext cx="7632700" cy="708025"/>
          </a:xfrm>
          <a:prstGeom prst="rect">
            <a:avLst/>
          </a:prstGeom>
          <a:solidFill>
            <a:srgbClr val="9D032A"/>
          </a:solidFill>
          <a:ln w="28575">
            <a:solidFill>
              <a:schemeClr val="bg1">
                <a:lumMod val="75000"/>
              </a:schemeClr>
            </a:solidFill>
            <a:miter lim="800000"/>
            <a:headEnd/>
            <a:tailEnd/>
          </a:ln>
        </p:spPr>
        <p:txBody>
          <a:bodyPr>
            <a:spAutoFit/>
          </a:bodyPr>
          <a:lstStyle/>
          <a:p>
            <a:pPr algn="just">
              <a:defRPr/>
            </a:pPr>
            <a:r>
              <a:rPr lang="pl-PL" sz="2000" b="1" dirty="0">
                <a:solidFill>
                  <a:schemeClr val="bg1"/>
                </a:solidFill>
                <a:latin typeface="Franklin Gothic Book" panose="020B0503020102020204" pitchFamily="34" charset="0"/>
                <a:cs typeface="Arial" panose="020B0604020202020204" pitchFamily="34" charset="0"/>
              </a:rPr>
              <a:t>Wykonywanie uprawnień mężów zaufania nie może utrudniać pracy</a:t>
            </a:r>
          </a:p>
          <a:p>
            <a:pPr algn="just">
              <a:defRPr/>
            </a:pPr>
            <a:r>
              <a:rPr lang="pl-PL" sz="2000" b="1" dirty="0">
                <a:solidFill>
                  <a:schemeClr val="bg1"/>
                </a:solidFill>
                <a:latin typeface="Franklin Gothic Book" panose="020B0503020102020204" pitchFamily="34" charset="0"/>
                <a:cs typeface="Arial" panose="020B0604020202020204" pitchFamily="34" charset="0"/>
              </a:rPr>
              <a:t> komisji, zakłócać powagi głosowania ani naruszać jego tajności.</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ole tekstowe 1">
            <a:extLst>
              <a:ext uri="{FF2B5EF4-FFF2-40B4-BE49-F238E27FC236}">
                <a16:creationId xmlns:a16="http://schemas.microsoft.com/office/drawing/2014/main" xmlns="" id="{4E8EA6B9-2853-4CCC-B098-4191AE89F354}"/>
              </a:ext>
            </a:extLst>
          </p:cNvPr>
          <p:cNvSpPr txBox="1">
            <a:spLocks noChangeArrowheads="1"/>
          </p:cNvSpPr>
          <p:nvPr/>
        </p:nvSpPr>
        <p:spPr bwMode="auto">
          <a:xfrm>
            <a:off x="0" y="1557338"/>
            <a:ext cx="8137525" cy="3692525"/>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ctr">
              <a:spcAft>
                <a:spcPts val="600"/>
              </a:spcAft>
              <a:defRPr/>
            </a:pPr>
            <a:r>
              <a:rPr lang="pl-PL" sz="2100" dirty="0">
                <a:latin typeface="Arial" charset="0"/>
              </a:rPr>
              <a:t>21.</a:t>
            </a:r>
            <a:r>
              <a:rPr lang="pl-PL" sz="2100" baseline="30000" dirty="0">
                <a:latin typeface="Arial" charset="0"/>
              </a:rPr>
              <a:t>**)</a:t>
            </a:r>
            <a:r>
              <a:rPr lang="pl-PL" sz="2100" dirty="0">
                <a:latin typeface="Arial" charset="0"/>
              </a:rPr>
              <a:t>Adnotacja o wniesieniu uwag przez członków obwodowej komisji wyborczej z wymienieniem konkretnych zarzutów</a:t>
            </a:r>
            <a:r>
              <a:rPr lang="pl-PL" sz="2100" baseline="30000" dirty="0">
                <a:latin typeface="Arial" charset="0"/>
              </a:rPr>
              <a:t>***)</a:t>
            </a:r>
            <a:r>
              <a:rPr lang="pl-PL" sz="2100" dirty="0">
                <a:latin typeface="Arial" charset="0"/>
              </a:rPr>
              <a:t>; jeżeli nie ma, wpisać </a:t>
            </a:r>
            <a:r>
              <a:rPr lang="pl-PL" sz="2100" dirty="0">
                <a:solidFill>
                  <a:srgbClr val="FF0000"/>
                </a:solidFill>
                <a:latin typeface="Arial" charset="0"/>
              </a:rPr>
              <a:t>„brak zarzutów”: </a:t>
            </a:r>
            <a:r>
              <a:rPr lang="pl-PL" sz="2100" dirty="0">
                <a:solidFill>
                  <a:srgbClr val="0000CC"/>
                </a:solidFill>
                <a:latin typeface="Arial" charset="0"/>
              </a:rPr>
              <a:t>brak zarzutów</a:t>
            </a:r>
            <a:r>
              <a:rPr lang="pl-PL" sz="2100" dirty="0">
                <a:latin typeface="Arial" charset="0"/>
              </a:rPr>
              <a:t> </a:t>
            </a:r>
          </a:p>
          <a:p>
            <a:pPr algn="just" fontAlgn="ctr">
              <a:spcAft>
                <a:spcPts val="600"/>
              </a:spcAft>
              <a:defRPr/>
            </a:pPr>
            <a:endParaRPr lang="pl-PL" sz="1000" dirty="0">
              <a:solidFill>
                <a:srgbClr val="FF0000"/>
              </a:solidFill>
              <a:latin typeface="Arial" charset="0"/>
            </a:endParaRPr>
          </a:p>
          <a:p>
            <a:pPr marL="447675" algn="just" fontAlgn="ctr">
              <a:spcAft>
                <a:spcPts val="600"/>
              </a:spcAft>
              <a:defRPr/>
            </a:pPr>
            <a:r>
              <a:rPr lang="pl-PL" sz="2100" b="1" dirty="0">
                <a:solidFill>
                  <a:srgbClr val="9D032A"/>
                </a:solidFill>
                <a:latin typeface="Arial" charset="0"/>
              </a:rPr>
              <a:t>Uwagi członków komisji</a:t>
            </a:r>
            <a:r>
              <a:rPr lang="pl-PL" sz="2100" dirty="0">
                <a:solidFill>
                  <a:srgbClr val="9D032A"/>
                </a:solidFill>
                <a:latin typeface="Arial" charset="0"/>
              </a:rPr>
              <a:t> wpisuje się bezpośrednio do protokołu </a:t>
            </a:r>
            <a:r>
              <a:rPr lang="pl-PL" sz="2100" b="1" dirty="0">
                <a:solidFill>
                  <a:srgbClr val="9D032A"/>
                </a:solidFill>
                <a:latin typeface="Arial" charset="0"/>
              </a:rPr>
              <a:t>w punkcie </a:t>
            </a:r>
            <a:r>
              <a:rPr lang="pl-PL" sz="2100" b="1" dirty="0">
                <a:solidFill>
                  <a:srgbClr val="0000CC"/>
                </a:solidFill>
                <a:latin typeface="Arial" charset="0"/>
              </a:rPr>
              <a:t>21</a:t>
            </a:r>
            <a:r>
              <a:rPr lang="pl-PL" sz="2100" dirty="0">
                <a:solidFill>
                  <a:srgbClr val="9D032A"/>
                </a:solidFill>
                <a:latin typeface="Arial" charset="0"/>
              </a:rPr>
              <a:t>. </a:t>
            </a:r>
          </a:p>
          <a:p>
            <a:pPr marL="447675" algn="just" fontAlgn="ctr">
              <a:spcAft>
                <a:spcPts val="600"/>
              </a:spcAft>
              <a:defRPr/>
            </a:pPr>
            <a:r>
              <a:rPr lang="pl-PL" sz="2100" b="1" dirty="0">
                <a:solidFill>
                  <a:srgbClr val="FF0000"/>
                </a:solidFill>
                <a:latin typeface="Arial" charset="0"/>
              </a:rPr>
              <a:t>Członek komisji, który wniósł uwagę z wymienieniem konkretnych zarzutów, podpisuje ją w protokole</a:t>
            </a:r>
            <a:r>
              <a:rPr lang="pl-PL" sz="2100" dirty="0">
                <a:solidFill>
                  <a:srgbClr val="FF0000"/>
                </a:solidFill>
                <a:latin typeface="Arial" charset="0"/>
              </a:rPr>
              <a:t>. </a:t>
            </a:r>
          </a:p>
          <a:p>
            <a:pPr marL="447675" algn="just" fontAlgn="ctr">
              <a:spcAft>
                <a:spcPts val="600"/>
              </a:spcAft>
              <a:defRPr/>
            </a:pPr>
            <a:r>
              <a:rPr lang="pl-PL" sz="2100" dirty="0">
                <a:solidFill>
                  <a:srgbClr val="9D032A"/>
                </a:solidFill>
                <a:latin typeface="Arial" charset="0"/>
              </a:rPr>
              <a:t>Jeżeli członkowie komisji nie zgłosili uwag, w punkcie tym </a:t>
            </a:r>
            <a:r>
              <a:rPr lang="pl-PL" sz="2100" u="sng" dirty="0">
                <a:solidFill>
                  <a:srgbClr val="9D032A"/>
                </a:solidFill>
                <a:latin typeface="Arial" charset="0"/>
              </a:rPr>
              <a:t>należy</a:t>
            </a:r>
            <a:r>
              <a:rPr lang="pl-PL" sz="2100" dirty="0">
                <a:solidFill>
                  <a:srgbClr val="9D032A"/>
                </a:solidFill>
                <a:latin typeface="Arial" charset="0"/>
              </a:rPr>
              <a:t> wpisać wyrazy „</a:t>
            </a:r>
            <a:r>
              <a:rPr lang="pl-PL" sz="2100" u="heavy" dirty="0">
                <a:solidFill>
                  <a:srgbClr val="0000CC"/>
                </a:solidFill>
                <a:latin typeface="Arial" charset="0"/>
              </a:rPr>
              <a:t>brak zarzutów</a:t>
            </a:r>
            <a:r>
              <a:rPr lang="pl-PL" sz="2100" dirty="0">
                <a:solidFill>
                  <a:srgbClr val="9D032A"/>
                </a:solidFill>
                <a:latin typeface="Arial" charset="0"/>
              </a:rPr>
              <a:t>”.</a:t>
            </a:r>
            <a:endParaRPr lang="pl-PL" altLang="pl-PL" sz="1900" dirty="0"/>
          </a:p>
          <a:p>
            <a:pPr algn="just" fontAlgn="ctr">
              <a:defRPr/>
            </a:pPr>
            <a:endParaRPr lang="pl-PL" altLang="pl-PL" sz="1000" dirty="0"/>
          </a:p>
        </p:txBody>
      </p:sp>
      <p:sp>
        <p:nvSpPr>
          <p:cNvPr id="132099" name="Prostokąt 3"/>
          <p:cNvSpPr>
            <a:spLocks noChangeArrowheads="1"/>
          </p:cNvSpPr>
          <p:nvPr/>
        </p:nvSpPr>
        <p:spPr bwMode="auto">
          <a:xfrm>
            <a:off x="107950" y="642938"/>
            <a:ext cx="7632700" cy="430212"/>
          </a:xfrm>
          <a:prstGeom prst="rect">
            <a:avLst/>
          </a:prstGeom>
          <a:noFill/>
          <a:ln w="9525">
            <a:noFill/>
            <a:miter lim="800000"/>
            <a:headEnd/>
            <a:tailEnd/>
          </a:ln>
        </p:spPr>
        <p:txBody>
          <a:bodyPr>
            <a:spAutoFit/>
          </a:bodyPr>
          <a:lstStyle/>
          <a:p>
            <a:pPr algn="ctr"/>
            <a:endParaRPr lang="pl-PL" altLang="pl-PL" sz="400" b="1">
              <a:solidFill>
                <a:srgbClr val="C00000"/>
              </a:solidFill>
            </a:endParaRPr>
          </a:p>
          <a:p>
            <a:pPr algn="ctr"/>
            <a:endParaRPr lang="pl-PL" altLang="pl-PL" b="1">
              <a:solidFill>
                <a:srgbClr val="009900"/>
              </a:solidFill>
            </a:endParaRPr>
          </a:p>
        </p:txBody>
      </p:sp>
      <p:pic>
        <p:nvPicPr>
          <p:cNvPr id="132100" name="Obraz 6" descr="Clipart - Writing with Pencil (#1)"/>
          <p:cNvPicPr>
            <a:picLocks noChangeAspect="1"/>
          </p:cNvPicPr>
          <p:nvPr/>
        </p:nvPicPr>
        <p:blipFill>
          <a:blip r:embed="rId2"/>
          <a:srcRect/>
          <a:stretch>
            <a:fillRect/>
          </a:stretch>
        </p:blipFill>
        <p:spPr bwMode="auto">
          <a:xfrm>
            <a:off x="7410450" y="4229100"/>
            <a:ext cx="1454150" cy="1158875"/>
          </a:xfrm>
          <a:prstGeom prst="rect">
            <a:avLst/>
          </a:prstGeom>
          <a:noFill/>
          <a:ln w="9525">
            <a:noFill/>
            <a:miter lim="800000"/>
            <a:headEnd/>
            <a:tailEnd/>
          </a:ln>
        </p:spPr>
      </p:pic>
      <p:sp>
        <p:nvSpPr>
          <p:cNvPr id="6" name="Prostokąt zaokrąglony 5">
            <a:extLst>
              <a:ext uri="{FF2B5EF4-FFF2-40B4-BE49-F238E27FC236}">
                <a16:creationId xmlns:a16="http://schemas.microsoft.com/office/drawing/2014/main" xmlns="" id="{3526CDFC-81C5-4474-82FA-BFAAF27B6E19}"/>
              </a:ext>
            </a:extLst>
          </p:cNvPr>
          <p:cNvSpPr/>
          <p:nvPr/>
        </p:nvSpPr>
        <p:spPr>
          <a:xfrm>
            <a:off x="279400" y="5383213"/>
            <a:ext cx="7489825" cy="1335087"/>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2102" name="Prostokąt 6"/>
          <p:cNvSpPr>
            <a:spLocks noChangeArrowheads="1"/>
          </p:cNvSpPr>
          <p:nvPr/>
        </p:nvSpPr>
        <p:spPr bwMode="auto">
          <a:xfrm>
            <a:off x="352425" y="5516563"/>
            <a:ext cx="7343775" cy="923925"/>
          </a:xfrm>
          <a:prstGeom prst="rect">
            <a:avLst/>
          </a:prstGeom>
          <a:noFill/>
          <a:ln w="9525">
            <a:noFill/>
            <a:miter lim="800000"/>
            <a:headEnd/>
            <a:tailEnd/>
          </a:ln>
        </p:spPr>
        <p:txBody>
          <a:bodyPr>
            <a:spAutoFit/>
          </a:bodyPr>
          <a:lstStyle/>
          <a:p>
            <a:r>
              <a:rPr lang="pl-PL" altLang="pl-PL" b="1">
                <a:solidFill>
                  <a:schemeClr val="bg1"/>
                </a:solidFill>
              </a:rPr>
              <a:t>Jeżeli treść uwag mężów zaufania nie mieści się na formularzu, należy napisać je na odrębnych kartkach i dołączyć do protokołu jako załącznik, zaznaczając to w 22 punkcie protokołu. </a:t>
            </a:r>
            <a:endParaRPr lang="pl-PL" altLang="pl-PL">
              <a:solidFill>
                <a:schemeClr val="bg1"/>
              </a:solidFill>
            </a:endParaRPr>
          </a:p>
        </p:txBody>
      </p:sp>
      <p:sp>
        <p:nvSpPr>
          <p:cNvPr id="132103" name="Prostokąt 3"/>
          <p:cNvSpPr>
            <a:spLocks noChangeArrowheads="1"/>
          </p:cNvSpPr>
          <p:nvPr/>
        </p:nvSpPr>
        <p:spPr bwMode="auto">
          <a:xfrm>
            <a:off x="34925" y="560388"/>
            <a:ext cx="7632700" cy="4921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y 8">
            <a:extLst>
              <a:ext uri="{FF2B5EF4-FFF2-40B4-BE49-F238E27FC236}">
                <a16:creationId xmlns:a16="http://schemas.microsoft.com/office/drawing/2014/main" xmlns="" id="{FF180FC3-790E-46DC-A45B-25C2F3B69358}"/>
              </a:ext>
            </a:extLst>
          </p:cNvPr>
          <p:cNvSpPr/>
          <p:nvPr/>
        </p:nvSpPr>
        <p:spPr>
          <a:xfrm>
            <a:off x="250825" y="4652963"/>
            <a:ext cx="8713788" cy="1570037"/>
          </a:xfrm>
          <a:prstGeom prst="roundRect">
            <a:avLst/>
          </a:prstGeom>
          <a:solidFill>
            <a:srgbClr val="9D032A"/>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3123" name="Prostokąt 5"/>
          <p:cNvSpPr>
            <a:spLocks noChangeArrowheads="1"/>
          </p:cNvSpPr>
          <p:nvPr/>
        </p:nvSpPr>
        <p:spPr bwMode="auto">
          <a:xfrm>
            <a:off x="539750" y="4652963"/>
            <a:ext cx="8135938" cy="1570037"/>
          </a:xfrm>
          <a:prstGeom prst="rect">
            <a:avLst/>
          </a:prstGeom>
          <a:noFill/>
          <a:ln w="9525">
            <a:noFill/>
            <a:miter lim="800000"/>
            <a:headEnd/>
            <a:tailEnd/>
          </a:ln>
        </p:spPr>
        <p:txBody>
          <a:bodyPr>
            <a:spAutoFit/>
          </a:bodyPr>
          <a:lstStyle/>
          <a:p>
            <a:pPr algn="just" fontAlgn="ctr"/>
            <a:r>
              <a:rPr lang="pl-PL" altLang="pl-PL" sz="2400" b="1">
                <a:solidFill>
                  <a:schemeClr val="bg1"/>
                </a:solidFill>
                <a:latin typeface="Arial Black" pitchFamily="34" charset="0"/>
              </a:rPr>
              <a:t>Komisja ma obowiązek ustosunkować się do zarzutów wniesionych przez mężów zaufania lub członków komisji</a:t>
            </a:r>
            <a:r>
              <a:rPr lang="pl-PL" altLang="pl-PL" sz="2400">
                <a:solidFill>
                  <a:schemeClr val="bg1"/>
                </a:solidFill>
                <a:latin typeface="Arial Black" pitchFamily="34" charset="0"/>
              </a:rPr>
              <a:t>, załączając do protokołu podpisane wyjaśnienia.</a:t>
            </a:r>
          </a:p>
        </p:txBody>
      </p:sp>
      <p:sp>
        <p:nvSpPr>
          <p:cNvPr id="133124" name="Prostokąt 7"/>
          <p:cNvSpPr>
            <a:spLocks noChangeArrowheads="1"/>
          </p:cNvSpPr>
          <p:nvPr/>
        </p:nvSpPr>
        <p:spPr bwMode="auto">
          <a:xfrm>
            <a:off x="169863" y="1238250"/>
            <a:ext cx="7993062" cy="1323975"/>
          </a:xfrm>
          <a:prstGeom prst="rect">
            <a:avLst/>
          </a:prstGeom>
          <a:noFill/>
          <a:ln w="9525">
            <a:noFill/>
            <a:miter lim="800000"/>
            <a:headEnd/>
            <a:tailEnd/>
          </a:ln>
        </p:spPr>
        <p:txBody>
          <a:bodyPr>
            <a:spAutoFit/>
          </a:bodyPr>
          <a:lstStyle/>
          <a:p>
            <a:pPr algn="just" fontAlgn="ctr"/>
            <a:r>
              <a:rPr lang="pl-PL" altLang="pl-PL" sz="2000" b="1"/>
              <a:t>Jeżeli treść uwag mężów zaufania albo członków komisji nie mieści się na formularzu, należy napisać je na odrębnych kartkach i dołączyć do protokołu jako załącznik, zaznaczając to w odpowiednim punkcie protokołu (odpowiednio </a:t>
            </a:r>
            <a:r>
              <a:rPr lang="pl-PL" altLang="pl-PL" sz="2000" b="1">
                <a:solidFill>
                  <a:srgbClr val="0000CC"/>
                </a:solidFill>
              </a:rPr>
              <a:t>20</a:t>
            </a:r>
            <a:r>
              <a:rPr lang="pl-PL" altLang="pl-PL" sz="2000" b="1"/>
              <a:t> lub </a:t>
            </a:r>
            <a:r>
              <a:rPr lang="pl-PL" altLang="pl-PL" sz="2000" b="1">
                <a:solidFill>
                  <a:srgbClr val="0000CC"/>
                </a:solidFill>
              </a:rPr>
              <a:t>21</a:t>
            </a:r>
            <a:r>
              <a:rPr lang="pl-PL" altLang="pl-PL" sz="2000" b="1"/>
              <a:t>).</a:t>
            </a:r>
          </a:p>
        </p:txBody>
      </p:sp>
      <p:grpSp>
        <p:nvGrpSpPr>
          <p:cNvPr id="133125" name="Grupa 11"/>
          <p:cNvGrpSpPr>
            <a:grpSpLocks/>
          </p:cNvGrpSpPr>
          <p:nvPr/>
        </p:nvGrpSpPr>
        <p:grpSpPr bwMode="auto">
          <a:xfrm rot="-2124148">
            <a:off x="1882775" y="2733675"/>
            <a:ext cx="976313" cy="1719263"/>
            <a:chOff x="3275856" y="1564686"/>
            <a:chExt cx="1800200" cy="2552278"/>
          </a:xfrm>
        </p:grpSpPr>
        <p:pic>
          <p:nvPicPr>
            <p:cNvPr id="133129" name="Obraz 9"/>
            <p:cNvPicPr>
              <a:picLocks noChangeAspect="1"/>
            </p:cNvPicPr>
            <p:nvPr/>
          </p:nvPicPr>
          <p:blipFill>
            <a:blip r:embed="rId2"/>
            <a:srcRect/>
            <a:stretch>
              <a:fillRect/>
            </a:stretch>
          </p:blipFill>
          <p:spPr bwMode="auto">
            <a:xfrm>
              <a:off x="3327943" y="1624001"/>
              <a:ext cx="1676105" cy="2433648"/>
            </a:xfrm>
            <a:prstGeom prst="rect">
              <a:avLst/>
            </a:prstGeom>
            <a:noFill/>
            <a:ln w="9525">
              <a:noFill/>
              <a:miter lim="800000"/>
              <a:headEnd/>
              <a:tailEnd/>
            </a:ln>
          </p:spPr>
        </p:pic>
        <p:sp>
          <p:nvSpPr>
            <p:cNvPr id="11" name="Prostokąt 10">
              <a:extLst>
                <a:ext uri="{FF2B5EF4-FFF2-40B4-BE49-F238E27FC236}">
                  <a16:creationId xmlns:a16="http://schemas.microsoft.com/office/drawing/2014/main" xmlns="" id="{1A6D5612-05AB-47DB-A129-77394E763230}"/>
                </a:ext>
              </a:extLst>
            </p:cNvPr>
            <p:cNvSpPr/>
            <p:nvPr/>
          </p:nvSpPr>
          <p:spPr>
            <a:xfrm>
              <a:off x="3275856" y="1564686"/>
              <a:ext cx="1800200" cy="25522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pic>
        <p:nvPicPr>
          <p:cNvPr id="133126" name="Obraz 12" descr="File:Writing.svg - Wikimedia Commons"/>
          <p:cNvPicPr>
            <a:picLocks noChangeAspect="1"/>
          </p:cNvPicPr>
          <p:nvPr/>
        </p:nvPicPr>
        <p:blipFill>
          <a:blip r:embed="rId3"/>
          <a:srcRect/>
          <a:stretch>
            <a:fillRect/>
          </a:stretch>
        </p:blipFill>
        <p:spPr bwMode="auto">
          <a:xfrm>
            <a:off x="5661025" y="2527300"/>
            <a:ext cx="2001838" cy="2000250"/>
          </a:xfrm>
          <a:prstGeom prst="rect">
            <a:avLst/>
          </a:prstGeom>
          <a:noFill/>
          <a:ln w="9525">
            <a:noFill/>
            <a:miter lim="800000"/>
            <a:headEnd/>
            <a:tailEnd/>
          </a:ln>
        </p:spPr>
      </p:pic>
      <p:pic>
        <p:nvPicPr>
          <p:cNvPr id="133127" name="Obraz 13" descr="Plus PNG"/>
          <p:cNvPicPr>
            <a:picLocks noChangeAspect="1"/>
          </p:cNvPicPr>
          <p:nvPr/>
        </p:nvPicPr>
        <p:blipFill>
          <a:blip r:embed="rId4"/>
          <a:srcRect/>
          <a:stretch>
            <a:fillRect/>
          </a:stretch>
        </p:blipFill>
        <p:spPr bwMode="auto">
          <a:xfrm rot="386383">
            <a:off x="3894138" y="2898775"/>
            <a:ext cx="1139825" cy="998538"/>
          </a:xfrm>
          <a:prstGeom prst="rect">
            <a:avLst/>
          </a:prstGeom>
          <a:noFill/>
          <a:ln w="9525">
            <a:noFill/>
            <a:miter lim="800000"/>
            <a:headEnd/>
            <a:tailEnd/>
          </a:ln>
        </p:spPr>
      </p:pic>
      <p:sp>
        <p:nvSpPr>
          <p:cNvPr id="133128" name="Prostokąt 3"/>
          <p:cNvSpPr>
            <a:spLocks noChangeArrowheads="1"/>
          </p:cNvSpPr>
          <p:nvPr/>
        </p:nvSpPr>
        <p:spPr bwMode="auto">
          <a:xfrm>
            <a:off x="34925" y="560388"/>
            <a:ext cx="7632700" cy="4921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ole tekstowe 1">
            <a:extLst>
              <a:ext uri="{FF2B5EF4-FFF2-40B4-BE49-F238E27FC236}">
                <a16:creationId xmlns:a16="http://schemas.microsoft.com/office/drawing/2014/main" xmlns="" id="{655E2CDA-1906-461A-8D85-F0C7FBB390FD}"/>
              </a:ext>
            </a:extLst>
          </p:cNvPr>
          <p:cNvSpPr txBox="1">
            <a:spLocks noChangeArrowheads="1"/>
          </p:cNvSpPr>
          <p:nvPr/>
        </p:nvSpPr>
        <p:spPr bwMode="auto">
          <a:xfrm>
            <a:off x="323850" y="1052513"/>
            <a:ext cx="8713788" cy="4786312"/>
          </a:xfrm>
          <a:prstGeom prst="rect">
            <a:avLst/>
          </a:prstGeom>
          <a:noFill/>
          <a:ln w="9525">
            <a:noFill/>
            <a:miter lim="800000"/>
            <a:headEnd/>
            <a:tailEnd/>
          </a:ln>
        </p:spPr>
        <p:txBody>
          <a:bodyPr>
            <a:spAutoFit/>
          </a:bodyPr>
          <a:lstStyle/>
          <a:p>
            <a:pPr algn="just" fontAlgn="ctr">
              <a:defRPr/>
            </a:pPr>
            <a:endParaRPr lang="pl-PL" altLang="pl-PL" sz="1000" dirty="0"/>
          </a:p>
          <a:p>
            <a:pPr algn="just">
              <a:defRPr/>
            </a:pPr>
            <a:r>
              <a:rPr lang="pl-PL" altLang="pl-PL" sz="2000" dirty="0"/>
              <a:t>22.</a:t>
            </a:r>
            <a:r>
              <a:rPr lang="pl-PL" altLang="pl-PL" sz="2000" baseline="30000" dirty="0"/>
              <a:t>**)</a:t>
            </a:r>
            <a:r>
              <a:rPr lang="pl-PL" altLang="pl-PL" sz="2000" dirty="0"/>
              <a:t>Inne uwagi; jeżeli nie ma, wpisać „</a:t>
            </a:r>
            <a:r>
              <a:rPr lang="pl-PL" altLang="pl-PL" sz="2000" dirty="0">
                <a:solidFill>
                  <a:srgbClr val="FF3300"/>
                </a:solidFill>
              </a:rPr>
              <a:t>brak uwag</a:t>
            </a:r>
            <a:r>
              <a:rPr lang="pl-PL" altLang="pl-PL" sz="2000" dirty="0"/>
              <a:t>”:</a:t>
            </a:r>
            <a:endParaRPr lang="pl-PL" altLang="pl-PL" sz="2000" dirty="0">
              <a:solidFill>
                <a:srgbClr val="0000CC"/>
              </a:solidFill>
            </a:endParaRPr>
          </a:p>
          <a:p>
            <a:pPr algn="just">
              <a:defRPr/>
            </a:pPr>
            <a:r>
              <a:rPr lang="pl-PL" altLang="pl-PL" sz="2000" b="1" dirty="0">
                <a:latin typeface="Times New Roman" pitchFamily="18" charset="0"/>
                <a:cs typeface="Times New Roman" pitchFamily="18" charset="0"/>
              </a:rPr>
              <a:t> </a:t>
            </a:r>
            <a:r>
              <a:rPr lang="pl-PL" altLang="pl-PL" sz="1600" dirty="0">
                <a:cs typeface="Arial" charset="0"/>
              </a:rPr>
              <a:t>Przykładowe wpisy</a:t>
            </a:r>
            <a:r>
              <a:rPr lang="pl-PL" altLang="pl-PL" dirty="0">
                <a:solidFill>
                  <a:srgbClr val="0000CC"/>
                </a:solidFill>
                <a:cs typeface="Arial" charset="0"/>
              </a:rPr>
              <a:t>:</a:t>
            </a:r>
          </a:p>
          <a:p>
            <a:pPr marL="265113" indent="-265113" algn="just">
              <a:lnSpc>
                <a:spcPct val="150000"/>
              </a:lnSpc>
              <a:defRPr/>
            </a:pPr>
            <a:r>
              <a:rPr lang="pl-PL" altLang="pl-PL" sz="1700" i="1" dirty="0">
                <a:solidFill>
                  <a:srgbClr val="0000CC"/>
                </a:solidFill>
                <a:cs typeface="Arial" charset="0"/>
              </a:rPr>
              <a:t>1/  był </a:t>
            </a:r>
            <a:r>
              <a:rPr lang="pl-PL" altLang="pl-PL" sz="1700" i="1" dirty="0">
                <a:solidFill>
                  <a:srgbClr val="0000CC"/>
                </a:solidFill>
              </a:rPr>
              <a:t>przypadek zakłócenia głosowania przez wyborcę, polegający na …….  ;</a:t>
            </a:r>
          </a:p>
          <a:p>
            <a:pPr marL="265113" indent="-265113" algn="just">
              <a:lnSpc>
                <a:spcPct val="150000"/>
              </a:lnSpc>
              <a:defRPr/>
            </a:pPr>
            <a:r>
              <a:rPr lang="pl-PL" altLang="pl-PL" sz="1700" i="1" dirty="0">
                <a:solidFill>
                  <a:srgbClr val="0000CC"/>
                </a:solidFill>
                <a:cs typeface="Arial" charset="0"/>
              </a:rPr>
              <a:t>2/ wydano </a:t>
            </a:r>
            <a:r>
              <a:rPr lang="pl-PL" altLang="pl-PL" sz="1700" i="1" dirty="0">
                <a:solidFill>
                  <a:srgbClr val="3333CC"/>
                </a:solidFill>
              </a:rPr>
              <a:t>polecenia o charakterze porządkowym w związku z działaniami mężów   zaufania przekraczającymi ich uprawnienia, naruszaniem tajności głosowania;</a:t>
            </a:r>
          </a:p>
          <a:p>
            <a:pPr marL="357188" indent="-357188">
              <a:lnSpc>
                <a:spcPct val="150000"/>
              </a:lnSpc>
              <a:defRPr/>
            </a:pPr>
            <a:r>
              <a:rPr lang="pl-PL" altLang="pl-PL" sz="1700" i="1" dirty="0">
                <a:solidFill>
                  <a:srgbClr val="3333CC"/>
                </a:solidFill>
                <a:cs typeface="Arial" charset="0"/>
              </a:rPr>
              <a:t>3</a:t>
            </a:r>
            <a:r>
              <a:rPr lang="pl-PL" altLang="pl-PL" sz="1700" i="1" dirty="0">
                <a:solidFill>
                  <a:srgbClr val="0000CC"/>
                </a:solidFill>
                <a:cs typeface="Arial" charset="0"/>
              </a:rPr>
              <a:t>/  </a:t>
            </a:r>
            <a:r>
              <a:rPr lang="pl-PL" altLang="pl-PL" sz="1700" i="1" dirty="0">
                <a:solidFill>
                  <a:srgbClr val="0000CC"/>
                </a:solidFill>
              </a:rPr>
              <a:t>zauważono przypadek wyniesienia karty do głosowania przez wyborcę.</a:t>
            </a:r>
          </a:p>
          <a:p>
            <a:pPr marL="265113" indent="-265113">
              <a:lnSpc>
                <a:spcPct val="150000"/>
              </a:lnSpc>
              <a:defRPr/>
            </a:pPr>
            <a:r>
              <a:rPr lang="pl-PL" altLang="pl-PL" sz="1700" i="1" dirty="0">
                <a:solidFill>
                  <a:srgbClr val="0000CC"/>
                </a:solidFill>
                <a:cs typeface="Arial" charset="0"/>
              </a:rPr>
              <a:t>	Zawiadomiono  Policję</a:t>
            </a:r>
            <a:r>
              <a:rPr lang="pl-PL" altLang="pl-PL" sz="1700" i="1" dirty="0">
                <a:solidFill>
                  <a:srgbClr val="0000CC"/>
                </a:solidFill>
              </a:rPr>
              <a:t> ;</a:t>
            </a:r>
            <a:endParaRPr lang="pl-PL" altLang="pl-PL" sz="1700" i="1" dirty="0">
              <a:solidFill>
                <a:srgbClr val="0000CC"/>
              </a:solidFill>
              <a:cs typeface="Arial" charset="0"/>
            </a:endParaRPr>
          </a:p>
          <a:p>
            <a:pPr marL="265113" indent="-265113" algn="just">
              <a:lnSpc>
                <a:spcPct val="150000"/>
              </a:lnSpc>
              <a:defRPr/>
            </a:pPr>
            <a:r>
              <a:rPr lang="pl-PL" altLang="pl-PL" sz="1700" i="1" dirty="0">
                <a:solidFill>
                  <a:srgbClr val="0000CC"/>
                </a:solidFill>
                <a:cs typeface="Arial" charset="0"/>
              </a:rPr>
              <a:t>4/	OKW otrzymała informację o oferowaniu odstąpienia karty do głosowania poza lokalem wyborczym/ w lokalu wyborczym. Zawiadomiono Policję;</a:t>
            </a:r>
          </a:p>
          <a:p>
            <a:pPr marL="357188" indent="-357188" algn="just">
              <a:lnSpc>
                <a:spcPct val="150000"/>
              </a:lnSpc>
              <a:defRPr/>
            </a:pPr>
            <a:r>
              <a:rPr lang="pl-PL" altLang="pl-PL" sz="1700" i="1" dirty="0">
                <a:solidFill>
                  <a:srgbClr val="0000CC"/>
                </a:solidFill>
                <a:cs typeface="Arial" charset="0"/>
              </a:rPr>
              <a:t>5/  z urny wyjęto inne przedmioty niż karty do głosowania, tj. ………….;</a:t>
            </a:r>
          </a:p>
          <a:p>
            <a:pPr marL="357188" indent="-357188" algn="just">
              <a:lnSpc>
                <a:spcPct val="150000"/>
              </a:lnSpc>
              <a:defRPr/>
            </a:pPr>
            <a:r>
              <a:rPr lang="pl-PL" altLang="pl-PL" sz="1700" i="1" dirty="0">
                <a:solidFill>
                  <a:srgbClr val="0000CC"/>
                </a:solidFill>
                <a:cs typeface="Arial" charset="0"/>
              </a:rPr>
              <a:t>6/ w lokalu wyborczym za parawanem odnaleziono kartę do głosowania pozostawioną przez wyborcę;</a:t>
            </a:r>
          </a:p>
        </p:txBody>
      </p:sp>
      <p:sp>
        <p:nvSpPr>
          <p:cNvPr id="134147" name="Prostokąt 3"/>
          <p:cNvSpPr>
            <a:spLocks noChangeArrowheads="1"/>
          </p:cNvSpPr>
          <p:nvPr/>
        </p:nvSpPr>
        <p:spPr bwMode="auto">
          <a:xfrm>
            <a:off x="34925" y="560388"/>
            <a:ext cx="7632700" cy="4921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pole tekstowe 1"/>
          <p:cNvSpPr txBox="1">
            <a:spLocks noChangeArrowheads="1"/>
          </p:cNvSpPr>
          <p:nvPr/>
        </p:nvSpPr>
        <p:spPr bwMode="auto">
          <a:xfrm>
            <a:off x="395288" y="1412875"/>
            <a:ext cx="6264275" cy="4400550"/>
          </a:xfrm>
          <a:prstGeom prst="rect">
            <a:avLst/>
          </a:prstGeom>
          <a:noFill/>
          <a:ln w="9525">
            <a:noFill/>
            <a:miter lim="800000"/>
            <a:headEnd/>
            <a:tailEnd/>
          </a:ln>
        </p:spPr>
        <p:txBody>
          <a:bodyPr>
            <a:spAutoFit/>
          </a:bodyPr>
          <a:lstStyle/>
          <a:p>
            <a:pPr algn="just" fontAlgn="ctr">
              <a:buFont typeface="Wingdings" pitchFamily="2" charset="2"/>
              <a:buChar char="Ø"/>
            </a:pPr>
            <a:r>
              <a:rPr lang="pl-PL" altLang="pl-PL" sz="2000"/>
              <a:t> Po ręcznym sporządzeniu projektów protokołów głosowania, w celu przygotowania ostatecznej treści protokołów, w szczególności w celu sprawdzenia poprawności dokonanych obliczeń, OKW wprowadza dane z protokołów do aplikacji „Protokoły obwodowe”, zwanej dalej „aplikacją”, dostarczonej OKW wraz z systemem informatycznym Wsparcie Organów Wyborczych (WOW).</a:t>
            </a:r>
          </a:p>
          <a:p>
            <a:pPr fontAlgn="ctr">
              <a:buFont typeface="Wingdings" pitchFamily="2" charset="2"/>
              <a:buChar char="Ø"/>
            </a:pPr>
            <a:endParaRPr lang="pl-PL" altLang="pl-PL" sz="2000"/>
          </a:p>
          <a:p>
            <a:pPr algn="just" fontAlgn="ctr">
              <a:buFont typeface="Wingdings" pitchFamily="2" charset="2"/>
              <a:buChar char="Ø"/>
            </a:pPr>
            <a:r>
              <a:rPr lang="pl-PL" altLang="pl-PL" sz="2000" b="1"/>
              <a:t>Jeżeli obwodowa komisja nie ma obsługi informatycznej w swojej siedzibie lub zachodzą przeszkody w wykorzystaniu systemu informatycznego, sporządza ręcznie protokół głosowania.</a:t>
            </a:r>
            <a:r>
              <a:rPr lang="pl-PL" altLang="pl-PL" sz="2000"/>
              <a:t> </a:t>
            </a:r>
          </a:p>
        </p:txBody>
      </p:sp>
      <p:sp>
        <p:nvSpPr>
          <p:cNvPr id="135171" name="Prostokąt 3"/>
          <p:cNvSpPr>
            <a:spLocks noChangeArrowheads="1"/>
          </p:cNvSpPr>
          <p:nvPr/>
        </p:nvSpPr>
        <p:spPr bwMode="auto">
          <a:xfrm>
            <a:off x="323850" y="549275"/>
            <a:ext cx="7056438" cy="769938"/>
          </a:xfrm>
          <a:prstGeom prst="rect">
            <a:avLst/>
          </a:prstGeom>
          <a:noFill/>
          <a:ln w="9525">
            <a:noFill/>
            <a:miter lim="800000"/>
            <a:headEnd/>
            <a:tailEnd/>
          </a:ln>
        </p:spPr>
        <p:txBody>
          <a:bodyPr>
            <a:spAutoFit/>
          </a:bodyPr>
          <a:lstStyle/>
          <a:p>
            <a:pPr algn="ctr"/>
            <a:r>
              <a:rPr lang="pl-PL" altLang="pl-PL" sz="2200" b="1">
                <a:solidFill>
                  <a:srgbClr val="9D032A"/>
                </a:solidFill>
              </a:rPr>
              <a:t>Sporządzenie protokołu głosowania i podanie </a:t>
            </a:r>
          </a:p>
          <a:p>
            <a:pPr algn="ctr"/>
            <a:r>
              <a:rPr lang="pl-PL" altLang="pl-PL" sz="2200" b="1">
                <a:solidFill>
                  <a:srgbClr val="9D032A"/>
                </a:solidFill>
              </a:rPr>
              <a:t>go do publicznej wiadomości</a:t>
            </a:r>
            <a:endParaRPr lang="pl-PL" altLang="pl-PL" sz="1500" b="1" i="1">
              <a:solidFill>
                <a:srgbClr val="9D032A"/>
              </a:solidFill>
            </a:endParaRPr>
          </a:p>
        </p:txBody>
      </p:sp>
      <p:pic>
        <p:nvPicPr>
          <p:cNvPr id="135172" name="Obraz 4" descr="Tips Dalam Dunia Kerja - BlogKu Inspirasiku"/>
          <p:cNvPicPr>
            <a:picLocks noChangeAspect="1"/>
          </p:cNvPicPr>
          <p:nvPr/>
        </p:nvPicPr>
        <p:blipFill>
          <a:blip r:embed="rId2"/>
          <a:srcRect/>
          <a:stretch>
            <a:fillRect/>
          </a:stretch>
        </p:blipFill>
        <p:spPr bwMode="auto">
          <a:xfrm>
            <a:off x="7059613" y="1628775"/>
            <a:ext cx="1905000" cy="1595438"/>
          </a:xfrm>
          <a:prstGeom prst="rect">
            <a:avLst/>
          </a:prstGeom>
          <a:noFill/>
          <a:ln w="9525">
            <a:noFill/>
            <a:miter lim="800000"/>
            <a:headEnd/>
            <a:tailEnd/>
          </a:ln>
        </p:spPr>
      </p:pic>
      <p:cxnSp>
        <p:nvCxnSpPr>
          <p:cNvPr id="5" name="Łącznik prosty 4">
            <a:extLst>
              <a:ext uri="{FF2B5EF4-FFF2-40B4-BE49-F238E27FC236}">
                <a16:creationId xmlns:a16="http://schemas.microsoft.com/office/drawing/2014/main" xmlns="" id="{9F375A0D-1A29-4A00-9BB5-42B357F09D21}"/>
              </a:ext>
            </a:extLst>
          </p:cNvPr>
          <p:cNvCxnSpPr/>
          <p:nvPr/>
        </p:nvCxnSpPr>
        <p:spPr>
          <a:xfrm>
            <a:off x="1258888" y="4076700"/>
            <a:ext cx="4032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5174" name="Grupa 9"/>
          <p:cNvGrpSpPr>
            <a:grpSpLocks/>
          </p:cNvGrpSpPr>
          <p:nvPr/>
        </p:nvGrpSpPr>
        <p:grpSpPr bwMode="auto">
          <a:xfrm>
            <a:off x="6918325" y="4437063"/>
            <a:ext cx="2046288" cy="1595437"/>
            <a:chOff x="6948264" y="1400284"/>
            <a:chExt cx="2045405" cy="1595437"/>
          </a:xfrm>
        </p:grpSpPr>
        <p:pic>
          <p:nvPicPr>
            <p:cNvPr id="135175" name="Obraz 2" descr="Tips Dalam Dunia Kerja - BlogKu Inspirasiku"/>
            <p:cNvPicPr>
              <a:picLocks noChangeAspect="1"/>
            </p:cNvPicPr>
            <p:nvPr/>
          </p:nvPicPr>
          <p:blipFill>
            <a:blip r:embed="rId2"/>
            <a:srcRect/>
            <a:stretch>
              <a:fillRect/>
            </a:stretch>
          </p:blipFill>
          <p:spPr bwMode="auto">
            <a:xfrm>
              <a:off x="6948264" y="1400284"/>
              <a:ext cx="1905000" cy="1595437"/>
            </a:xfrm>
            <a:prstGeom prst="rect">
              <a:avLst/>
            </a:prstGeom>
            <a:noFill/>
            <a:ln w="9525">
              <a:noFill/>
              <a:miter lim="800000"/>
              <a:headEnd/>
              <a:tailEnd/>
            </a:ln>
          </p:spPr>
        </p:pic>
        <p:cxnSp>
          <p:nvCxnSpPr>
            <p:cNvPr id="9" name="Łącznik prosty 8">
              <a:extLst>
                <a:ext uri="{FF2B5EF4-FFF2-40B4-BE49-F238E27FC236}">
                  <a16:creationId xmlns:a16="http://schemas.microsoft.com/office/drawing/2014/main" xmlns="" id="{5B04D8F3-4B19-46EC-B8BE-6571F694176E}"/>
                </a:ext>
              </a:extLst>
            </p:cNvPr>
            <p:cNvCxnSpPr/>
            <p:nvPr/>
          </p:nvCxnSpPr>
          <p:spPr>
            <a:xfrm>
              <a:off x="7019671" y="1484421"/>
              <a:ext cx="1872442" cy="14398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Łącznik prosty 9">
              <a:extLst>
                <a:ext uri="{FF2B5EF4-FFF2-40B4-BE49-F238E27FC236}">
                  <a16:creationId xmlns:a16="http://schemas.microsoft.com/office/drawing/2014/main" xmlns="" id="{5B512E69-7AB0-4506-89A5-BF3A87FD0FDF}"/>
                </a:ext>
              </a:extLst>
            </p:cNvPr>
            <p:cNvCxnSpPr/>
            <p:nvPr/>
          </p:nvCxnSpPr>
          <p:spPr>
            <a:xfrm flipV="1">
              <a:off x="7019671" y="1555859"/>
              <a:ext cx="1973998" cy="13684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Prostokąt 3"/>
          <p:cNvSpPr>
            <a:spLocks noChangeArrowheads="1"/>
          </p:cNvSpPr>
          <p:nvPr/>
        </p:nvSpPr>
        <p:spPr bwMode="auto">
          <a:xfrm>
            <a:off x="323850" y="476250"/>
            <a:ext cx="7056438" cy="769938"/>
          </a:xfrm>
          <a:prstGeom prst="rect">
            <a:avLst/>
          </a:prstGeom>
          <a:noFill/>
          <a:ln w="9525">
            <a:noFill/>
            <a:miter lim="800000"/>
            <a:headEnd/>
            <a:tailEnd/>
          </a:ln>
        </p:spPr>
        <p:txBody>
          <a:bodyPr>
            <a:spAutoFit/>
          </a:bodyPr>
          <a:lstStyle/>
          <a:p>
            <a:pPr algn="ctr"/>
            <a:r>
              <a:rPr lang="pl-PL" altLang="pl-PL" sz="2200" b="1">
                <a:solidFill>
                  <a:srgbClr val="9D032A"/>
                </a:solidFill>
              </a:rPr>
              <a:t>Sporządzenie protokołu głosowania i podanie go do publicznej wiadomości</a:t>
            </a:r>
            <a:endParaRPr lang="pl-PL" altLang="pl-PL" sz="1500" b="1" i="1">
              <a:solidFill>
                <a:srgbClr val="9D032A"/>
              </a:solidFill>
            </a:endParaRPr>
          </a:p>
        </p:txBody>
      </p:sp>
      <p:pic>
        <p:nvPicPr>
          <p:cNvPr id="136195" name="Obraz 4" descr="Tips Dalam Dunia Kerja - BlogKu Inspirasiku"/>
          <p:cNvPicPr>
            <a:picLocks noChangeAspect="1"/>
          </p:cNvPicPr>
          <p:nvPr/>
        </p:nvPicPr>
        <p:blipFill>
          <a:blip r:embed="rId2"/>
          <a:srcRect/>
          <a:stretch>
            <a:fillRect/>
          </a:stretch>
        </p:blipFill>
        <p:spPr bwMode="auto">
          <a:xfrm>
            <a:off x="3059113" y="1293813"/>
            <a:ext cx="1081087" cy="904875"/>
          </a:xfrm>
          <a:prstGeom prst="rect">
            <a:avLst/>
          </a:prstGeom>
          <a:noFill/>
          <a:ln w="9525">
            <a:noFill/>
            <a:miter lim="800000"/>
            <a:headEnd/>
            <a:tailEnd/>
          </a:ln>
        </p:spPr>
      </p:pic>
      <p:sp>
        <p:nvSpPr>
          <p:cNvPr id="136196" name="Prostokąt 10"/>
          <p:cNvSpPr>
            <a:spLocks noChangeArrowheads="1"/>
          </p:cNvSpPr>
          <p:nvPr/>
        </p:nvSpPr>
        <p:spPr bwMode="auto">
          <a:xfrm>
            <a:off x="34925" y="2205038"/>
            <a:ext cx="1944688" cy="1076325"/>
          </a:xfrm>
          <a:prstGeom prst="rect">
            <a:avLst/>
          </a:prstGeom>
          <a:solidFill>
            <a:schemeClr val="bg2"/>
          </a:solidFill>
          <a:ln w="9525">
            <a:noFill/>
            <a:miter lim="800000"/>
            <a:headEnd/>
            <a:tailEnd/>
          </a:ln>
        </p:spPr>
        <p:txBody>
          <a:bodyPr>
            <a:spAutoFit/>
          </a:bodyPr>
          <a:lstStyle/>
          <a:p>
            <a:r>
              <a:rPr lang="pl-PL" altLang="pl-PL" sz="1600" b="1">
                <a:solidFill>
                  <a:srgbClr val="0000CC"/>
                </a:solidFill>
              </a:rPr>
              <a:t>Ręcznie sporządzony projekt protokołu głosowania</a:t>
            </a:r>
            <a:endParaRPr lang="pl-PL" altLang="pl-PL" sz="1600"/>
          </a:p>
        </p:txBody>
      </p:sp>
      <p:sp>
        <p:nvSpPr>
          <p:cNvPr id="12" name="Strzałka w dół 11">
            <a:extLst>
              <a:ext uri="{FF2B5EF4-FFF2-40B4-BE49-F238E27FC236}">
                <a16:creationId xmlns:a16="http://schemas.microsoft.com/office/drawing/2014/main" xmlns="" id="{D238B9F2-F0FA-40AB-8721-16098F5F8C7E}"/>
              </a:ext>
            </a:extLst>
          </p:cNvPr>
          <p:cNvSpPr/>
          <p:nvPr/>
        </p:nvSpPr>
        <p:spPr>
          <a:xfrm rot="16200000">
            <a:off x="2045494" y="2570957"/>
            <a:ext cx="300037"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2230" name="Prostokąt 12">
            <a:extLst>
              <a:ext uri="{FF2B5EF4-FFF2-40B4-BE49-F238E27FC236}">
                <a16:creationId xmlns:a16="http://schemas.microsoft.com/office/drawing/2014/main" xmlns="" id="{63923049-2DD7-47BC-B342-E5091E832F11}"/>
              </a:ext>
            </a:extLst>
          </p:cNvPr>
          <p:cNvSpPr>
            <a:spLocks noChangeArrowheads="1"/>
          </p:cNvSpPr>
          <p:nvPr/>
        </p:nvSpPr>
        <p:spPr bwMode="auto">
          <a:xfrm>
            <a:off x="2411413" y="2205038"/>
            <a:ext cx="2016125" cy="1816100"/>
          </a:xfrm>
          <a:prstGeom prst="rect">
            <a:avLst/>
          </a:prstGeom>
          <a:solidFill>
            <a:schemeClr val="bg1">
              <a:lumMod val="85000"/>
            </a:schemeClr>
          </a:solidFill>
          <a:ln w="9525">
            <a:noFill/>
            <a:miter lim="800000"/>
            <a:headEnd/>
            <a:tailEnd/>
          </a:ln>
        </p:spPr>
        <p:txBody>
          <a:bodyPr>
            <a:spAutoFit/>
          </a:bodyPr>
          <a:lstStyle/>
          <a:p>
            <a:pPr>
              <a:defRPr/>
            </a:pPr>
            <a:r>
              <a:rPr lang="pl-PL" altLang="pl-PL" sz="1600" b="1" dirty="0">
                <a:solidFill>
                  <a:srgbClr val="0000CC"/>
                </a:solidFill>
              </a:rPr>
              <a:t>Wprowadzenie danych  z projektu  protokołu głosowania do aplikacji „Protokoły obwodowe” WOW</a:t>
            </a:r>
            <a:endParaRPr lang="pl-PL" altLang="pl-PL" sz="1600" dirty="0"/>
          </a:p>
        </p:txBody>
      </p:sp>
      <p:sp>
        <p:nvSpPr>
          <p:cNvPr id="14" name="Strzałka w dół 13">
            <a:extLst>
              <a:ext uri="{FF2B5EF4-FFF2-40B4-BE49-F238E27FC236}">
                <a16:creationId xmlns:a16="http://schemas.microsoft.com/office/drawing/2014/main" xmlns="" id="{73BC6D81-D1FE-4946-8160-5DC67C4EBA55}"/>
              </a:ext>
            </a:extLst>
          </p:cNvPr>
          <p:cNvSpPr/>
          <p:nvPr/>
        </p:nvSpPr>
        <p:spPr>
          <a:xfrm rot="16200000">
            <a:off x="4498975" y="2852738"/>
            <a:ext cx="288925"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2232" name="Prostokąt 14">
            <a:extLst>
              <a:ext uri="{FF2B5EF4-FFF2-40B4-BE49-F238E27FC236}">
                <a16:creationId xmlns:a16="http://schemas.microsoft.com/office/drawing/2014/main" xmlns="" id="{28D066D4-8531-4F6F-9161-8DDFD5DF1061}"/>
              </a:ext>
            </a:extLst>
          </p:cNvPr>
          <p:cNvSpPr>
            <a:spLocks noChangeArrowheads="1"/>
          </p:cNvSpPr>
          <p:nvPr/>
        </p:nvSpPr>
        <p:spPr bwMode="auto">
          <a:xfrm>
            <a:off x="4859338" y="2205038"/>
            <a:ext cx="2952750" cy="1570037"/>
          </a:xfrm>
          <a:prstGeom prst="rect">
            <a:avLst/>
          </a:prstGeom>
          <a:solidFill>
            <a:schemeClr val="bg1">
              <a:lumMod val="75000"/>
            </a:schemeClr>
          </a:solidFill>
          <a:ln w="9525">
            <a:noFill/>
            <a:miter lim="800000"/>
            <a:headEnd/>
            <a:tailEnd/>
          </a:ln>
        </p:spPr>
        <p:txBody>
          <a:bodyPr>
            <a:spAutoFit/>
          </a:bodyPr>
          <a:lstStyle/>
          <a:p>
            <a:pPr>
              <a:defRPr/>
            </a:pPr>
            <a:r>
              <a:rPr lang="pl-PL" altLang="pl-PL" sz="1600" b="1">
                <a:solidFill>
                  <a:srgbClr val="0000CC"/>
                </a:solidFill>
              </a:rPr>
              <a:t>Porównanie  wydruku z aplikacji WOW z ustalonymi wynikami głosowania w ręcznie sporządzonym  projekcie protokołu</a:t>
            </a:r>
            <a:endParaRPr lang="pl-PL" altLang="pl-PL" sz="1600"/>
          </a:p>
        </p:txBody>
      </p:sp>
      <p:sp>
        <p:nvSpPr>
          <p:cNvPr id="136201" name="Prostokąt 15"/>
          <p:cNvSpPr>
            <a:spLocks noChangeArrowheads="1"/>
          </p:cNvSpPr>
          <p:nvPr/>
        </p:nvSpPr>
        <p:spPr bwMode="auto">
          <a:xfrm>
            <a:off x="323850" y="1628775"/>
            <a:ext cx="1295400" cy="338138"/>
          </a:xfrm>
          <a:prstGeom prst="rect">
            <a:avLst/>
          </a:prstGeom>
          <a:noFill/>
          <a:ln w="57150">
            <a:solidFill>
              <a:srgbClr val="FF0000"/>
            </a:solidFill>
            <a:miter lim="800000"/>
            <a:headEnd/>
            <a:tailEnd/>
          </a:ln>
        </p:spPr>
        <p:txBody>
          <a:bodyPr>
            <a:spAutoFit/>
          </a:bodyPr>
          <a:lstStyle/>
          <a:p>
            <a:r>
              <a:rPr lang="pl-PL" altLang="pl-PL" sz="1600" b="1">
                <a:solidFill>
                  <a:srgbClr val="0000CC"/>
                </a:solidFill>
              </a:rPr>
              <a:t>OKW nr …</a:t>
            </a:r>
            <a:endParaRPr lang="pl-PL" altLang="pl-PL" sz="1600"/>
          </a:p>
        </p:txBody>
      </p:sp>
      <p:pic>
        <p:nvPicPr>
          <p:cNvPr id="136202" name="Obraz 3" descr="File:Nuvola devices printer.png - Wikipedia"/>
          <p:cNvPicPr>
            <a:picLocks noChangeAspect="1"/>
          </p:cNvPicPr>
          <p:nvPr/>
        </p:nvPicPr>
        <p:blipFill>
          <a:blip r:embed="rId3"/>
          <a:srcRect/>
          <a:stretch>
            <a:fillRect/>
          </a:stretch>
        </p:blipFill>
        <p:spPr bwMode="auto">
          <a:xfrm>
            <a:off x="5795963" y="1339850"/>
            <a:ext cx="720725" cy="722313"/>
          </a:xfrm>
          <a:prstGeom prst="rect">
            <a:avLst/>
          </a:prstGeom>
          <a:noFill/>
          <a:ln w="9525">
            <a:noFill/>
            <a:miter lim="800000"/>
            <a:headEnd/>
            <a:tailEnd/>
          </a:ln>
        </p:spPr>
      </p:pic>
      <p:sp>
        <p:nvSpPr>
          <p:cNvPr id="15" name="Strzałka w dół 14">
            <a:extLst>
              <a:ext uri="{FF2B5EF4-FFF2-40B4-BE49-F238E27FC236}">
                <a16:creationId xmlns:a16="http://schemas.microsoft.com/office/drawing/2014/main" xmlns="" id="{61855B7B-3922-4E99-B452-35BF080F365C}"/>
              </a:ext>
            </a:extLst>
          </p:cNvPr>
          <p:cNvSpPr/>
          <p:nvPr/>
        </p:nvSpPr>
        <p:spPr>
          <a:xfrm rot="16200000">
            <a:off x="8279606" y="2494757"/>
            <a:ext cx="288925" cy="1223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 name="Prostokąt 15">
            <a:extLst>
              <a:ext uri="{FF2B5EF4-FFF2-40B4-BE49-F238E27FC236}">
                <a16:creationId xmlns:a16="http://schemas.microsoft.com/office/drawing/2014/main" xmlns="" id="{35338DCA-A188-4B14-9785-0ED99E7B3F10}"/>
              </a:ext>
            </a:extLst>
          </p:cNvPr>
          <p:cNvSpPr>
            <a:spLocks noChangeArrowheads="1"/>
          </p:cNvSpPr>
          <p:nvPr/>
        </p:nvSpPr>
        <p:spPr bwMode="auto">
          <a:xfrm>
            <a:off x="7920038" y="2617788"/>
            <a:ext cx="1116012" cy="306387"/>
          </a:xfrm>
          <a:prstGeom prst="rect">
            <a:avLst/>
          </a:prstGeom>
          <a:noFill/>
          <a:ln w="57150">
            <a:solidFill>
              <a:srgbClr val="FF0000"/>
            </a:solidFill>
            <a:miter lim="800000"/>
            <a:headEnd/>
            <a:tailEnd/>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pl-PL" altLang="pl-PL" sz="1400" b="1" dirty="0">
                <a:solidFill>
                  <a:srgbClr val="0000CC"/>
                </a:solidFill>
                <a:latin typeface="+mn-lt"/>
              </a:rPr>
              <a:t>Ciąg dalszy</a:t>
            </a:r>
            <a:endParaRPr lang="pl-PL" altLang="pl-PL" sz="1400" dirty="0">
              <a:latin typeface="+mn-lt"/>
            </a:endParaRPr>
          </a:p>
        </p:txBody>
      </p:sp>
      <p:sp>
        <p:nvSpPr>
          <p:cNvPr id="17" name="Strzałka w dół 16">
            <a:extLst>
              <a:ext uri="{FF2B5EF4-FFF2-40B4-BE49-F238E27FC236}">
                <a16:creationId xmlns:a16="http://schemas.microsoft.com/office/drawing/2014/main" xmlns="" id="{092A558E-63EB-44B1-93DD-E3CFEBB90633}"/>
              </a:ext>
            </a:extLst>
          </p:cNvPr>
          <p:cNvSpPr/>
          <p:nvPr/>
        </p:nvSpPr>
        <p:spPr>
          <a:xfrm>
            <a:off x="6143625" y="3573463"/>
            <a:ext cx="207963" cy="303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6206" name="Prostokąt 17"/>
          <p:cNvSpPr>
            <a:spLocks noChangeArrowheads="1"/>
          </p:cNvSpPr>
          <p:nvPr/>
        </p:nvSpPr>
        <p:spPr bwMode="auto">
          <a:xfrm>
            <a:off x="5003800" y="4005263"/>
            <a:ext cx="2449513" cy="830262"/>
          </a:xfrm>
          <a:prstGeom prst="rect">
            <a:avLst/>
          </a:prstGeom>
          <a:noFill/>
          <a:ln w="57150">
            <a:solidFill>
              <a:srgbClr val="FF0000"/>
            </a:solidFill>
            <a:miter lim="800000"/>
            <a:headEnd/>
            <a:tailEnd/>
          </a:ln>
        </p:spPr>
        <p:txBody>
          <a:bodyPr>
            <a:spAutoFit/>
          </a:bodyPr>
          <a:lstStyle/>
          <a:p>
            <a:r>
              <a:rPr lang="pl-PL" altLang="pl-PL" sz="1600" b="1">
                <a:solidFill>
                  <a:srgbClr val="0000CC"/>
                </a:solidFill>
              </a:rPr>
              <a:t>Sprostowanie błędów   i wyjaśnienie ostrzeżeń – jeśli wystąpiły</a:t>
            </a:r>
            <a:endParaRPr lang="pl-PL" altLang="pl-PL" sz="1600"/>
          </a:p>
        </p:txBody>
      </p:sp>
      <p:sp>
        <p:nvSpPr>
          <p:cNvPr id="19" name="Prostokąt zaokrąglony 18">
            <a:extLst>
              <a:ext uri="{FF2B5EF4-FFF2-40B4-BE49-F238E27FC236}">
                <a16:creationId xmlns:a16="http://schemas.microsoft.com/office/drawing/2014/main" xmlns="" id="{460FB243-96C7-44B9-A4B6-ACA3801D5D6F}"/>
              </a:ext>
            </a:extLst>
          </p:cNvPr>
          <p:cNvSpPr/>
          <p:nvPr/>
        </p:nvSpPr>
        <p:spPr>
          <a:xfrm>
            <a:off x="107950" y="4868863"/>
            <a:ext cx="7683500" cy="1924050"/>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0" name="Prostokąt 19">
            <a:extLst>
              <a:ext uri="{FF2B5EF4-FFF2-40B4-BE49-F238E27FC236}">
                <a16:creationId xmlns:a16="http://schemas.microsoft.com/office/drawing/2014/main" xmlns="" id="{97206CA1-7377-4E62-B33C-D406139FB22D}"/>
              </a:ext>
            </a:extLst>
          </p:cNvPr>
          <p:cNvSpPr/>
          <p:nvPr/>
        </p:nvSpPr>
        <p:spPr>
          <a:xfrm>
            <a:off x="228600" y="4900613"/>
            <a:ext cx="7489825" cy="1892300"/>
          </a:xfrm>
          <a:prstGeom prst="rect">
            <a:avLst/>
          </a:prstGeom>
        </p:spPr>
        <p:txBody>
          <a:bodyPr>
            <a:spAutoFit/>
          </a:bodyPr>
          <a:lstStyle/>
          <a:p>
            <a:pPr algn="just"/>
            <a:r>
              <a:rPr lang="pl-PL" altLang="pl-PL" b="1">
                <a:solidFill>
                  <a:schemeClr val="bg1"/>
                </a:solidFill>
                <a:latin typeface="Calibri" pitchFamily="34" charset="0"/>
                <a:ea typeface="Calibri" pitchFamily="34" charset="0"/>
                <a:cs typeface="Calibri" pitchFamily="34" charset="0"/>
              </a:rPr>
              <a:t>Komisja zobowiązana jest sprawdzić zgodność danych z wydrukowanych projektów protokołów z ustalonymi wynikami głosowania.</a:t>
            </a:r>
          </a:p>
          <a:p>
            <a:pPr algn="just"/>
            <a:endParaRPr lang="pl-PL" altLang="pl-PL" sz="900" b="1">
              <a:solidFill>
                <a:schemeClr val="bg1"/>
              </a:solidFill>
              <a:latin typeface="Calibri" pitchFamily="34" charset="0"/>
              <a:ea typeface="Calibri" pitchFamily="34" charset="0"/>
              <a:cs typeface="Calibri" pitchFamily="34" charset="0"/>
            </a:endParaRPr>
          </a:p>
          <a:p>
            <a:pPr algn="just"/>
            <a:r>
              <a:rPr lang="pl-PL" altLang="pl-PL" b="1">
                <a:solidFill>
                  <a:schemeClr val="bg1"/>
                </a:solidFill>
                <a:latin typeface="Calibri" pitchFamily="34" charset="0"/>
                <a:ea typeface="Calibri" pitchFamily="34" charset="0"/>
                <a:cs typeface="Calibri" pitchFamily="34" charset="0"/>
              </a:rPr>
              <a:t>Sprawdzenia dokonuje się poprzez odczytanie na głos danych z wydrukowanych projektów protokołów i porównanie ich z danymi z ręcznie sporządzonych projektów protokołów przekazanych osobie odpowiedzialnej za obsługę informatyczną komisji.</a:t>
            </a:r>
            <a:endParaRPr lang="pl-PL" altLang="pl-PL"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rostokąt 3"/>
          <p:cNvSpPr>
            <a:spLocks noChangeArrowheads="1"/>
          </p:cNvSpPr>
          <p:nvPr/>
        </p:nvSpPr>
        <p:spPr bwMode="auto">
          <a:xfrm>
            <a:off x="250825" y="476250"/>
            <a:ext cx="7056438" cy="769938"/>
          </a:xfrm>
          <a:prstGeom prst="rect">
            <a:avLst/>
          </a:prstGeom>
          <a:noFill/>
          <a:ln w="9525">
            <a:noFill/>
            <a:miter lim="800000"/>
            <a:headEnd/>
            <a:tailEnd/>
          </a:ln>
        </p:spPr>
        <p:txBody>
          <a:bodyPr>
            <a:spAutoFit/>
          </a:bodyPr>
          <a:lstStyle/>
          <a:p>
            <a:pPr algn="ctr"/>
            <a:r>
              <a:rPr lang="pl-PL" altLang="pl-PL" sz="2200" b="1">
                <a:solidFill>
                  <a:srgbClr val="9D032A"/>
                </a:solidFill>
              </a:rPr>
              <a:t>Sporządzenie protokołu głosowania i podanie go do publicznej wiadomości</a:t>
            </a:r>
            <a:endParaRPr lang="pl-PL" altLang="pl-PL" sz="1500" b="1" i="1">
              <a:solidFill>
                <a:srgbClr val="9D032A"/>
              </a:solidFill>
            </a:endParaRPr>
          </a:p>
        </p:txBody>
      </p:sp>
      <p:sp>
        <p:nvSpPr>
          <p:cNvPr id="6" name="Prostokąt 5">
            <a:extLst>
              <a:ext uri="{FF2B5EF4-FFF2-40B4-BE49-F238E27FC236}">
                <a16:creationId xmlns:a16="http://schemas.microsoft.com/office/drawing/2014/main" xmlns="" id="{EE3180FA-6A01-4CDE-A6B1-24660EEC5E16}"/>
              </a:ext>
            </a:extLst>
          </p:cNvPr>
          <p:cNvSpPr/>
          <p:nvPr/>
        </p:nvSpPr>
        <p:spPr>
          <a:xfrm>
            <a:off x="539750" y="1914525"/>
            <a:ext cx="8135938" cy="585788"/>
          </a:xfrm>
          <a:prstGeom prst="rect">
            <a:avLst/>
          </a:prstGeom>
          <a:solidFill>
            <a:schemeClr val="accent5">
              <a:lumMod val="20000"/>
              <a:lumOff val="80000"/>
            </a:schemeClr>
          </a:solidFill>
        </p:spPr>
        <p:txBody>
          <a:bodyPr>
            <a:spAutoFit/>
          </a:bodyPr>
          <a:lstStyle/>
          <a:p>
            <a:pPr algn="ctr">
              <a:defRPr/>
            </a:pPr>
            <a:r>
              <a:rPr lang="pl-PL" altLang="pl-PL" sz="1600" b="1" dirty="0">
                <a:solidFill>
                  <a:srgbClr val="0000CC"/>
                </a:solidFill>
              </a:rPr>
              <a:t>Wydruk dwóch egzemplarzy </a:t>
            </a:r>
            <a:r>
              <a:rPr lang="pl-PL" altLang="pl-PL" sz="1600" b="1" u="sng" dirty="0">
                <a:solidFill>
                  <a:srgbClr val="0000CC"/>
                </a:solidFill>
              </a:rPr>
              <a:t>oryginałów  protokołu głosowania </a:t>
            </a:r>
            <a:r>
              <a:rPr lang="pl-PL" altLang="pl-PL" sz="1600" b="1" dirty="0">
                <a:solidFill>
                  <a:srgbClr val="0000CC"/>
                </a:solidFill>
              </a:rPr>
              <a:t> a następnie podpisanie ich przez wszystkich obecnych członków komisji. </a:t>
            </a:r>
            <a:endParaRPr lang="pl-PL" sz="1600" dirty="0"/>
          </a:p>
        </p:txBody>
      </p:sp>
      <p:sp>
        <p:nvSpPr>
          <p:cNvPr id="8" name="Strzałka w dół 7">
            <a:extLst>
              <a:ext uri="{FF2B5EF4-FFF2-40B4-BE49-F238E27FC236}">
                <a16:creationId xmlns:a16="http://schemas.microsoft.com/office/drawing/2014/main" xmlns="" id="{13426746-2269-4DF8-B51C-40E6EC0FD3DC}"/>
              </a:ext>
            </a:extLst>
          </p:cNvPr>
          <p:cNvSpPr/>
          <p:nvPr/>
        </p:nvSpPr>
        <p:spPr>
          <a:xfrm>
            <a:off x="2627313" y="2636838"/>
            <a:ext cx="306387" cy="43973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 name="Strzałka w dół 8">
            <a:extLst>
              <a:ext uri="{FF2B5EF4-FFF2-40B4-BE49-F238E27FC236}">
                <a16:creationId xmlns:a16="http://schemas.microsoft.com/office/drawing/2014/main" xmlns="" id="{9A3D4429-5ABB-4AD4-89ED-407C45508446}"/>
              </a:ext>
            </a:extLst>
          </p:cNvPr>
          <p:cNvSpPr/>
          <p:nvPr/>
        </p:nvSpPr>
        <p:spPr>
          <a:xfrm>
            <a:off x="5292725" y="2636838"/>
            <a:ext cx="306388" cy="43973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 name="Prostokąt 9">
            <a:extLst>
              <a:ext uri="{FF2B5EF4-FFF2-40B4-BE49-F238E27FC236}">
                <a16:creationId xmlns:a16="http://schemas.microsoft.com/office/drawing/2014/main" xmlns="" id="{98C45656-5D7E-4A5E-BDEC-6F35D5E6E9DF}"/>
              </a:ext>
            </a:extLst>
          </p:cNvPr>
          <p:cNvSpPr/>
          <p:nvPr/>
        </p:nvSpPr>
        <p:spPr>
          <a:xfrm>
            <a:off x="1079500" y="3211513"/>
            <a:ext cx="3097213" cy="1570037"/>
          </a:xfrm>
          <a:prstGeom prst="rect">
            <a:avLst/>
          </a:prstGeom>
          <a:solidFill>
            <a:schemeClr val="bg2">
              <a:lumMod val="75000"/>
            </a:schemeClr>
          </a:solidFill>
        </p:spPr>
        <p:txBody>
          <a:bodyPr>
            <a:spAutoFit/>
          </a:bodyPr>
          <a:lstStyle/>
          <a:p>
            <a:pPr>
              <a:defRPr/>
            </a:pPr>
            <a:r>
              <a:rPr lang="pl-PL" sz="1600" b="1" dirty="0"/>
              <a:t>Przekazanie Pełnomocnikowi Okręgowej Komisji Wyborczej </a:t>
            </a:r>
          </a:p>
          <a:p>
            <a:pPr>
              <a:defRPr/>
            </a:pPr>
            <a:r>
              <a:rPr lang="pl-PL" sz="1600" b="1" dirty="0"/>
              <a:t> - 1 egz. (wraz ze wszystkimi załącznikami o ile zostały sporządzone) w zaklejonej i opisanej kopercie </a:t>
            </a:r>
            <a:endParaRPr lang="pl-PL" sz="1600" dirty="0"/>
          </a:p>
        </p:txBody>
      </p:sp>
      <p:sp>
        <p:nvSpPr>
          <p:cNvPr id="137223" name="Prostokąt 10"/>
          <p:cNvSpPr>
            <a:spLocks noChangeArrowheads="1"/>
          </p:cNvSpPr>
          <p:nvPr/>
        </p:nvSpPr>
        <p:spPr bwMode="auto">
          <a:xfrm>
            <a:off x="5014913" y="3213100"/>
            <a:ext cx="2778125" cy="830263"/>
          </a:xfrm>
          <a:prstGeom prst="rect">
            <a:avLst/>
          </a:prstGeom>
          <a:solidFill>
            <a:srgbClr val="9D032A"/>
          </a:solidFill>
          <a:ln w="9525">
            <a:noFill/>
            <a:miter lim="800000"/>
            <a:headEnd/>
            <a:tailEnd/>
          </a:ln>
        </p:spPr>
        <p:txBody>
          <a:bodyPr>
            <a:spAutoFit/>
          </a:bodyPr>
          <a:lstStyle/>
          <a:p>
            <a:r>
              <a:rPr lang="pl-PL" altLang="pl-PL" sz="1600" b="1">
                <a:solidFill>
                  <a:schemeClr val="bg1"/>
                </a:solidFill>
              </a:rPr>
              <a:t>Dokumentacja OKW - 1 egz. protokołu w opisanej kopercie.</a:t>
            </a:r>
            <a:endParaRPr lang="pl-PL" altLang="pl-PL" sz="1600">
              <a:solidFill>
                <a:schemeClr val="bg1"/>
              </a:solidFill>
            </a:endParaRPr>
          </a:p>
        </p:txBody>
      </p:sp>
      <p:sp>
        <p:nvSpPr>
          <p:cNvPr id="13" name="Prostokąt 12">
            <a:extLst>
              <a:ext uri="{FF2B5EF4-FFF2-40B4-BE49-F238E27FC236}">
                <a16:creationId xmlns:a16="http://schemas.microsoft.com/office/drawing/2014/main" xmlns="" id="{780E1A67-CCC5-4F19-BDFF-7E56A64B8175}"/>
              </a:ext>
            </a:extLst>
          </p:cNvPr>
          <p:cNvSpPr/>
          <p:nvPr/>
        </p:nvSpPr>
        <p:spPr>
          <a:xfrm>
            <a:off x="1374775" y="4975225"/>
            <a:ext cx="2376488" cy="1570038"/>
          </a:xfrm>
          <a:prstGeom prst="rect">
            <a:avLst/>
          </a:prstGeom>
          <a:solidFill>
            <a:schemeClr val="bg2">
              <a:lumMod val="75000"/>
            </a:schemeClr>
          </a:solidFill>
        </p:spPr>
        <p:txBody>
          <a:bodyPr>
            <a:spAutoFit/>
          </a:bodyPr>
          <a:lstStyle/>
          <a:p>
            <a:pPr algn="ctr">
              <a:defRPr/>
            </a:pPr>
            <a:r>
              <a:rPr lang="pl-PL" sz="1600" b="1" dirty="0"/>
              <a:t>Ten egzemplarz protokołu Pełnomocnik przekaże następnie  do Okręgowej Komisji Wyborczej </a:t>
            </a:r>
            <a:endParaRPr lang="pl-PL" sz="1600" dirty="0"/>
          </a:p>
        </p:txBody>
      </p:sp>
      <p:sp>
        <p:nvSpPr>
          <p:cNvPr id="137225" name="Prostokąt 14"/>
          <p:cNvSpPr>
            <a:spLocks noChangeArrowheads="1"/>
          </p:cNvSpPr>
          <p:nvPr/>
        </p:nvSpPr>
        <p:spPr bwMode="auto">
          <a:xfrm>
            <a:off x="5032375" y="4243388"/>
            <a:ext cx="2760663" cy="1076325"/>
          </a:xfrm>
          <a:prstGeom prst="rect">
            <a:avLst/>
          </a:prstGeom>
          <a:solidFill>
            <a:srgbClr val="9D032A"/>
          </a:solidFill>
          <a:ln w="9525">
            <a:noFill/>
            <a:miter lim="800000"/>
            <a:headEnd/>
            <a:tailEnd/>
          </a:ln>
        </p:spPr>
        <p:txBody>
          <a:bodyPr>
            <a:spAutoFit/>
          </a:bodyPr>
          <a:lstStyle/>
          <a:p>
            <a:r>
              <a:rPr lang="pl-PL" altLang="pl-PL" sz="1600" b="1">
                <a:solidFill>
                  <a:schemeClr val="bg1"/>
                </a:solidFill>
              </a:rPr>
              <a:t>Przekazanie w depozyt urzędnikowi wyborczemu</a:t>
            </a:r>
          </a:p>
          <a:p>
            <a:r>
              <a:rPr lang="pl-PL" altLang="pl-PL" sz="1600" b="1">
                <a:solidFill>
                  <a:schemeClr val="bg1"/>
                </a:solidFill>
              </a:rPr>
              <a:t>podczas przekazywania dokumentacji z wyborów.</a:t>
            </a:r>
            <a:endParaRPr lang="pl-PL" altLang="pl-PL" sz="1600">
              <a:solidFill>
                <a:schemeClr val="bg1"/>
              </a:solidFill>
            </a:endParaRPr>
          </a:p>
        </p:txBody>
      </p:sp>
      <p:sp>
        <p:nvSpPr>
          <p:cNvPr id="137226" name="pole tekstowe 15"/>
          <p:cNvSpPr txBox="1">
            <a:spLocks noChangeArrowheads="1"/>
          </p:cNvSpPr>
          <p:nvPr/>
        </p:nvSpPr>
        <p:spPr bwMode="auto">
          <a:xfrm>
            <a:off x="1600200" y="1381125"/>
            <a:ext cx="6192838" cy="369888"/>
          </a:xfrm>
          <a:prstGeom prst="rect">
            <a:avLst/>
          </a:prstGeom>
          <a:noFill/>
          <a:ln w="9525">
            <a:noFill/>
            <a:miter lim="800000"/>
            <a:headEnd/>
            <a:tailEnd/>
          </a:ln>
        </p:spPr>
        <p:txBody>
          <a:bodyPr>
            <a:spAutoFit/>
          </a:bodyPr>
          <a:lstStyle/>
          <a:p>
            <a:r>
              <a:rPr lang="pl-PL" altLang="pl-PL" b="1">
                <a:solidFill>
                  <a:srgbClr val="FF0000"/>
                </a:solidFill>
              </a:rPr>
              <a:t>Postępowanie z </a:t>
            </a:r>
            <a:r>
              <a:rPr lang="pl-PL" altLang="pl-PL" b="1" u="sng">
                <a:solidFill>
                  <a:srgbClr val="FF0000"/>
                </a:solidFill>
                <a:latin typeface="Arial Black" pitchFamily="34" charset="0"/>
              </a:rPr>
              <a:t>oryginałami</a:t>
            </a:r>
            <a:r>
              <a:rPr lang="pl-PL" altLang="pl-PL" b="1">
                <a:solidFill>
                  <a:srgbClr val="FF0000"/>
                </a:solidFill>
              </a:rPr>
              <a:t> protokołu głosowania</a:t>
            </a:r>
          </a:p>
        </p:txBody>
      </p:sp>
      <p:sp>
        <p:nvSpPr>
          <p:cNvPr id="11" name="Prostokąt zaokrąglony 10">
            <a:extLst>
              <a:ext uri="{FF2B5EF4-FFF2-40B4-BE49-F238E27FC236}">
                <a16:creationId xmlns:a16="http://schemas.microsoft.com/office/drawing/2014/main" xmlns="" id="{D01A45B0-6C1E-4006-B7BB-8A9E5035722A}"/>
              </a:ext>
            </a:extLst>
          </p:cNvPr>
          <p:cNvSpPr/>
          <p:nvPr/>
        </p:nvSpPr>
        <p:spPr>
          <a:xfrm>
            <a:off x="4173538" y="5772150"/>
            <a:ext cx="3313112" cy="103505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7228" name="pole tekstowe 1"/>
          <p:cNvSpPr txBox="1">
            <a:spLocks noChangeArrowheads="1"/>
          </p:cNvSpPr>
          <p:nvPr/>
        </p:nvSpPr>
        <p:spPr bwMode="auto">
          <a:xfrm>
            <a:off x="4316413" y="5805488"/>
            <a:ext cx="3313112" cy="830262"/>
          </a:xfrm>
          <a:prstGeom prst="rect">
            <a:avLst/>
          </a:prstGeom>
          <a:noFill/>
          <a:ln w="9525">
            <a:noFill/>
            <a:miter lim="800000"/>
            <a:headEnd/>
            <a:tailEnd/>
          </a:ln>
        </p:spPr>
        <p:txBody>
          <a:bodyPr>
            <a:spAutoFit/>
          </a:bodyPr>
          <a:lstStyle/>
          <a:p>
            <a:r>
              <a:rPr lang="pl-PL" altLang="pl-PL" sz="1600">
                <a:solidFill>
                  <a:schemeClr val="bg1"/>
                </a:solidFill>
              </a:rPr>
              <a:t>Uwaga!</a:t>
            </a:r>
          </a:p>
          <a:p>
            <a:r>
              <a:rPr lang="pl-PL" altLang="pl-PL" sz="1600">
                <a:solidFill>
                  <a:schemeClr val="bg1"/>
                </a:solidFill>
              </a:rPr>
              <a:t>Do oryginałów protokołów należy dołączyć strony z kodem QR</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rostokąt zaokrąglony 24">
            <a:extLst>
              <a:ext uri="{FF2B5EF4-FFF2-40B4-BE49-F238E27FC236}">
                <a16:creationId xmlns:a16="http://schemas.microsoft.com/office/drawing/2014/main" xmlns="" id="{2A39CD21-C92C-488A-BBFB-1110B2C2B0E9}"/>
              </a:ext>
            </a:extLst>
          </p:cNvPr>
          <p:cNvSpPr/>
          <p:nvPr/>
        </p:nvSpPr>
        <p:spPr>
          <a:xfrm>
            <a:off x="107950" y="6030913"/>
            <a:ext cx="7704138" cy="782637"/>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9267" name="Prostokąt 3"/>
          <p:cNvSpPr>
            <a:spLocks noChangeArrowheads="1"/>
          </p:cNvSpPr>
          <p:nvPr/>
        </p:nvSpPr>
        <p:spPr bwMode="auto">
          <a:xfrm>
            <a:off x="395288" y="549275"/>
            <a:ext cx="7056437" cy="769938"/>
          </a:xfrm>
          <a:prstGeom prst="rect">
            <a:avLst/>
          </a:prstGeom>
          <a:noFill/>
          <a:ln w="9525">
            <a:noFill/>
            <a:miter lim="800000"/>
            <a:headEnd/>
            <a:tailEnd/>
          </a:ln>
        </p:spPr>
        <p:txBody>
          <a:bodyPr>
            <a:spAutoFit/>
          </a:bodyPr>
          <a:lstStyle/>
          <a:p>
            <a:pPr algn="ctr"/>
            <a:r>
              <a:rPr lang="pl-PL" altLang="pl-PL" sz="2200" b="1">
                <a:solidFill>
                  <a:srgbClr val="9D032A"/>
                </a:solidFill>
              </a:rPr>
              <a:t>Sporządzenie protokołu głosowania i podanie </a:t>
            </a:r>
          </a:p>
          <a:p>
            <a:pPr algn="ctr"/>
            <a:r>
              <a:rPr lang="pl-PL" altLang="pl-PL" sz="2200" b="1">
                <a:solidFill>
                  <a:srgbClr val="9D032A"/>
                </a:solidFill>
              </a:rPr>
              <a:t>go do publicznej wiadomości</a:t>
            </a:r>
            <a:endParaRPr lang="pl-PL" altLang="pl-PL" sz="1500" b="1" i="1">
              <a:solidFill>
                <a:srgbClr val="9D032A"/>
              </a:solidFill>
            </a:endParaRPr>
          </a:p>
        </p:txBody>
      </p:sp>
      <p:sp>
        <p:nvSpPr>
          <p:cNvPr id="139268" name="pole tekstowe 5"/>
          <p:cNvSpPr txBox="1">
            <a:spLocks noChangeArrowheads="1"/>
          </p:cNvSpPr>
          <p:nvPr/>
        </p:nvSpPr>
        <p:spPr bwMode="auto">
          <a:xfrm>
            <a:off x="1476375" y="1331913"/>
            <a:ext cx="5291138" cy="368300"/>
          </a:xfrm>
          <a:prstGeom prst="rect">
            <a:avLst/>
          </a:prstGeom>
          <a:noFill/>
          <a:ln w="9525">
            <a:noFill/>
            <a:miter lim="800000"/>
            <a:headEnd/>
            <a:tailEnd/>
          </a:ln>
        </p:spPr>
        <p:txBody>
          <a:bodyPr>
            <a:spAutoFit/>
          </a:bodyPr>
          <a:lstStyle/>
          <a:p>
            <a:r>
              <a:rPr lang="pl-PL" altLang="pl-PL" b="1">
                <a:solidFill>
                  <a:srgbClr val="FF0000"/>
                </a:solidFill>
              </a:rPr>
              <a:t>Wygląd wydruku strony zawierającej kod QR</a:t>
            </a:r>
          </a:p>
        </p:txBody>
      </p:sp>
      <p:sp>
        <p:nvSpPr>
          <p:cNvPr id="21" name="pole tekstowe 20">
            <a:extLst>
              <a:ext uri="{FF2B5EF4-FFF2-40B4-BE49-F238E27FC236}">
                <a16:creationId xmlns:a16="http://schemas.microsoft.com/office/drawing/2014/main" xmlns="" id="{A813C4DB-7988-4607-A4FE-999B0239FD5F}"/>
              </a:ext>
            </a:extLst>
          </p:cNvPr>
          <p:cNvSpPr txBox="1"/>
          <p:nvPr/>
        </p:nvSpPr>
        <p:spPr>
          <a:xfrm>
            <a:off x="3400425" y="1997075"/>
            <a:ext cx="5599113" cy="2816225"/>
          </a:xfrm>
          <a:prstGeom prst="rect">
            <a:avLst/>
          </a:prstGeom>
          <a:noFill/>
        </p:spPr>
        <p:txBody>
          <a:bodyPr>
            <a:spAutoFit/>
          </a:bodyPr>
          <a:lstStyle/>
          <a:p>
            <a:pPr algn="ctr">
              <a:defRPr/>
            </a:pPr>
            <a:r>
              <a:rPr lang="pl-PL" sz="1700" b="1" dirty="0">
                <a:latin typeface="Arial" panose="020B0604020202020204" pitchFamily="34" charset="0"/>
              </a:rPr>
              <a:t>Kolejny, obok kodu kreskowego element elektronicznego zabezpieczenia dokumentu.</a:t>
            </a:r>
          </a:p>
          <a:p>
            <a:pPr>
              <a:defRPr/>
            </a:pPr>
            <a:endParaRPr lang="pl-PL" sz="1700" dirty="0">
              <a:latin typeface="Arial" panose="020B0604020202020204" pitchFamily="34" charset="0"/>
            </a:endParaRPr>
          </a:p>
          <a:p>
            <a:pPr algn="just">
              <a:defRPr/>
            </a:pPr>
            <a:r>
              <a:rPr lang="pl-PL" dirty="0">
                <a:solidFill>
                  <a:srgbClr val="FF0000"/>
                </a:solidFill>
                <a:latin typeface="Arial" panose="020B0604020202020204" pitchFamily="34" charset="0"/>
              </a:rPr>
              <a:t>Stronę protokołu zawierającą kod QR należy dołączyć jedynie do oryginałów protokołu.</a:t>
            </a:r>
          </a:p>
          <a:p>
            <a:pPr algn="just">
              <a:defRPr/>
            </a:pPr>
            <a:endParaRPr lang="pl-PL" dirty="0">
              <a:latin typeface="Arial" panose="020B0604020202020204" pitchFamily="34" charset="0"/>
            </a:endParaRPr>
          </a:p>
          <a:p>
            <a:pPr algn="just">
              <a:defRPr/>
            </a:pPr>
            <a:r>
              <a:rPr lang="pl-PL" dirty="0">
                <a:latin typeface="Arial" panose="020B0604020202020204" pitchFamily="34" charset="0"/>
              </a:rPr>
              <a:t>Strony z kodem QR </a:t>
            </a:r>
            <a:r>
              <a:rPr lang="pl-PL" u="sng" dirty="0">
                <a:solidFill>
                  <a:srgbClr val="FF0000"/>
                </a:solidFill>
                <a:latin typeface="Arial" panose="020B0604020202020204" pitchFamily="34" charset="0"/>
              </a:rPr>
              <a:t>nie dołącza </a:t>
            </a:r>
            <a:r>
              <a:rPr lang="pl-PL" dirty="0">
                <a:latin typeface="Arial" panose="020B0604020202020204" pitchFamily="34" charset="0"/>
              </a:rPr>
              <a:t>się do:</a:t>
            </a:r>
          </a:p>
          <a:p>
            <a:pPr marL="285750" indent="-285750" algn="just">
              <a:buFontTx/>
              <a:buChar char="-"/>
              <a:defRPr/>
            </a:pPr>
            <a:r>
              <a:rPr lang="pl-PL" dirty="0">
                <a:latin typeface="Arial" panose="020B0604020202020204" pitchFamily="34" charset="0"/>
              </a:rPr>
              <a:t>kopii protokołu wywieszanej po zakończeniu głosowania w siedzibie komisji,</a:t>
            </a:r>
          </a:p>
          <a:p>
            <a:pPr marL="285750" indent="-285750" algn="just">
              <a:buFontTx/>
              <a:buChar char="-"/>
              <a:defRPr/>
            </a:pPr>
            <a:r>
              <a:rPr lang="pl-PL" dirty="0">
                <a:latin typeface="Arial" panose="020B0604020202020204" pitchFamily="34" charset="0"/>
              </a:rPr>
              <a:t>do pozostałych kopii protokołów. </a:t>
            </a:r>
          </a:p>
        </p:txBody>
      </p:sp>
      <p:sp>
        <p:nvSpPr>
          <p:cNvPr id="139270" name="pole tekstowe 21"/>
          <p:cNvSpPr txBox="1">
            <a:spLocks noChangeArrowheads="1"/>
          </p:cNvSpPr>
          <p:nvPr/>
        </p:nvSpPr>
        <p:spPr bwMode="auto">
          <a:xfrm>
            <a:off x="107950" y="6051550"/>
            <a:ext cx="7777163" cy="615950"/>
          </a:xfrm>
          <a:prstGeom prst="rect">
            <a:avLst/>
          </a:prstGeom>
          <a:noFill/>
          <a:ln w="9525">
            <a:noFill/>
            <a:miter lim="800000"/>
            <a:headEnd/>
            <a:tailEnd/>
          </a:ln>
        </p:spPr>
        <p:txBody>
          <a:bodyPr>
            <a:spAutoFit/>
          </a:bodyPr>
          <a:lstStyle/>
          <a:p>
            <a:r>
              <a:rPr lang="pl-PL" altLang="pl-PL" sz="1700">
                <a:solidFill>
                  <a:schemeClr val="bg1"/>
                </a:solidFill>
              </a:rPr>
              <a:t>Należy zwrócić uwagę, by (podpisy) parafy członków komisji na stronie zawierającej kod QR nie zachodziły zarówno na kod kreskowy jak i na kod QR. </a:t>
            </a:r>
          </a:p>
        </p:txBody>
      </p:sp>
      <p:grpSp>
        <p:nvGrpSpPr>
          <p:cNvPr id="139271" name="Grupa 23"/>
          <p:cNvGrpSpPr>
            <a:grpSpLocks/>
          </p:cNvGrpSpPr>
          <p:nvPr/>
        </p:nvGrpSpPr>
        <p:grpSpPr bwMode="auto">
          <a:xfrm>
            <a:off x="107950" y="1728788"/>
            <a:ext cx="3328988" cy="4221162"/>
            <a:chOff x="107504" y="1728699"/>
            <a:chExt cx="3329911" cy="4220581"/>
          </a:xfrm>
        </p:grpSpPr>
        <p:grpSp>
          <p:nvGrpSpPr>
            <p:cNvPr id="139272" name="Grupa 19"/>
            <p:cNvGrpSpPr>
              <a:grpSpLocks/>
            </p:cNvGrpSpPr>
            <p:nvPr/>
          </p:nvGrpSpPr>
          <p:grpSpPr bwMode="auto">
            <a:xfrm>
              <a:off x="107504" y="1728699"/>
              <a:ext cx="3329911" cy="4220581"/>
              <a:chOff x="611560" y="1844824"/>
              <a:chExt cx="3384376" cy="4787254"/>
            </a:xfrm>
          </p:grpSpPr>
          <p:pic>
            <p:nvPicPr>
              <p:cNvPr id="139274" name="Obraz 4"/>
              <p:cNvPicPr>
                <a:picLocks noChangeAspect="1"/>
              </p:cNvPicPr>
              <p:nvPr/>
            </p:nvPicPr>
            <p:blipFill>
              <a:blip r:embed="rId2"/>
              <a:srcRect/>
              <a:stretch>
                <a:fillRect/>
              </a:stretch>
            </p:blipFill>
            <p:spPr bwMode="auto">
              <a:xfrm>
                <a:off x="611560" y="1844824"/>
                <a:ext cx="3384376" cy="4787254"/>
              </a:xfrm>
              <a:prstGeom prst="rect">
                <a:avLst/>
              </a:prstGeom>
              <a:noFill/>
              <a:ln w="9525">
                <a:noFill/>
                <a:miter lim="800000"/>
                <a:headEnd/>
                <a:tailEnd/>
              </a:ln>
            </p:spPr>
          </p:pic>
          <p:sp>
            <p:nvSpPr>
              <p:cNvPr id="139275" name="pole tekstowe 7"/>
              <p:cNvSpPr txBox="1">
                <a:spLocks noChangeArrowheads="1"/>
              </p:cNvSpPr>
              <p:nvPr/>
            </p:nvSpPr>
            <p:spPr bwMode="auto">
              <a:xfrm>
                <a:off x="1691680" y="2212558"/>
                <a:ext cx="72008" cy="169277"/>
              </a:xfrm>
              <a:prstGeom prst="rect">
                <a:avLst/>
              </a:prstGeom>
              <a:solidFill>
                <a:schemeClr val="bg1"/>
              </a:solidFill>
              <a:ln w="9525">
                <a:noFill/>
                <a:miter lim="800000"/>
                <a:headEnd/>
                <a:tailEnd/>
              </a:ln>
            </p:spPr>
            <p:txBody>
              <a:bodyPr>
                <a:spAutoFit/>
              </a:bodyPr>
              <a:lstStyle/>
              <a:p>
                <a:r>
                  <a:rPr lang="pl-PL" altLang="pl-PL" sz="500"/>
                  <a:t>1</a:t>
                </a:r>
              </a:p>
            </p:txBody>
          </p:sp>
          <p:sp>
            <p:nvSpPr>
              <p:cNvPr id="139276" name="pole tekstowe 8"/>
              <p:cNvSpPr txBox="1">
                <a:spLocks noChangeArrowheads="1"/>
              </p:cNvSpPr>
              <p:nvPr/>
            </p:nvSpPr>
            <p:spPr bwMode="auto">
              <a:xfrm>
                <a:off x="1835696" y="2212558"/>
                <a:ext cx="53887" cy="169277"/>
              </a:xfrm>
              <a:prstGeom prst="rect">
                <a:avLst/>
              </a:prstGeom>
              <a:solidFill>
                <a:schemeClr val="bg1"/>
              </a:solidFill>
              <a:ln w="9525">
                <a:noFill/>
                <a:miter lim="800000"/>
                <a:headEnd/>
                <a:tailEnd/>
              </a:ln>
            </p:spPr>
            <p:txBody>
              <a:bodyPr>
                <a:spAutoFit/>
              </a:bodyPr>
              <a:lstStyle/>
              <a:p>
                <a:r>
                  <a:rPr lang="pl-PL" altLang="pl-PL" sz="500"/>
                  <a:t>4</a:t>
                </a:r>
              </a:p>
            </p:txBody>
          </p:sp>
          <p:sp>
            <p:nvSpPr>
              <p:cNvPr id="139277" name="pole tekstowe 9"/>
              <p:cNvSpPr txBox="1">
                <a:spLocks noChangeArrowheads="1"/>
              </p:cNvSpPr>
              <p:nvPr/>
            </p:nvSpPr>
            <p:spPr bwMode="auto">
              <a:xfrm>
                <a:off x="2017563" y="2212558"/>
                <a:ext cx="53887" cy="169277"/>
              </a:xfrm>
              <a:prstGeom prst="rect">
                <a:avLst/>
              </a:prstGeom>
              <a:solidFill>
                <a:schemeClr val="bg1"/>
              </a:solidFill>
              <a:ln w="9525">
                <a:noFill/>
                <a:miter lim="800000"/>
                <a:headEnd/>
                <a:tailEnd/>
              </a:ln>
            </p:spPr>
            <p:txBody>
              <a:bodyPr>
                <a:spAutoFit/>
              </a:bodyPr>
              <a:lstStyle/>
              <a:p>
                <a:r>
                  <a:rPr lang="pl-PL" altLang="pl-PL" sz="500"/>
                  <a:t>0</a:t>
                </a:r>
              </a:p>
            </p:txBody>
          </p:sp>
          <p:sp>
            <p:nvSpPr>
              <p:cNvPr id="139278" name="pole tekstowe 10"/>
              <p:cNvSpPr txBox="1">
                <a:spLocks noChangeArrowheads="1"/>
              </p:cNvSpPr>
              <p:nvPr/>
            </p:nvSpPr>
            <p:spPr bwMode="auto">
              <a:xfrm>
                <a:off x="2237837" y="2207052"/>
                <a:ext cx="53887" cy="169277"/>
              </a:xfrm>
              <a:prstGeom prst="rect">
                <a:avLst/>
              </a:prstGeom>
              <a:solidFill>
                <a:schemeClr val="bg1"/>
              </a:solidFill>
              <a:ln w="9525">
                <a:noFill/>
                <a:miter lim="800000"/>
                <a:headEnd/>
                <a:tailEnd/>
              </a:ln>
            </p:spPr>
            <p:txBody>
              <a:bodyPr>
                <a:spAutoFit/>
              </a:bodyPr>
              <a:lstStyle/>
              <a:p>
                <a:r>
                  <a:rPr lang="pl-PL" altLang="pl-PL" sz="500"/>
                  <a:t>0</a:t>
                </a:r>
              </a:p>
            </p:txBody>
          </p:sp>
          <p:sp>
            <p:nvSpPr>
              <p:cNvPr id="139279" name="pole tekstowe 11"/>
              <p:cNvSpPr txBox="1">
                <a:spLocks noChangeArrowheads="1"/>
              </p:cNvSpPr>
              <p:nvPr/>
            </p:nvSpPr>
            <p:spPr bwMode="auto">
              <a:xfrm>
                <a:off x="2356520" y="2064985"/>
                <a:ext cx="53887" cy="169277"/>
              </a:xfrm>
              <a:prstGeom prst="rect">
                <a:avLst/>
              </a:prstGeom>
              <a:solidFill>
                <a:schemeClr val="bg1"/>
              </a:solidFill>
              <a:ln w="9525">
                <a:noFill/>
                <a:miter lim="800000"/>
                <a:headEnd/>
                <a:tailEnd/>
              </a:ln>
            </p:spPr>
            <p:txBody>
              <a:bodyPr>
                <a:spAutoFit/>
              </a:bodyPr>
              <a:lstStyle/>
              <a:p>
                <a:r>
                  <a:rPr lang="pl-PL" altLang="pl-PL" sz="500"/>
                  <a:t>0</a:t>
                </a:r>
              </a:p>
            </p:txBody>
          </p:sp>
          <p:sp>
            <p:nvSpPr>
              <p:cNvPr id="139280" name="pole tekstowe 12"/>
              <p:cNvSpPr txBox="1">
                <a:spLocks noChangeArrowheads="1"/>
              </p:cNvSpPr>
              <p:nvPr/>
            </p:nvSpPr>
            <p:spPr bwMode="auto">
              <a:xfrm flipH="1">
                <a:off x="1923696" y="2217385"/>
                <a:ext cx="56014" cy="169277"/>
              </a:xfrm>
              <a:prstGeom prst="rect">
                <a:avLst/>
              </a:prstGeom>
              <a:solidFill>
                <a:schemeClr val="bg1"/>
              </a:solidFill>
              <a:ln w="9525">
                <a:noFill/>
                <a:miter lim="800000"/>
                <a:headEnd/>
                <a:tailEnd/>
              </a:ln>
            </p:spPr>
            <p:txBody>
              <a:bodyPr>
                <a:spAutoFit/>
              </a:bodyPr>
              <a:lstStyle/>
              <a:p>
                <a:r>
                  <a:rPr lang="pl-PL" altLang="pl-PL" sz="500"/>
                  <a:t>0</a:t>
                </a:r>
              </a:p>
            </p:txBody>
          </p:sp>
          <p:sp>
            <p:nvSpPr>
              <p:cNvPr id="139281" name="pole tekstowe 13"/>
              <p:cNvSpPr txBox="1">
                <a:spLocks noChangeArrowheads="1"/>
              </p:cNvSpPr>
              <p:nvPr/>
            </p:nvSpPr>
            <p:spPr bwMode="auto">
              <a:xfrm>
                <a:off x="2142624" y="2207052"/>
                <a:ext cx="53887" cy="169277"/>
              </a:xfrm>
              <a:prstGeom prst="rect">
                <a:avLst/>
              </a:prstGeom>
              <a:solidFill>
                <a:schemeClr val="bg1"/>
              </a:solidFill>
              <a:ln w="9525">
                <a:noFill/>
                <a:miter lim="800000"/>
                <a:headEnd/>
                <a:tailEnd/>
              </a:ln>
            </p:spPr>
            <p:txBody>
              <a:bodyPr>
                <a:spAutoFit/>
              </a:bodyPr>
              <a:lstStyle/>
              <a:p>
                <a:r>
                  <a:rPr lang="pl-PL" altLang="pl-PL" sz="500"/>
                  <a:t>0</a:t>
                </a:r>
              </a:p>
            </p:txBody>
          </p:sp>
          <p:sp>
            <p:nvSpPr>
              <p:cNvPr id="139282" name="pole tekstowe 14"/>
              <p:cNvSpPr txBox="1">
                <a:spLocks noChangeArrowheads="1"/>
              </p:cNvSpPr>
              <p:nvPr/>
            </p:nvSpPr>
            <p:spPr bwMode="auto">
              <a:xfrm>
                <a:off x="1259632" y="2564904"/>
                <a:ext cx="404782" cy="153888"/>
              </a:xfrm>
              <a:prstGeom prst="rect">
                <a:avLst/>
              </a:prstGeom>
              <a:solidFill>
                <a:schemeClr val="bg1"/>
              </a:solidFill>
              <a:ln w="9525">
                <a:noFill/>
                <a:miter lim="800000"/>
                <a:headEnd/>
                <a:tailEnd/>
              </a:ln>
            </p:spPr>
            <p:txBody>
              <a:bodyPr>
                <a:spAutoFit/>
              </a:bodyPr>
              <a:lstStyle/>
              <a:p>
                <a:r>
                  <a:rPr lang="pl-PL" altLang="pl-PL" sz="400"/>
                  <a:t>Wolica</a:t>
                </a:r>
              </a:p>
            </p:txBody>
          </p:sp>
          <p:sp>
            <p:nvSpPr>
              <p:cNvPr id="139283" name="pole tekstowe 15"/>
              <p:cNvSpPr txBox="1">
                <a:spLocks noChangeArrowheads="1"/>
              </p:cNvSpPr>
              <p:nvPr/>
            </p:nvSpPr>
            <p:spPr bwMode="auto">
              <a:xfrm>
                <a:off x="2110095" y="2567404"/>
                <a:ext cx="404782" cy="153888"/>
              </a:xfrm>
              <a:prstGeom prst="rect">
                <a:avLst/>
              </a:prstGeom>
              <a:solidFill>
                <a:schemeClr val="bg1"/>
              </a:solidFill>
              <a:ln w="9525">
                <a:noFill/>
                <a:miter lim="800000"/>
                <a:headEnd/>
                <a:tailEnd/>
              </a:ln>
            </p:spPr>
            <p:txBody>
              <a:bodyPr>
                <a:spAutoFit/>
              </a:bodyPr>
              <a:lstStyle/>
              <a:p>
                <a:r>
                  <a:rPr lang="pl-PL" altLang="pl-PL" sz="400"/>
                  <a:t>Wolica</a:t>
                </a:r>
              </a:p>
            </p:txBody>
          </p:sp>
          <p:sp>
            <p:nvSpPr>
              <p:cNvPr id="139284" name="pole tekstowe 16"/>
              <p:cNvSpPr txBox="1">
                <a:spLocks noChangeArrowheads="1"/>
              </p:cNvSpPr>
              <p:nvPr/>
            </p:nvSpPr>
            <p:spPr bwMode="auto">
              <a:xfrm>
                <a:off x="3131840" y="2564904"/>
                <a:ext cx="603330" cy="153888"/>
              </a:xfrm>
              <a:prstGeom prst="rect">
                <a:avLst/>
              </a:prstGeom>
              <a:solidFill>
                <a:schemeClr val="bg1"/>
              </a:solidFill>
              <a:ln w="9525">
                <a:noFill/>
                <a:miter lim="800000"/>
                <a:headEnd/>
                <a:tailEnd/>
              </a:ln>
            </p:spPr>
            <p:txBody>
              <a:bodyPr>
                <a:spAutoFit/>
              </a:bodyPr>
              <a:lstStyle/>
              <a:p>
                <a:r>
                  <a:rPr lang="pl-PL" altLang="pl-PL" sz="400"/>
                  <a:t>mazowieckie</a:t>
                </a:r>
              </a:p>
            </p:txBody>
          </p:sp>
          <p:sp>
            <p:nvSpPr>
              <p:cNvPr id="139285" name="pole tekstowe 18"/>
              <p:cNvSpPr txBox="1">
                <a:spLocks noChangeArrowheads="1"/>
              </p:cNvSpPr>
              <p:nvPr/>
            </p:nvSpPr>
            <p:spPr bwMode="auto">
              <a:xfrm>
                <a:off x="1919814" y="2399456"/>
                <a:ext cx="1656184" cy="153888"/>
              </a:xfrm>
              <a:prstGeom prst="rect">
                <a:avLst/>
              </a:prstGeom>
              <a:solidFill>
                <a:schemeClr val="bg1"/>
              </a:solidFill>
              <a:ln w="9525">
                <a:noFill/>
                <a:miter lim="800000"/>
                <a:headEnd/>
                <a:tailEnd/>
              </a:ln>
            </p:spPr>
            <p:txBody>
              <a:bodyPr>
                <a:spAutoFit/>
              </a:bodyPr>
              <a:lstStyle/>
              <a:p>
                <a:pPr eaLnBrk="1" hangingPunct="1"/>
                <a:r>
                  <a:rPr lang="pl-PL" altLang="pl-PL" sz="400" b="1">
                    <a:latin typeface="Calibri" pitchFamily="34" charset="0"/>
                    <a:cs typeface="Times New Roman" pitchFamily="18" charset="0"/>
                  </a:rPr>
                  <a:t>Samorządowy Ośrodek Kultury w Wolicy, ul. Ciepła 2, 00-001 Wolica</a:t>
                </a:r>
              </a:p>
            </p:txBody>
          </p:sp>
        </p:grpSp>
        <p:sp>
          <p:nvSpPr>
            <p:cNvPr id="23" name="Prostokąt 22">
              <a:extLst>
                <a:ext uri="{FF2B5EF4-FFF2-40B4-BE49-F238E27FC236}">
                  <a16:creationId xmlns:a16="http://schemas.microsoft.com/office/drawing/2014/main" xmlns="" id="{69D2F288-1B68-4B41-8E7A-AFDFA370B246}"/>
                </a:ext>
              </a:extLst>
            </p:cNvPr>
            <p:cNvSpPr/>
            <p:nvPr/>
          </p:nvSpPr>
          <p:spPr>
            <a:xfrm>
              <a:off x="178962" y="1728699"/>
              <a:ext cx="3096483" cy="422058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Prostokąt 3"/>
          <p:cNvSpPr>
            <a:spLocks noChangeArrowheads="1"/>
          </p:cNvSpPr>
          <p:nvPr/>
        </p:nvSpPr>
        <p:spPr bwMode="auto">
          <a:xfrm>
            <a:off x="468313" y="476250"/>
            <a:ext cx="7056437" cy="769938"/>
          </a:xfrm>
          <a:prstGeom prst="rect">
            <a:avLst/>
          </a:prstGeom>
          <a:noFill/>
          <a:ln w="9525">
            <a:noFill/>
            <a:miter lim="800000"/>
            <a:headEnd/>
            <a:tailEnd/>
          </a:ln>
        </p:spPr>
        <p:txBody>
          <a:bodyPr>
            <a:spAutoFit/>
          </a:bodyPr>
          <a:lstStyle/>
          <a:p>
            <a:pPr algn="ctr"/>
            <a:r>
              <a:rPr lang="pl-PL" altLang="pl-PL" sz="2200" b="1">
                <a:solidFill>
                  <a:srgbClr val="9D032A"/>
                </a:solidFill>
              </a:rPr>
              <a:t>Sporządzenie protokołu głosowania i podanie </a:t>
            </a:r>
            <a:br>
              <a:rPr lang="pl-PL" altLang="pl-PL" sz="2200" b="1">
                <a:solidFill>
                  <a:srgbClr val="9D032A"/>
                </a:solidFill>
              </a:rPr>
            </a:br>
            <a:r>
              <a:rPr lang="pl-PL" altLang="pl-PL" sz="2200" b="1">
                <a:solidFill>
                  <a:srgbClr val="9D032A"/>
                </a:solidFill>
              </a:rPr>
              <a:t>go do publicznej wiadomości</a:t>
            </a:r>
            <a:endParaRPr lang="pl-PL" altLang="pl-PL" sz="1500" b="1" i="1">
              <a:solidFill>
                <a:srgbClr val="9D032A"/>
              </a:solidFill>
            </a:endParaRPr>
          </a:p>
        </p:txBody>
      </p:sp>
      <p:sp>
        <p:nvSpPr>
          <p:cNvPr id="140291" name="pole tekstowe 5"/>
          <p:cNvSpPr txBox="1">
            <a:spLocks noChangeArrowheads="1"/>
          </p:cNvSpPr>
          <p:nvPr/>
        </p:nvSpPr>
        <p:spPr bwMode="auto">
          <a:xfrm>
            <a:off x="1600200" y="1279525"/>
            <a:ext cx="6192838" cy="369888"/>
          </a:xfrm>
          <a:prstGeom prst="rect">
            <a:avLst/>
          </a:prstGeom>
          <a:noFill/>
          <a:ln w="9525">
            <a:noFill/>
            <a:miter lim="800000"/>
            <a:headEnd/>
            <a:tailEnd/>
          </a:ln>
        </p:spPr>
        <p:txBody>
          <a:bodyPr>
            <a:spAutoFit/>
          </a:bodyPr>
          <a:lstStyle/>
          <a:p>
            <a:r>
              <a:rPr lang="pl-PL" altLang="pl-PL" b="1">
                <a:solidFill>
                  <a:srgbClr val="FF0000"/>
                </a:solidFill>
              </a:rPr>
              <a:t>Postępowanie z </a:t>
            </a:r>
            <a:r>
              <a:rPr lang="pl-PL" altLang="pl-PL" b="1" u="sng">
                <a:solidFill>
                  <a:srgbClr val="FF0000"/>
                </a:solidFill>
                <a:latin typeface="Arial Black" pitchFamily="34" charset="0"/>
              </a:rPr>
              <a:t>kopiami</a:t>
            </a:r>
            <a:r>
              <a:rPr lang="pl-PL" altLang="pl-PL" b="1">
                <a:solidFill>
                  <a:srgbClr val="FF0000"/>
                </a:solidFill>
              </a:rPr>
              <a:t> protokołu głosowania</a:t>
            </a:r>
          </a:p>
        </p:txBody>
      </p:sp>
      <p:sp>
        <p:nvSpPr>
          <p:cNvPr id="140292" name="Prostokąt 7"/>
          <p:cNvSpPr>
            <a:spLocks noChangeArrowheads="1"/>
          </p:cNvSpPr>
          <p:nvPr/>
        </p:nvSpPr>
        <p:spPr bwMode="auto">
          <a:xfrm>
            <a:off x="808038" y="1744663"/>
            <a:ext cx="7777162" cy="1076325"/>
          </a:xfrm>
          <a:prstGeom prst="rect">
            <a:avLst/>
          </a:prstGeom>
          <a:solidFill>
            <a:schemeClr val="bg2"/>
          </a:solidFill>
          <a:ln w="9525">
            <a:noFill/>
            <a:miter lim="800000"/>
            <a:headEnd/>
            <a:tailEnd/>
          </a:ln>
        </p:spPr>
        <p:txBody>
          <a:bodyPr>
            <a:spAutoFit/>
          </a:bodyPr>
          <a:lstStyle/>
          <a:p>
            <a:r>
              <a:rPr lang="pl-PL" altLang="pl-PL" sz="1600" b="1">
                <a:solidFill>
                  <a:srgbClr val="0000CC"/>
                </a:solidFill>
              </a:rPr>
              <a:t>Sporządzenie kopii protokołu głosowania (dodatkowy wydruk lub ksero) </a:t>
            </a:r>
            <a:br>
              <a:rPr lang="pl-PL" altLang="pl-PL" sz="1600" b="1">
                <a:solidFill>
                  <a:srgbClr val="0000CC"/>
                </a:solidFill>
              </a:rPr>
            </a:br>
            <a:r>
              <a:rPr lang="pl-PL" altLang="pl-PL" sz="1600" b="1">
                <a:solidFill>
                  <a:srgbClr val="0000CC"/>
                </a:solidFill>
              </a:rPr>
              <a:t>– </a:t>
            </a:r>
            <a:r>
              <a:rPr lang="pl-PL" altLang="pl-PL" sz="1600" b="1">
                <a:solidFill>
                  <a:srgbClr val="FF0000"/>
                </a:solidFill>
              </a:rPr>
              <a:t>co najmniej po 2 egz</a:t>
            </a:r>
            <a:r>
              <a:rPr lang="pl-PL" altLang="pl-PL" sz="1600" b="1">
                <a:solidFill>
                  <a:srgbClr val="0000CC"/>
                </a:solidFill>
              </a:rPr>
              <a:t>. </a:t>
            </a:r>
          </a:p>
          <a:p>
            <a:r>
              <a:rPr lang="pl-PL" altLang="pl-PL" sz="1600" b="1">
                <a:solidFill>
                  <a:srgbClr val="0000CC"/>
                </a:solidFill>
              </a:rPr>
              <a:t>Nośnik elektr. (1 szt.)  z zapisem danych z protokołu dołącza się tylko w przypadku,</a:t>
            </a:r>
            <a:r>
              <a:rPr lang="pl-PL" altLang="pl-PL" sz="1600" b="1">
                <a:solidFill>
                  <a:srgbClr val="FF0000"/>
                </a:solidFill>
              </a:rPr>
              <a:t> gdy nie przesłano danych do sieci elektron.</a:t>
            </a:r>
            <a:endParaRPr lang="pl-PL" altLang="pl-PL" sz="1600">
              <a:solidFill>
                <a:srgbClr val="FF0000"/>
              </a:solidFill>
            </a:endParaRPr>
          </a:p>
        </p:txBody>
      </p:sp>
      <p:sp>
        <p:nvSpPr>
          <p:cNvPr id="9" name="Strzałka w dół 8">
            <a:extLst>
              <a:ext uri="{FF2B5EF4-FFF2-40B4-BE49-F238E27FC236}">
                <a16:creationId xmlns:a16="http://schemas.microsoft.com/office/drawing/2014/main" xmlns="" id="{674F5EA6-B32F-4AE6-944E-48BEC0624A69}"/>
              </a:ext>
            </a:extLst>
          </p:cNvPr>
          <p:cNvSpPr/>
          <p:nvPr/>
        </p:nvSpPr>
        <p:spPr>
          <a:xfrm>
            <a:off x="1312863" y="2914650"/>
            <a:ext cx="287337" cy="4318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5302" name="Prostokąt 32">
            <a:extLst>
              <a:ext uri="{FF2B5EF4-FFF2-40B4-BE49-F238E27FC236}">
                <a16:creationId xmlns:a16="http://schemas.microsoft.com/office/drawing/2014/main" xmlns="" id="{CB43E037-D1F4-47E0-B419-E57D4D606A5F}"/>
              </a:ext>
            </a:extLst>
          </p:cNvPr>
          <p:cNvSpPr>
            <a:spLocks noChangeArrowheads="1"/>
          </p:cNvSpPr>
          <p:nvPr/>
        </p:nvSpPr>
        <p:spPr bwMode="auto">
          <a:xfrm>
            <a:off x="5046663" y="3429000"/>
            <a:ext cx="3917950" cy="2400300"/>
          </a:xfrm>
          <a:prstGeom prst="rect">
            <a:avLst/>
          </a:prstGeom>
          <a:solidFill>
            <a:schemeClr val="accent5">
              <a:lumMod val="20000"/>
              <a:lumOff val="80000"/>
            </a:schemeClr>
          </a:solidFill>
          <a:ln w="9525">
            <a:noFill/>
            <a:miter lim="800000"/>
            <a:headEnd/>
            <a:tailEnd/>
          </a:ln>
        </p:spPr>
        <p:txBody>
          <a:bodyPr>
            <a:spAutoFit/>
          </a:bodyPr>
          <a:lstStyle/>
          <a:p>
            <a:pPr>
              <a:defRPr/>
            </a:pPr>
            <a:r>
              <a:rPr lang="pl-PL" altLang="pl-PL" sz="1500" b="1">
                <a:solidFill>
                  <a:srgbClr val="0000CC"/>
                </a:solidFill>
              </a:rPr>
              <a:t>Przekazanie 1 egz. kopii + </a:t>
            </a:r>
            <a:r>
              <a:rPr lang="pl-PL" altLang="pl-PL" sz="1500" b="1">
                <a:solidFill>
                  <a:srgbClr val="FF0000"/>
                </a:solidFill>
              </a:rPr>
              <a:t>nośnika elektr.</a:t>
            </a:r>
            <a:r>
              <a:rPr lang="pl-PL" altLang="pl-PL" sz="1500" b="1">
                <a:solidFill>
                  <a:srgbClr val="0000CC"/>
                </a:solidFill>
              </a:rPr>
              <a:t> </a:t>
            </a:r>
            <a:r>
              <a:rPr lang="pl-PL" altLang="pl-PL" sz="1500" b="1">
                <a:solidFill>
                  <a:srgbClr val="FF0000"/>
                </a:solidFill>
              </a:rPr>
              <a:t>(tylko gdy nie przesłano danych do sieci elektron.) </a:t>
            </a:r>
            <a:r>
              <a:rPr lang="pl-PL" altLang="pl-PL" sz="1500" b="1">
                <a:solidFill>
                  <a:srgbClr val="0000CC"/>
                </a:solidFill>
              </a:rPr>
              <a:t>Pełnomocnikowi Okręgowej Komisji Wyborczej celem sprawdzenia zgodności arytm. i zatwierdzenia protokołu przez koordynatora gminnego.</a:t>
            </a:r>
          </a:p>
          <a:p>
            <a:pPr>
              <a:defRPr/>
            </a:pPr>
            <a:r>
              <a:rPr lang="pl-PL" altLang="pl-PL" sz="1500" b="1">
                <a:solidFill>
                  <a:srgbClr val="0000CC"/>
                </a:solidFill>
              </a:rPr>
              <a:t>Ten egzemplarz protokołu Pełnomocnik przekazuje następnie wójtowi  w celu udostępniania wyborcom w okresie 30 dni.</a:t>
            </a:r>
            <a:endParaRPr lang="pl-PL" altLang="pl-PL" sz="1400"/>
          </a:p>
        </p:txBody>
      </p:sp>
      <p:sp>
        <p:nvSpPr>
          <p:cNvPr id="55303" name="Prostokąt 33">
            <a:extLst>
              <a:ext uri="{FF2B5EF4-FFF2-40B4-BE49-F238E27FC236}">
                <a16:creationId xmlns:a16="http://schemas.microsoft.com/office/drawing/2014/main" xmlns="" id="{EF9C4DC3-4D1A-4CCA-93FE-7385BC369703}"/>
              </a:ext>
            </a:extLst>
          </p:cNvPr>
          <p:cNvSpPr>
            <a:spLocks noChangeArrowheads="1"/>
          </p:cNvSpPr>
          <p:nvPr/>
        </p:nvSpPr>
        <p:spPr bwMode="auto">
          <a:xfrm>
            <a:off x="179388" y="3406775"/>
            <a:ext cx="2447925" cy="784225"/>
          </a:xfrm>
          <a:prstGeom prst="rect">
            <a:avLst/>
          </a:prstGeom>
          <a:solidFill>
            <a:schemeClr val="accent1">
              <a:lumMod val="20000"/>
              <a:lumOff val="80000"/>
            </a:schemeClr>
          </a:solidFill>
          <a:ln w="9525">
            <a:noFill/>
            <a:miter lim="800000"/>
            <a:headEnd/>
            <a:tailEnd/>
          </a:ln>
        </p:spPr>
        <p:txBody>
          <a:bodyPr>
            <a:spAutoFit/>
          </a:bodyPr>
          <a:lstStyle/>
          <a:p>
            <a:pPr>
              <a:defRPr/>
            </a:pPr>
            <a:r>
              <a:rPr lang="pl-PL" altLang="pl-PL" sz="1500" b="1" dirty="0">
                <a:solidFill>
                  <a:srgbClr val="0000CC"/>
                </a:solidFill>
              </a:rPr>
              <a:t>Wywieszenie 1 egz. kopii w lokalu wyborczym do publicznej wiadomości</a:t>
            </a:r>
            <a:endParaRPr lang="pl-PL" altLang="pl-PL" sz="1500" dirty="0"/>
          </a:p>
        </p:txBody>
      </p:sp>
      <p:sp>
        <p:nvSpPr>
          <p:cNvPr id="12" name="Strzałka w dół 11">
            <a:extLst>
              <a:ext uri="{FF2B5EF4-FFF2-40B4-BE49-F238E27FC236}">
                <a16:creationId xmlns:a16="http://schemas.microsoft.com/office/drawing/2014/main" xmlns="" id="{AF70F5C3-DB6A-4B0B-AB4A-753FD251C6CD}"/>
              </a:ext>
            </a:extLst>
          </p:cNvPr>
          <p:cNvSpPr/>
          <p:nvPr/>
        </p:nvSpPr>
        <p:spPr>
          <a:xfrm>
            <a:off x="3635375" y="2894013"/>
            <a:ext cx="288925" cy="4476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5305" name="Prostokąt 36">
            <a:extLst>
              <a:ext uri="{FF2B5EF4-FFF2-40B4-BE49-F238E27FC236}">
                <a16:creationId xmlns:a16="http://schemas.microsoft.com/office/drawing/2014/main" xmlns="" id="{182353AA-963F-4D8F-BD09-A966E88ABDEB}"/>
              </a:ext>
            </a:extLst>
          </p:cNvPr>
          <p:cNvSpPr>
            <a:spLocks noChangeArrowheads="1"/>
          </p:cNvSpPr>
          <p:nvPr/>
        </p:nvSpPr>
        <p:spPr bwMode="auto">
          <a:xfrm>
            <a:off x="2735263" y="3419475"/>
            <a:ext cx="2203450" cy="785813"/>
          </a:xfrm>
          <a:prstGeom prst="rect">
            <a:avLst/>
          </a:prstGeom>
          <a:solidFill>
            <a:schemeClr val="accent5">
              <a:lumMod val="20000"/>
              <a:lumOff val="80000"/>
            </a:schemeClr>
          </a:solidFill>
          <a:ln w="9525">
            <a:noFill/>
            <a:miter lim="800000"/>
            <a:headEnd/>
            <a:tailEnd/>
          </a:ln>
        </p:spPr>
        <p:txBody>
          <a:bodyPr>
            <a:spAutoFit/>
          </a:bodyPr>
          <a:lstStyle/>
          <a:p>
            <a:pPr>
              <a:defRPr/>
            </a:pPr>
            <a:r>
              <a:rPr lang="pl-PL" altLang="pl-PL" sz="1500" b="1" dirty="0">
                <a:solidFill>
                  <a:srgbClr val="0000CC"/>
                </a:solidFill>
              </a:rPr>
              <a:t>Przekazanie po 1 egz. kopii członkom OKW i mężom zaufania</a:t>
            </a:r>
            <a:endParaRPr lang="pl-PL" altLang="pl-PL" sz="1500" dirty="0"/>
          </a:p>
        </p:txBody>
      </p:sp>
      <p:sp>
        <p:nvSpPr>
          <p:cNvPr id="140298" name="pole tekstowe 16"/>
          <p:cNvSpPr txBox="1">
            <a:spLocks noChangeArrowheads="1"/>
          </p:cNvSpPr>
          <p:nvPr/>
        </p:nvSpPr>
        <p:spPr bwMode="auto">
          <a:xfrm>
            <a:off x="114300" y="4603750"/>
            <a:ext cx="4824413" cy="646113"/>
          </a:xfrm>
          <a:prstGeom prst="rect">
            <a:avLst/>
          </a:prstGeom>
          <a:noFill/>
          <a:ln w="9525">
            <a:noFill/>
            <a:miter lim="800000"/>
            <a:headEnd/>
            <a:tailEnd/>
          </a:ln>
        </p:spPr>
        <p:txBody>
          <a:bodyPr>
            <a:spAutoFit/>
          </a:bodyPr>
          <a:lstStyle/>
          <a:p>
            <a:r>
              <a:rPr lang="pl-PL" altLang="pl-PL" b="1">
                <a:solidFill>
                  <a:srgbClr val="FF0000"/>
                </a:solidFill>
              </a:rPr>
              <a:t>Uwaga! Sporządzone kopie protokołu nie mogą zawierać strony z kodem QR</a:t>
            </a:r>
          </a:p>
        </p:txBody>
      </p:sp>
      <p:pic>
        <p:nvPicPr>
          <p:cNvPr id="140299" name="Obraz 17"/>
          <p:cNvPicPr>
            <a:picLocks noChangeAspect="1"/>
          </p:cNvPicPr>
          <p:nvPr/>
        </p:nvPicPr>
        <p:blipFill>
          <a:blip r:embed="rId3"/>
          <a:srcRect/>
          <a:stretch>
            <a:fillRect/>
          </a:stretch>
        </p:blipFill>
        <p:spPr bwMode="auto">
          <a:xfrm>
            <a:off x="774700" y="5224463"/>
            <a:ext cx="1757363" cy="1649412"/>
          </a:xfrm>
          <a:prstGeom prst="rect">
            <a:avLst/>
          </a:prstGeom>
          <a:noFill/>
          <a:ln w="9525">
            <a:noFill/>
            <a:miter lim="800000"/>
            <a:headEnd/>
            <a:tailEnd/>
          </a:ln>
        </p:spPr>
      </p:pic>
      <p:cxnSp>
        <p:nvCxnSpPr>
          <p:cNvPr id="20" name="Łącznik prosty 19">
            <a:extLst>
              <a:ext uri="{FF2B5EF4-FFF2-40B4-BE49-F238E27FC236}">
                <a16:creationId xmlns:a16="http://schemas.microsoft.com/office/drawing/2014/main" xmlns="" id="{3A6F9000-CD17-4624-B862-2D199A6EBA2A}"/>
              </a:ext>
            </a:extLst>
          </p:cNvPr>
          <p:cNvCxnSpPr/>
          <p:nvPr/>
        </p:nvCxnSpPr>
        <p:spPr>
          <a:xfrm>
            <a:off x="584200" y="5394325"/>
            <a:ext cx="2466975" cy="10795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Łącznik prosty 20">
            <a:extLst>
              <a:ext uri="{FF2B5EF4-FFF2-40B4-BE49-F238E27FC236}">
                <a16:creationId xmlns:a16="http://schemas.microsoft.com/office/drawing/2014/main" xmlns="" id="{A95711F3-58CB-421F-BD20-65BE4B03F7DD}"/>
              </a:ext>
            </a:extLst>
          </p:cNvPr>
          <p:cNvCxnSpPr/>
          <p:nvPr/>
        </p:nvCxnSpPr>
        <p:spPr>
          <a:xfrm flipV="1">
            <a:off x="747713" y="5297488"/>
            <a:ext cx="1992312" cy="13890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Strzałka w dół 14">
            <a:extLst>
              <a:ext uri="{FF2B5EF4-FFF2-40B4-BE49-F238E27FC236}">
                <a16:creationId xmlns:a16="http://schemas.microsoft.com/office/drawing/2014/main" xmlns="" id="{FB38D6C3-03E1-4275-93BD-1CA184AA6445}"/>
              </a:ext>
            </a:extLst>
          </p:cNvPr>
          <p:cNvSpPr/>
          <p:nvPr/>
        </p:nvSpPr>
        <p:spPr>
          <a:xfrm>
            <a:off x="6804025" y="2903538"/>
            <a:ext cx="288925" cy="4476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Obraz 1"/>
          <p:cNvPicPr>
            <a:picLocks noChangeAspect="1"/>
          </p:cNvPicPr>
          <p:nvPr/>
        </p:nvPicPr>
        <p:blipFill>
          <a:blip r:embed="rId2"/>
          <a:srcRect l="23055" r="20503"/>
          <a:stretch>
            <a:fillRect/>
          </a:stretch>
        </p:blipFill>
        <p:spPr bwMode="auto">
          <a:xfrm>
            <a:off x="107950" y="5373688"/>
            <a:ext cx="792163" cy="1403350"/>
          </a:xfrm>
          <a:prstGeom prst="rect">
            <a:avLst/>
          </a:prstGeom>
          <a:noFill/>
          <a:ln w="9525">
            <a:noFill/>
            <a:miter lim="800000"/>
            <a:headEnd/>
            <a:tailEnd/>
          </a:ln>
        </p:spPr>
      </p:pic>
      <p:sp>
        <p:nvSpPr>
          <p:cNvPr id="62468" name="pole tekstowe 1">
            <a:extLst>
              <a:ext uri="{FF2B5EF4-FFF2-40B4-BE49-F238E27FC236}">
                <a16:creationId xmlns:a16="http://schemas.microsoft.com/office/drawing/2014/main" xmlns="" id="{7C92F0F6-1719-4B00-98E6-8E5019AA46F9}"/>
              </a:ext>
            </a:extLst>
          </p:cNvPr>
          <p:cNvSpPr txBox="1">
            <a:spLocks noChangeArrowheads="1"/>
          </p:cNvSpPr>
          <p:nvPr/>
        </p:nvSpPr>
        <p:spPr bwMode="auto">
          <a:xfrm>
            <a:off x="611188" y="1844675"/>
            <a:ext cx="8424862" cy="4786313"/>
          </a:xfrm>
          <a:prstGeom prst="rect">
            <a:avLst/>
          </a:prstGeom>
          <a:noFill/>
          <a:ln w="9525">
            <a:noFill/>
            <a:miter lim="800000"/>
            <a:headEnd/>
            <a:tailEnd/>
          </a:ln>
        </p:spPr>
        <p:txBody>
          <a:bodyPr>
            <a:spAutoFit/>
          </a:bodyPr>
          <a:lstStyle/>
          <a:p>
            <a:pPr algn="just" fontAlgn="ctr">
              <a:spcAft>
                <a:spcPts val="600"/>
              </a:spcAft>
              <a:defRPr/>
            </a:pPr>
            <a:r>
              <a:rPr lang="pl-PL" sz="2000" dirty="0"/>
              <a:t>Sprawdzanie danych z ręcznie sporządzonego projektu protokołu odbywa się w następujący sposób: </a:t>
            </a:r>
          </a:p>
          <a:p>
            <a:pPr marL="457200" indent="-457200" algn="just" fontAlgn="ctr">
              <a:buFontTx/>
              <a:buAutoNum type="arabicPeriod"/>
              <a:defRPr/>
            </a:pPr>
            <a:r>
              <a:rPr lang="pl-PL" sz="2000" dirty="0"/>
              <a:t>Przewodniczący lub zastępca przewodniczącego OKW przekazuje osobie odpowiedzialnej za obsługę informatyczną sporządzony przez OKW projekt protokołu głosowania w obwodzie;</a:t>
            </a:r>
          </a:p>
          <a:p>
            <a:pPr marL="457200" indent="-284163" algn="just" fontAlgn="ctr">
              <a:buFont typeface="Wingdings" pitchFamily="2" charset="2"/>
              <a:buChar char="Ø"/>
              <a:defRPr/>
            </a:pPr>
            <a:r>
              <a:rPr lang="pl-PL" sz="2000" dirty="0"/>
              <a:t>Operator informatycznej obsługi OKW, zwany dalej „</a:t>
            </a:r>
            <a:r>
              <a:rPr lang="pl-PL" sz="2000" i="1" dirty="0"/>
              <a:t>operatorem OKW”, w obecności wszystkich obecnych członków OKW </a:t>
            </a:r>
            <a:r>
              <a:rPr lang="pl-PL" sz="2000" dirty="0"/>
              <a:t>wprowadza wszystkie dane z projektu protokołu do aplikacji. </a:t>
            </a:r>
          </a:p>
          <a:p>
            <a:pPr marL="457200" indent="-284163" algn="just" fontAlgn="ctr">
              <a:buFont typeface="Wingdings" pitchFamily="2" charset="2"/>
              <a:buChar char="Ø"/>
              <a:defRPr/>
            </a:pPr>
            <a:r>
              <a:rPr lang="pl-PL" sz="2000" dirty="0"/>
              <a:t>W trakcie wprowadzania danych aplikacja może sygnalizować na ekranie monitora </a:t>
            </a:r>
            <a:r>
              <a:rPr lang="pl-PL" sz="2000" dirty="0">
                <a:solidFill>
                  <a:srgbClr val="FF0000"/>
                </a:solidFill>
              </a:rPr>
              <a:t>błędy </a:t>
            </a:r>
            <a:r>
              <a:rPr lang="pl-PL" sz="2000" dirty="0"/>
              <a:t>(</a:t>
            </a:r>
            <a:r>
              <a:rPr lang="pl-PL" sz="2000" dirty="0">
                <a:solidFill>
                  <a:srgbClr val="FF0000"/>
                </a:solidFill>
              </a:rPr>
              <a:t>w kolorze czerwonym</a:t>
            </a:r>
            <a:r>
              <a:rPr lang="pl-PL" sz="2000" dirty="0"/>
              <a:t>) i </a:t>
            </a:r>
            <a:r>
              <a:rPr lang="pl-PL" sz="2000" dirty="0">
                <a:solidFill>
                  <a:srgbClr val="0000CC"/>
                </a:solidFill>
              </a:rPr>
              <a:t>ostrzeżenia (w kolorze niebieskim</a:t>
            </a:r>
            <a:r>
              <a:rPr lang="pl-PL" sz="2000" dirty="0"/>
              <a:t>).</a:t>
            </a:r>
          </a:p>
          <a:p>
            <a:pPr marL="457200" indent="-284163" algn="just" fontAlgn="ctr">
              <a:buFont typeface="Wingdings" pitchFamily="2" charset="2"/>
              <a:buChar char="Ø"/>
              <a:defRPr/>
            </a:pPr>
            <a:r>
              <a:rPr lang="pl-PL" altLang="pl-PL" sz="2000" b="1" dirty="0">
                <a:solidFill>
                  <a:srgbClr val="FF0000"/>
                </a:solidFill>
                <a:latin typeface="Arial Black" pitchFamily="34" charset="0"/>
              </a:rPr>
              <a:t>BŁĘDY</a:t>
            </a:r>
            <a:r>
              <a:rPr lang="pl-PL" altLang="pl-PL" sz="2000" b="1" dirty="0"/>
              <a:t> – powodują bezwzględną konieczność skorygowania danych zgodnie ze stanem faktycznym.</a:t>
            </a:r>
          </a:p>
          <a:p>
            <a:pPr marL="457200" indent="-284163" algn="just" fontAlgn="ctr">
              <a:buFont typeface="Wingdings" pitchFamily="2" charset="2"/>
              <a:buChar char="Ø"/>
              <a:defRPr/>
            </a:pPr>
            <a:r>
              <a:rPr lang="pl-PL" sz="2000" dirty="0"/>
              <a:t>Mimo tej sygnalizacji przygotowane dane liczbowe należy wprowadzić do końca, a następnie postępować jak w </a:t>
            </a:r>
            <a:r>
              <a:rPr lang="pl-PL" sz="2000" dirty="0" err="1"/>
              <a:t>ppkt</a:t>
            </a:r>
            <a:r>
              <a:rPr lang="pl-PL" sz="2000" dirty="0"/>
              <a:t> 2 i 3.</a:t>
            </a:r>
          </a:p>
        </p:txBody>
      </p:sp>
      <p:sp>
        <p:nvSpPr>
          <p:cNvPr id="6" name="Prostokąt 3">
            <a:extLst>
              <a:ext uri="{FF2B5EF4-FFF2-40B4-BE49-F238E27FC236}">
                <a16:creationId xmlns:a16="http://schemas.microsoft.com/office/drawing/2014/main" xmlns="" id="{7C3409B0-48C1-49E2-A071-D102A3629323}"/>
              </a:ext>
            </a:extLst>
          </p:cNvPr>
          <p:cNvSpPr>
            <a:spLocks noChangeArrowheads="1"/>
          </p:cNvSpPr>
          <p:nvPr/>
        </p:nvSpPr>
        <p:spPr bwMode="auto">
          <a:xfrm>
            <a:off x="468313" y="420688"/>
            <a:ext cx="7056437" cy="1423987"/>
          </a:xfrm>
          <a:prstGeom prst="rect">
            <a:avLst/>
          </a:prstGeom>
          <a:noFill/>
          <a:ln w="9525">
            <a:noFill/>
            <a:miter lim="800000"/>
            <a:headEnd/>
            <a:tailEnd/>
          </a:ln>
        </p:spPr>
        <p:txBody>
          <a:bodyPr>
            <a:spAutoFit/>
          </a:bodyPr>
          <a:lstStyle/>
          <a:p>
            <a:pPr algn="ctr">
              <a:defRPr/>
            </a:pPr>
            <a:r>
              <a:rPr lang="pl-PL" altLang="pl-PL" sz="2200" b="1" dirty="0">
                <a:solidFill>
                  <a:srgbClr val="9D032A"/>
                </a:solidFill>
              </a:rPr>
              <a:t>Sporządzenie protokołu głosowania i podanie go do publicznej wiadomości</a:t>
            </a:r>
            <a:endParaRPr lang="pl-PL" altLang="pl-PL" sz="1500" b="1" i="1" dirty="0">
              <a:solidFill>
                <a:srgbClr val="9D032A"/>
              </a:solidFill>
            </a:endParaRPr>
          </a:p>
          <a:p>
            <a:pPr algn="ctr">
              <a:defRPr/>
            </a:pPr>
            <a:endParaRPr lang="pl-PL" altLang="pl-PL" sz="1050" b="1" dirty="0">
              <a:solidFill>
                <a:srgbClr val="C00000"/>
              </a:solidFill>
            </a:endParaRPr>
          </a:p>
          <a:p>
            <a:pPr algn="ctr">
              <a:defRPr/>
            </a:pPr>
            <a:r>
              <a:rPr lang="pl-PL" altLang="pl-PL" sz="1600" b="1" dirty="0">
                <a:solidFill>
                  <a:srgbClr val="FF0000"/>
                </a:solidFill>
              </a:rPr>
              <a:t>Procedura wprowadzania danych  do aplikacji oraz sprawdzenia poprawności sporządzenia projektu protokołu głosowania.</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pole tekstowe 1"/>
          <p:cNvSpPr txBox="1">
            <a:spLocks noChangeArrowheads="1"/>
          </p:cNvSpPr>
          <p:nvPr/>
        </p:nvSpPr>
        <p:spPr bwMode="auto">
          <a:xfrm>
            <a:off x="107950" y="1412875"/>
            <a:ext cx="7993063" cy="5062538"/>
          </a:xfrm>
          <a:prstGeom prst="rect">
            <a:avLst/>
          </a:prstGeom>
          <a:noFill/>
          <a:ln w="9525">
            <a:noFill/>
            <a:miter lim="800000"/>
            <a:headEnd/>
            <a:tailEnd/>
          </a:ln>
        </p:spPr>
        <p:txBody>
          <a:bodyPr>
            <a:spAutoFit/>
          </a:bodyPr>
          <a:lstStyle/>
          <a:p>
            <a:pPr marL="457200" indent="-457200" algn="just" fontAlgn="ctr">
              <a:buFontTx/>
              <a:buAutoNum type="arabicPeriod" startAt="2"/>
            </a:pPr>
            <a:r>
              <a:rPr lang="pl-PL" altLang="pl-PL" sz="1900"/>
              <a:t>W przypadku gdy po wprowadzeniu wszystkich danych liczbowych aplikacja sygnalizuje </a:t>
            </a:r>
            <a:r>
              <a:rPr lang="pl-PL" altLang="pl-PL" sz="1900" b="1"/>
              <a:t>błędy lub błędy i ostrzeżenia</a:t>
            </a:r>
            <a:r>
              <a:rPr lang="pl-PL" altLang="pl-PL" sz="1900"/>
              <a:t>, należy wydrukować zestawienie błędów. </a:t>
            </a:r>
          </a:p>
          <a:p>
            <a:pPr marL="457200" indent="-457200" algn="just" fontAlgn="ctr">
              <a:buFont typeface="Wingdings" pitchFamily="2" charset="2"/>
              <a:buChar char="Ø"/>
            </a:pPr>
            <a:r>
              <a:rPr lang="pl-PL" altLang="pl-PL" sz="1900"/>
              <a:t>Następnie </a:t>
            </a:r>
            <a:r>
              <a:rPr lang="pl-PL" altLang="pl-PL" sz="1900" b="1">
                <a:solidFill>
                  <a:srgbClr val="FF0000"/>
                </a:solidFill>
              </a:rPr>
              <a:t>obowiązkiem OKW jest ustalenie przyczyny błędu i jego usunięcie</a:t>
            </a:r>
            <a:r>
              <a:rPr lang="pl-PL" altLang="pl-PL" sz="1900"/>
              <a:t> przez wprowadzenie w odpowiednich rubrykach prawidłowych danych liczbowych, </a:t>
            </a:r>
            <a:r>
              <a:rPr lang="pl-PL" altLang="pl-PL" sz="1900">
                <a:solidFill>
                  <a:srgbClr val="FF0000"/>
                </a:solidFill>
              </a:rPr>
              <a:t>bowiem bez usunięcia błędów protokół nie może zostać wydrukowany</a:t>
            </a:r>
            <a:r>
              <a:rPr lang="pl-PL" altLang="pl-PL" sz="1900"/>
              <a:t>.</a:t>
            </a:r>
          </a:p>
          <a:p>
            <a:pPr marL="457200" indent="-457200" algn="just" fontAlgn="ctr">
              <a:buFont typeface="Wingdings" pitchFamily="2" charset="2"/>
              <a:buChar char="Ø"/>
            </a:pPr>
            <a:r>
              <a:rPr lang="pl-PL" altLang="pl-PL" sz="1900"/>
              <a:t>W tym celu OKW powinna przeanalizować treść zestawienia błędów, sprawdzić odpowiednie dane liczbowe na arkuszach pomocniczych, sprawdzić prawidłowość działań arytmetycznych, a jeśli to jest konieczne – powtórzyć czynności związane z ustaleniem wyników głosowania (powtórzyć liczenie kart).</a:t>
            </a:r>
          </a:p>
          <a:p>
            <a:pPr marL="457200" indent="-457200" algn="just" fontAlgn="ctr">
              <a:buFont typeface="Wingdings" pitchFamily="2" charset="2"/>
              <a:buChar char="Ø"/>
            </a:pPr>
            <a:r>
              <a:rPr lang="pl-PL" altLang="pl-PL" sz="1900">
                <a:solidFill>
                  <a:srgbClr val="FF0000"/>
                </a:solidFill>
              </a:rPr>
              <a:t>Wydrukowane zestawienie błędów podpisują wszystkie osoby wchodzące w skład komisji uczestniczące w ustalaniu wyników głosowania oraz opatruje się je pieczęcią komisji. </a:t>
            </a:r>
            <a:r>
              <a:rPr lang="pl-PL" altLang="pl-PL" sz="1900" u="sng"/>
              <a:t>Dokument ten nie jest przekazywany do Okręgowej Komisji Wyborczej, lecz pozostaje w dokumentacji OKW</a:t>
            </a:r>
            <a:r>
              <a:rPr lang="pl-PL" altLang="pl-PL" sz="1900"/>
              <a:t>;</a:t>
            </a:r>
          </a:p>
        </p:txBody>
      </p:sp>
      <p:sp>
        <p:nvSpPr>
          <p:cNvPr id="143363" name="Prostokąt 3"/>
          <p:cNvSpPr>
            <a:spLocks noChangeArrowheads="1"/>
          </p:cNvSpPr>
          <p:nvPr/>
        </p:nvSpPr>
        <p:spPr bwMode="auto">
          <a:xfrm>
            <a:off x="539750" y="549275"/>
            <a:ext cx="7056438" cy="769938"/>
          </a:xfrm>
          <a:prstGeom prst="rect">
            <a:avLst/>
          </a:prstGeom>
          <a:noFill/>
          <a:ln w="9525">
            <a:noFill/>
            <a:miter lim="800000"/>
            <a:headEnd/>
            <a:tailEnd/>
          </a:ln>
        </p:spPr>
        <p:txBody>
          <a:bodyPr>
            <a:spAutoFit/>
          </a:bodyPr>
          <a:lstStyle/>
          <a:p>
            <a:pPr algn="ctr"/>
            <a:r>
              <a:rPr lang="pl-PL" altLang="pl-PL" sz="2200" b="1">
                <a:solidFill>
                  <a:srgbClr val="9D032A"/>
                </a:solidFill>
              </a:rPr>
              <a:t>Sporządzenie protokołu głosowania i podanie go do publicznej wiadomości</a:t>
            </a:r>
            <a:endParaRPr lang="pl-PL" altLang="pl-PL" sz="1500" b="1" i="1">
              <a:solidFill>
                <a:srgbClr val="9D032A"/>
              </a:solidFill>
            </a:endParaRPr>
          </a:p>
        </p:txBody>
      </p:sp>
      <p:pic>
        <p:nvPicPr>
          <p:cNvPr id="143364" name="Obraz 1"/>
          <p:cNvPicPr>
            <a:picLocks noChangeAspect="1"/>
          </p:cNvPicPr>
          <p:nvPr/>
        </p:nvPicPr>
        <p:blipFill>
          <a:blip r:embed="rId2"/>
          <a:srcRect r="48199"/>
          <a:stretch>
            <a:fillRect/>
          </a:stretch>
        </p:blipFill>
        <p:spPr bwMode="auto">
          <a:xfrm>
            <a:off x="8101013" y="3308350"/>
            <a:ext cx="757237"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ole tekstowe 1"/>
          <p:cNvSpPr txBox="1">
            <a:spLocks noChangeArrowheads="1"/>
          </p:cNvSpPr>
          <p:nvPr/>
        </p:nvSpPr>
        <p:spPr bwMode="auto">
          <a:xfrm>
            <a:off x="1042988" y="476250"/>
            <a:ext cx="6337300"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cs typeface="Arial" charset="0"/>
              </a:rPr>
              <a:t>MĘŻOWIE ZAUFANIA - UPRAWNIENIA</a:t>
            </a:r>
          </a:p>
        </p:txBody>
      </p:sp>
      <p:sp>
        <p:nvSpPr>
          <p:cNvPr id="3" name="Prostokąt 2">
            <a:extLst>
              <a:ext uri="{FF2B5EF4-FFF2-40B4-BE49-F238E27FC236}">
                <a16:creationId xmlns:a16="http://schemas.microsoft.com/office/drawing/2014/main" xmlns="" id="{99FB35D7-6268-4852-A4DC-FF96327BB5EB}"/>
              </a:ext>
            </a:extLst>
          </p:cNvPr>
          <p:cNvSpPr/>
          <p:nvPr/>
        </p:nvSpPr>
        <p:spPr>
          <a:xfrm>
            <a:off x="250825" y="930275"/>
            <a:ext cx="8713788" cy="2154238"/>
          </a:xfrm>
          <a:prstGeom prst="rect">
            <a:avLst/>
          </a:prstGeom>
        </p:spPr>
        <p:txBody>
          <a:bodyPr>
            <a:spAutoFit/>
          </a:bodyPr>
          <a:lstStyle/>
          <a:p>
            <a:pPr>
              <a:defRPr/>
            </a:pPr>
            <a:r>
              <a:rPr lang="pl-PL" altLang="pl-PL" dirty="0">
                <a:latin typeface="Franklin Gothic Book" panose="020B0503020102020204" pitchFamily="34" charset="0"/>
                <a:ea typeface="SimSun" pitchFamily="2" charset="-122"/>
                <a:cs typeface="Arial" pitchFamily="34" charset="0"/>
              </a:rPr>
              <a:t>W dniu głosowania – </a:t>
            </a:r>
          </a:p>
          <a:p>
            <a:pPr marL="285750" indent="-285750">
              <a:buFontTx/>
              <a:buChar char="-"/>
              <a:defRPr/>
            </a:pPr>
            <a:r>
              <a:rPr lang="pl-PL" altLang="pl-PL" dirty="0">
                <a:latin typeface="Franklin Gothic Book" panose="020B0503020102020204" pitchFamily="34" charset="0"/>
                <a:ea typeface="SimSun" pitchFamily="2" charset="-122"/>
                <a:cs typeface="Arial" pitchFamily="34" charset="0"/>
              </a:rPr>
              <a:t>od momentu rozpoczęcia pracy przez komisję  - do czasu rozpoczęcia </a:t>
            </a:r>
            <a:br>
              <a:rPr lang="pl-PL" altLang="pl-PL" dirty="0">
                <a:latin typeface="Franklin Gothic Book" panose="020B0503020102020204" pitchFamily="34" charset="0"/>
                <a:ea typeface="SimSun" pitchFamily="2" charset="-122"/>
                <a:cs typeface="Arial" pitchFamily="34" charset="0"/>
              </a:rPr>
            </a:br>
            <a:r>
              <a:rPr lang="pl-PL" altLang="pl-PL" dirty="0">
                <a:latin typeface="Franklin Gothic Book" panose="020B0503020102020204" pitchFamily="34" charset="0"/>
                <a:ea typeface="SimSun" pitchFamily="2" charset="-122"/>
                <a:cs typeface="Arial" pitchFamily="34" charset="0"/>
              </a:rPr>
              <a:t>głosowania </a:t>
            </a:r>
            <a:r>
              <a:rPr lang="pl-PL" altLang="pl-PL" b="1" dirty="0">
                <a:latin typeface="Franklin Gothic Book" panose="020B0503020102020204" pitchFamily="34" charset="0"/>
                <a:ea typeface="SimSun" pitchFamily="2" charset="-122"/>
                <a:cs typeface="Arial" pitchFamily="34" charset="0"/>
              </a:rPr>
              <a:t>oraz</a:t>
            </a:r>
            <a:r>
              <a:rPr lang="pl-PL" altLang="pl-PL" dirty="0">
                <a:latin typeface="Franklin Gothic Book" panose="020B0503020102020204" pitchFamily="34" charset="0"/>
                <a:ea typeface="SimSun" pitchFamily="2" charset="-122"/>
                <a:cs typeface="Arial" pitchFamily="34" charset="0"/>
              </a:rPr>
              <a:t> </a:t>
            </a:r>
          </a:p>
          <a:p>
            <a:pPr marL="285750" indent="-285750">
              <a:buFontTx/>
              <a:buChar char="-"/>
              <a:defRPr/>
            </a:pPr>
            <a:r>
              <a:rPr lang="pl-PL" altLang="pl-PL" dirty="0">
                <a:latin typeface="Franklin Gothic Book" panose="020B0503020102020204" pitchFamily="34" charset="0"/>
                <a:ea typeface="SimSun" pitchFamily="2" charset="-122"/>
                <a:cs typeface="Arial" pitchFamily="34" charset="0"/>
              </a:rPr>
              <a:t>w okresie od zamknięcia lokalu wyborczego do podpisania protokołu głosowania, </a:t>
            </a:r>
          </a:p>
          <a:p>
            <a:pPr>
              <a:defRPr/>
            </a:pPr>
            <a:r>
              <a:rPr lang="pl-PL" altLang="pl-PL" sz="1100" b="1" dirty="0">
                <a:latin typeface="Franklin Gothic Book" panose="020B0503020102020204" pitchFamily="34" charset="0"/>
                <a:ea typeface="SimSun" pitchFamily="2" charset="-122"/>
                <a:cs typeface="Arial" pitchFamily="34" charset="0"/>
              </a:rPr>
              <a:t> </a:t>
            </a:r>
          </a:p>
          <a:p>
            <a:pPr>
              <a:defRPr/>
            </a:pPr>
            <a:endParaRPr lang="pl-PL" altLang="pl-PL" sz="1700" b="1" dirty="0">
              <a:latin typeface="Franklin Gothic Book" panose="020B0503020102020204" pitchFamily="34" charset="0"/>
              <a:ea typeface="SimSun" pitchFamily="2" charset="-122"/>
              <a:cs typeface="Arial" pitchFamily="34" charset="0"/>
            </a:endParaRPr>
          </a:p>
          <a:p>
            <a:pPr>
              <a:defRPr/>
            </a:pPr>
            <a:endParaRPr lang="pl-PL" altLang="pl-PL" sz="1700" b="1" u="sng" dirty="0">
              <a:latin typeface="Franklin Gothic Book" panose="020B0503020102020204" pitchFamily="34" charset="0"/>
              <a:ea typeface="SimSun" pitchFamily="2" charset="-122"/>
              <a:cs typeface="Arial" pitchFamily="34" charset="0"/>
            </a:endParaRPr>
          </a:p>
          <a:p>
            <a:pPr>
              <a:defRPr/>
            </a:pPr>
            <a:endParaRPr lang="pl-PL" altLang="pl-PL" sz="1700" dirty="0">
              <a:latin typeface="Franklin Gothic Book" panose="020B0503020102020204" pitchFamily="34" charset="0"/>
              <a:ea typeface="Times New Roman" pitchFamily="18" charset="0"/>
              <a:cs typeface="Arial" pitchFamily="34" charset="0"/>
            </a:endParaRPr>
          </a:p>
        </p:txBody>
      </p:sp>
      <p:sp>
        <p:nvSpPr>
          <p:cNvPr id="4" name="Prostokąt 4">
            <a:extLst>
              <a:ext uri="{FF2B5EF4-FFF2-40B4-BE49-F238E27FC236}">
                <a16:creationId xmlns:a16="http://schemas.microsoft.com/office/drawing/2014/main" xmlns="" id="{0EBF315A-E13B-4A9A-AF8D-370370733164}"/>
              </a:ext>
            </a:extLst>
          </p:cNvPr>
          <p:cNvSpPr>
            <a:spLocks noChangeArrowheads="1"/>
          </p:cNvSpPr>
          <p:nvPr/>
        </p:nvSpPr>
        <p:spPr bwMode="auto">
          <a:xfrm>
            <a:off x="92075" y="2349500"/>
            <a:ext cx="9053513" cy="892175"/>
          </a:xfrm>
          <a:prstGeom prst="rect">
            <a:avLst/>
          </a:prstGeom>
          <a:solidFill>
            <a:srgbClr val="9D032A"/>
          </a:solidFill>
          <a:ln w="28575">
            <a:solidFill>
              <a:schemeClr val="bg1">
                <a:lumMod val="75000"/>
              </a:schemeClr>
            </a:solidFill>
            <a:miter lim="800000"/>
            <a:headEnd/>
            <a:tailEnd/>
          </a:ln>
        </p:spPr>
        <p:txBody>
          <a:bodyPr>
            <a:spAutoFit/>
          </a:bodyPr>
          <a:lstStyle/>
          <a:p>
            <a:pPr algn="ctr">
              <a:defRPr/>
            </a:pPr>
            <a:r>
              <a:rPr lang="pl-PL" altLang="pl-PL" b="1" dirty="0">
                <a:solidFill>
                  <a:schemeClr val="bg1"/>
                </a:solidFill>
                <a:latin typeface="Franklin Gothic Book" panose="020B0503020102020204" pitchFamily="34" charset="0"/>
                <a:ea typeface="SimSun" pitchFamily="2" charset="-122"/>
                <a:cs typeface="Arial" pitchFamily="34" charset="0"/>
              </a:rPr>
              <a:t>czynności komisji mogą być rejestrowane przez mężów zaufania </a:t>
            </a:r>
            <a:br>
              <a:rPr lang="pl-PL" altLang="pl-PL" b="1" dirty="0">
                <a:solidFill>
                  <a:schemeClr val="bg1"/>
                </a:solidFill>
                <a:latin typeface="Franklin Gothic Book" panose="020B0503020102020204" pitchFamily="34" charset="0"/>
                <a:ea typeface="SimSun" pitchFamily="2" charset="-122"/>
                <a:cs typeface="Arial" pitchFamily="34" charset="0"/>
              </a:rPr>
            </a:br>
            <a:r>
              <a:rPr lang="pl-PL" altLang="pl-PL" b="1" dirty="0">
                <a:solidFill>
                  <a:schemeClr val="bg1"/>
                </a:solidFill>
                <a:latin typeface="Franklin Gothic Book" panose="020B0503020102020204" pitchFamily="34" charset="0"/>
                <a:ea typeface="SimSun" pitchFamily="2" charset="-122"/>
                <a:cs typeface="Arial" pitchFamily="34" charset="0"/>
              </a:rPr>
              <a:t>z wykorzystaniem własnych urządzeń rejestrujących </a:t>
            </a:r>
            <a:r>
              <a:rPr lang="pl-PL" altLang="pl-PL" sz="1200" b="1" dirty="0">
                <a:solidFill>
                  <a:schemeClr val="bg1"/>
                </a:solidFill>
                <a:latin typeface="Franklin Gothic Book" panose="020B0503020102020204" pitchFamily="34" charset="0"/>
                <a:ea typeface="SimSun" pitchFamily="2" charset="-122"/>
                <a:cs typeface="Arial" pitchFamily="34" charset="0"/>
              </a:rPr>
              <a:t>(art. 42 § 5 Kodeksu wyborczego</a:t>
            </a:r>
            <a:r>
              <a:rPr lang="pl-PL" altLang="pl-PL" sz="1600" b="1" dirty="0">
                <a:solidFill>
                  <a:schemeClr val="bg1"/>
                </a:solidFill>
                <a:latin typeface="Franklin Gothic Book" panose="020B0503020102020204" pitchFamily="34" charset="0"/>
                <a:ea typeface="SimSun" pitchFamily="2" charset="-122"/>
                <a:cs typeface="Arial" pitchFamily="34" charset="0"/>
              </a:rPr>
              <a:t>).</a:t>
            </a:r>
          </a:p>
          <a:p>
            <a:pPr algn="ctr">
              <a:defRPr/>
            </a:pPr>
            <a:r>
              <a:rPr lang="pl-PL" altLang="pl-PL" sz="1600" b="1" dirty="0">
                <a:solidFill>
                  <a:schemeClr val="bg1"/>
                </a:solidFill>
                <a:latin typeface="Franklin Gothic Book" panose="020B0503020102020204" pitchFamily="34" charset="0"/>
                <a:ea typeface="SimSun" pitchFamily="2" charset="-122"/>
                <a:cs typeface="Arial" pitchFamily="34" charset="0"/>
              </a:rPr>
              <a:t>(bez transmisji !!!)</a:t>
            </a:r>
          </a:p>
        </p:txBody>
      </p:sp>
      <p:pic>
        <p:nvPicPr>
          <p:cNvPr id="19461" name="Symbol zastępczy zawartości 3" descr="1195436790606908375johnny_automatic_man_with_a_camera.svg.med.png"/>
          <p:cNvPicPr>
            <a:picLocks noChangeAspect="1"/>
          </p:cNvPicPr>
          <p:nvPr/>
        </p:nvPicPr>
        <p:blipFill>
          <a:blip r:embed="rId2"/>
          <a:srcRect/>
          <a:stretch>
            <a:fillRect/>
          </a:stretch>
        </p:blipFill>
        <p:spPr bwMode="auto">
          <a:xfrm>
            <a:off x="179388" y="2914650"/>
            <a:ext cx="1057275" cy="1162050"/>
          </a:xfrm>
          <a:prstGeom prst="rect">
            <a:avLst/>
          </a:prstGeom>
          <a:noFill/>
          <a:ln w="9525">
            <a:noFill/>
            <a:miter lim="800000"/>
            <a:headEnd/>
            <a:tailEnd/>
          </a:ln>
        </p:spPr>
      </p:pic>
      <p:sp>
        <p:nvSpPr>
          <p:cNvPr id="19462" name="Prostokąt 1"/>
          <p:cNvSpPr>
            <a:spLocks noChangeArrowheads="1"/>
          </p:cNvSpPr>
          <p:nvPr/>
        </p:nvSpPr>
        <p:spPr bwMode="auto">
          <a:xfrm>
            <a:off x="1236663" y="3429000"/>
            <a:ext cx="7656512" cy="1924050"/>
          </a:xfrm>
          <a:prstGeom prst="rect">
            <a:avLst/>
          </a:prstGeom>
          <a:noFill/>
          <a:ln w="28575">
            <a:solidFill>
              <a:srgbClr val="90181B"/>
            </a:solidFill>
            <a:miter lim="800000"/>
            <a:headEnd/>
            <a:tailEnd/>
          </a:ln>
        </p:spPr>
        <p:txBody>
          <a:bodyPr>
            <a:spAutoFit/>
          </a:bodyPr>
          <a:lstStyle/>
          <a:p>
            <a:endParaRPr lang="pl-PL" altLang="pl-PL" sz="1100">
              <a:solidFill>
                <a:srgbClr val="000000"/>
              </a:solidFill>
              <a:latin typeface="Times New Roman" pitchFamily="18" charset="0"/>
            </a:endParaRPr>
          </a:p>
          <a:p>
            <a:pPr algn="just"/>
            <a:r>
              <a:rPr lang="pl-PL" altLang="pl-PL" b="1">
                <a:latin typeface="Franklin Gothic Book" pitchFamily="34" charset="0"/>
                <a:ea typeface="SimSun" pitchFamily="2" charset="-122"/>
                <a:cs typeface="Arial" charset="0"/>
              </a:rPr>
              <a:t>Materiały zawierające zarejestrowany przebieg czynności na wniosek męża zaufania, rejestrującego te czynności, mogą zostać zakwalifikowane jako dokumenty z wyborów. </a:t>
            </a:r>
            <a:r>
              <a:rPr lang="pl-PL" altLang="pl-PL">
                <a:latin typeface="Franklin Gothic Book" pitchFamily="34" charset="0"/>
                <a:ea typeface="SimSun" pitchFamily="2" charset="-122"/>
                <a:cs typeface="Arial" charset="0"/>
              </a:rPr>
              <a:t>W przypadku, </a:t>
            </a:r>
            <a:r>
              <a:rPr lang="pl-PL" altLang="pl-PL" b="1">
                <a:solidFill>
                  <a:srgbClr val="9D032A"/>
                </a:solidFill>
                <a:latin typeface="Franklin Gothic Book" pitchFamily="34" charset="0"/>
                <a:ea typeface="SimSun" pitchFamily="2" charset="-122"/>
                <a:cs typeface="Arial" charset="0"/>
              </a:rPr>
              <a:t>gdy mąż zaufania złoży wniosek </a:t>
            </a:r>
            <a:br>
              <a:rPr lang="pl-PL" altLang="pl-PL" b="1">
                <a:solidFill>
                  <a:srgbClr val="9D032A"/>
                </a:solidFill>
                <a:latin typeface="Franklin Gothic Book" pitchFamily="34" charset="0"/>
                <a:ea typeface="SimSun" pitchFamily="2" charset="-122"/>
                <a:cs typeface="Arial" charset="0"/>
              </a:rPr>
            </a:br>
            <a:r>
              <a:rPr lang="pl-PL" altLang="pl-PL" b="1">
                <a:solidFill>
                  <a:srgbClr val="9D032A"/>
                </a:solidFill>
                <a:latin typeface="Franklin Gothic Book" pitchFamily="34" charset="0"/>
                <a:ea typeface="SimSun" pitchFamily="2" charset="-122"/>
                <a:cs typeface="Arial" charset="0"/>
              </a:rPr>
              <a:t>o dołączenie zarejestrowanego przez niego materiału jako dokument </a:t>
            </a:r>
            <a:br>
              <a:rPr lang="pl-PL" altLang="pl-PL" b="1">
                <a:solidFill>
                  <a:srgbClr val="9D032A"/>
                </a:solidFill>
                <a:latin typeface="Franklin Gothic Book" pitchFamily="34" charset="0"/>
                <a:ea typeface="SimSun" pitchFamily="2" charset="-122"/>
                <a:cs typeface="Arial" charset="0"/>
              </a:rPr>
            </a:br>
            <a:r>
              <a:rPr lang="pl-PL" altLang="pl-PL" b="1">
                <a:solidFill>
                  <a:srgbClr val="9D032A"/>
                </a:solidFill>
                <a:latin typeface="Franklin Gothic Book" pitchFamily="34" charset="0"/>
                <a:ea typeface="SimSun" pitchFamily="2" charset="-122"/>
                <a:cs typeface="Arial" charset="0"/>
              </a:rPr>
              <a:t>z wyborów</a:t>
            </a:r>
            <a:r>
              <a:rPr lang="pl-PL" altLang="pl-PL">
                <a:latin typeface="Franklin Gothic Book" pitchFamily="34" charset="0"/>
                <a:ea typeface="SimSun" pitchFamily="2" charset="-122"/>
                <a:cs typeface="Arial" charset="0"/>
              </a:rPr>
              <a:t>, komisja pakuje go, opieczętowuje oraz przekazuje z innymi dokumentami z wyborów. </a:t>
            </a:r>
          </a:p>
        </p:txBody>
      </p:sp>
      <p:sp>
        <p:nvSpPr>
          <p:cNvPr id="19463" name="Prostokąt 6"/>
          <p:cNvSpPr>
            <a:spLocks noChangeArrowheads="1"/>
          </p:cNvSpPr>
          <p:nvPr/>
        </p:nvSpPr>
        <p:spPr bwMode="auto">
          <a:xfrm>
            <a:off x="684213" y="5516563"/>
            <a:ext cx="7127875" cy="1201737"/>
          </a:xfrm>
          <a:prstGeom prst="rect">
            <a:avLst/>
          </a:prstGeom>
          <a:noFill/>
          <a:ln w="28575">
            <a:solidFill>
              <a:srgbClr val="FF0000"/>
            </a:solidFill>
            <a:miter lim="800000"/>
            <a:headEnd/>
            <a:tailEnd/>
          </a:ln>
        </p:spPr>
        <p:txBody>
          <a:bodyPr>
            <a:spAutoFit/>
          </a:bodyPr>
          <a:lstStyle/>
          <a:p>
            <a:pPr algn="just"/>
            <a:r>
              <a:rPr lang="pl-PL" altLang="pl-PL" b="1" u="sng"/>
              <a:t>Mąż zaufania ma obowiązek bezwzględnego stosowania</a:t>
            </a:r>
            <a:r>
              <a:rPr lang="pl-PL" altLang="pl-PL" b="1"/>
              <a:t> </a:t>
            </a:r>
            <a:r>
              <a:rPr lang="pl-PL" altLang="pl-PL" b="1">
                <a:solidFill>
                  <a:srgbClr val="9D032A"/>
                </a:solidFill>
              </a:rPr>
              <a:t>zasad bezpieczeństwa sanitarnego związanego ze zwalczaniem epidemii COVID-19, o których mowa w rozporządzeniu Ministra Zdrowia</a:t>
            </a:r>
            <a:r>
              <a:rPr lang="pl-PL" altLang="pl-PL" b="1"/>
              <a:t>.</a:t>
            </a:r>
            <a:endParaRPr lang="pl-PL" altLang="pl-PL"/>
          </a:p>
        </p:txBody>
      </p:sp>
      <p:pic>
        <p:nvPicPr>
          <p:cNvPr id="19464" name="Obraz 6" descr="virus.jpg"/>
          <p:cNvPicPr>
            <a:picLocks noChangeAspect="1"/>
          </p:cNvPicPr>
          <p:nvPr/>
        </p:nvPicPr>
        <p:blipFill>
          <a:blip r:embed="rId3"/>
          <a:srcRect/>
          <a:stretch>
            <a:fillRect/>
          </a:stretch>
        </p:blipFill>
        <p:spPr bwMode="auto">
          <a:xfrm>
            <a:off x="120650" y="5122863"/>
            <a:ext cx="592138" cy="68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pole tekstowe 1"/>
          <p:cNvSpPr txBox="1">
            <a:spLocks noChangeArrowheads="1"/>
          </p:cNvSpPr>
          <p:nvPr/>
        </p:nvSpPr>
        <p:spPr bwMode="auto">
          <a:xfrm>
            <a:off x="395288" y="1484313"/>
            <a:ext cx="8351837" cy="4710112"/>
          </a:xfrm>
          <a:prstGeom prst="rect">
            <a:avLst/>
          </a:prstGeom>
          <a:noFill/>
          <a:ln w="9525">
            <a:noFill/>
            <a:miter lim="800000"/>
            <a:headEnd/>
            <a:tailEnd/>
          </a:ln>
        </p:spPr>
        <p:txBody>
          <a:bodyPr>
            <a:spAutoFit/>
          </a:bodyPr>
          <a:lstStyle/>
          <a:p>
            <a:pPr marL="457200" indent="-457200" algn="just" fontAlgn="ctr">
              <a:buFontTx/>
              <a:buAutoNum type="arabicPeriod" startAt="3"/>
            </a:pPr>
            <a:r>
              <a:rPr lang="pl-PL" altLang="pl-PL" sz="2000"/>
              <a:t>W przypadku gdy aplikacja nie sygnalizuje błędów (zostały usunięte lub ich nie było), a jedynie sygnalizuje </a:t>
            </a:r>
            <a:r>
              <a:rPr lang="pl-PL" altLang="pl-PL" sz="2000" b="1">
                <a:solidFill>
                  <a:srgbClr val="0000CC"/>
                </a:solidFill>
              </a:rPr>
              <a:t>ostrzeżenia</a:t>
            </a:r>
            <a:r>
              <a:rPr lang="pl-PL" altLang="pl-PL" sz="2000">
                <a:solidFill>
                  <a:srgbClr val="0000CC"/>
                </a:solidFill>
              </a:rPr>
              <a:t>,</a:t>
            </a:r>
            <a:r>
              <a:rPr lang="pl-PL" altLang="pl-PL" sz="2000"/>
              <a:t> obowiązkiem OKW jest:</a:t>
            </a:r>
          </a:p>
          <a:p>
            <a:pPr marL="457200" indent="-457200" algn="just" fontAlgn="ctr">
              <a:buFont typeface="Wingdings" pitchFamily="2" charset="2"/>
              <a:buChar char="Ø"/>
            </a:pPr>
            <a:r>
              <a:rPr lang="pl-PL" altLang="pl-PL" sz="2000">
                <a:solidFill>
                  <a:srgbClr val="0000CC"/>
                </a:solidFill>
              </a:rPr>
              <a:t>przeanalizowanie treści ostrzeżeń;</a:t>
            </a:r>
          </a:p>
          <a:p>
            <a:pPr marL="457200" indent="-457200" algn="just" fontAlgn="ctr">
              <a:buFont typeface="Wingdings" pitchFamily="2" charset="2"/>
              <a:buChar char="Ø"/>
            </a:pPr>
            <a:r>
              <a:rPr lang="pl-PL" altLang="pl-PL" sz="2000"/>
              <a:t>w razie stwierdzenia ich </a:t>
            </a:r>
            <a:r>
              <a:rPr lang="pl-PL" altLang="pl-PL" sz="2000">
                <a:solidFill>
                  <a:srgbClr val="0000CC"/>
                </a:solidFill>
              </a:rPr>
              <a:t>zasadności – dokonanie korekty danych liczbowych</a:t>
            </a:r>
            <a:r>
              <a:rPr lang="pl-PL" altLang="pl-PL" sz="2000"/>
              <a:t>;</a:t>
            </a:r>
          </a:p>
          <a:p>
            <a:pPr marL="457200" indent="-457200" algn="just" fontAlgn="ctr">
              <a:buFont typeface="Wingdings" pitchFamily="2" charset="2"/>
              <a:buChar char="Ø"/>
            </a:pPr>
            <a:r>
              <a:rPr lang="pl-PL" altLang="pl-PL" sz="2000"/>
              <a:t>jeżeli OKW, po analizie ostrzeżeń, dojdzie do wniosku,  że dane liczbowe są prawidłowe, powinna </a:t>
            </a:r>
            <a:r>
              <a:rPr lang="pl-PL" altLang="pl-PL" sz="2000">
                <a:solidFill>
                  <a:srgbClr val="0000CC"/>
                </a:solidFill>
              </a:rPr>
              <a:t>wpisać w aplikacji uzasadnienie zajętego stanowiska, które znajdzie się na wydruku raportu ostrzeżeń;</a:t>
            </a:r>
          </a:p>
          <a:p>
            <a:pPr marL="457200" indent="-457200" algn="just" fontAlgn="ctr">
              <a:buFont typeface="Wingdings" pitchFamily="2" charset="2"/>
              <a:buChar char="Ø"/>
            </a:pPr>
            <a:r>
              <a:rPr lang="pl-PL" altLang="pl-PL" sz="2000" b="1">
                <a:solidFill>
                  <a:srgbClr val="0000CC"/>
                </a:solidFill>
              </a:rPr>
              <a:t>raport ostrzeżeń podpisują wszystkie osoby wchodzące w skład OKW, uczestniczące w ustalaniu wyników głosowania oraz opatruje się go pieczęcią OKW</a:t>
            </a:r>
            <a:r>
              <a:rPr lang="pl-PL" altLang="pl-PL" sz="2000" b="1"/>
              <a:t>;</a:t>
            </a:r>
          </a:p>
          <a:p>
            <a:pPr marL="457200" indent="-457200" algn="just" fontAlgn="ctr">
              <a:buFont typeface="Wingdings" pitchFamily="2" charset="2"/>
              <a:buChar char="Ø"/>
            </a:pPr>
            <a:r>
              <a:rPr lang="pl-PL" altLang="pl-PL" sz="2000" b="1" u="sng">
                <a:solidFill>
                  <a:srgbClr val="0000CC"/>
                </a:solidFill>
              </a:rPr>
              <a:t>wydruk raportu ostrzeżeń OKW przekazuje wraz z protokołem do Okręgowej Komisji Wyborczej;</a:t>
            </a:r>
            <a:endParaRPr lang="pl-PL" altLang="pl-PL" sz="2000" b="1"/>
          </a:p>
        </p:txBody>
      </p:sp>
      <p:sp>
        <p:nvSpPr>
          <p:cNvPr id="144387" name="Prostokąt 3"/>
          <p:cNvSpPr>
            <a:spLocks noChangeArrowheads="1"/>
          </p:cNvSpPr>
          <p:nvPr/>
        </p:nvSpPr>
        <p:spPr bwMode="auto">
          <a:xfrm>
            <a:off x="395288" y="549275"/>
            <a:ext cx="7056437" cy="769938"/>
          </a:xfrm>
          <a:prstGeom prst="rect">
            <a:avLst/>
          </a:prstGeom>
          <a:noFill/>
          <a:ln w="9525">
            <a:noFill/>
            <a:miter lim="800000"/>
            <a:headEnd/>
            <a:tailEnd/>
          </a:ln>
        </p:spPr>
        <p:txBody>
          <a:bodyPr>
            <a:spAutoFit/>
          </a:bodyPr>
          <a:lstStyle/>
          <a:p>
            <a:pPr algn="ctr"/>
            <a:r>
              <a:rPr lang="pl-PL" altLang="pl-PL" sz="2200" b="1">
                <a:solidFill>
                  <a:srgbClr val="9D032A"/>
                </a:solidFill>
              </a:rPr>
              <a:t>Sporządzenie protokołu głosowania i podanie go do publicznej wiadomości</a:t>
            </a:r>
            <a:endParaRPr lang="pl-PL" altLang="pl-PL" sz="1500" b="1" i="1">
              <a:solidFill>
                <a:srgbClr val="9D032A"/>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Obraz 1"/>
          <p:cNvPicPr>
            <a:picLocks noChangeAspect="1"/>
          </p:cNvPicPr>
          <p:nvPr/>
        </p:nvPicPr>
        <p:blipFill>
          <a:blip r:embed="rId2"/>
          <a:srcRect l="14708" t="19121" r="8810" b="22313"/>
          <a:stretch>
            <a:fillRect/>
          </a:stretch>
        </p:blipFill>
        <p:spPr bwMode="auto">
          <a:xfrm>
            <a:off x="7092950" y="4795838"/>
            <a:ext cx="1871663" cy="1441450"/>
          </a:xfrm>
          <a:prstGeom prst="rect">
            <a:avLst/>
          </a:prstGeom>
          <a:noFill/>
          <a:ln w="9525">
            <a:noFill/>
            <a:miter lim="800000"/>
            <a:headEnd/>
            <a:tailEnd/>
          </a:ln>
        </p:spPr>
      </p:pic>
      <p:sp>
        <p:nvSpPr>
          <p:cNvPr id="62468" name="pole tekstowe 1">
            <a:extLst>
              <a:ext uri="{FF2B5EF4-FFF2-40B4-BE49-F238E27FC236}">
                <a16:creationId xmlns:a16="http://schemas.microsoft.com/office/drawing/2014/main" xmlns="" id="{21BA7379-5B38-4773-8465-03D1281C9DD8}"/>
              </a:ext>
            </a:extLst>
          </p:cNvPr>
          <p:cNvSpPr txBox="1">
            <a:spLocks noChangeArrowheads="1"/>
          </p:cNvSpPr>
          <p:nvPr/>
        </p:nvSpPr>
        <p:spPr bwMode="auto">
          <a:xfrm>
            <a:off x="107950" y="1196975"/>
            <a:ext cx="8351838" cy="5462588"/>
          </a:xfrm>
          <a:prstGeom prst="rect">
            <a:avLst/>
          </a:prstGeom>
          <a:noFill/>
          <a:ln w="9525">
            <a:noFill/>
            <a:miter lim="800000"/>
            <a:headEnd/>
            <a:tailEnd/>
          </a:ln>
        </p:spPr>
        <p:txBody>
          <a:bodyPr>
            <a:spAutoFit/>
          </a:bodyPr>
          <a:lstStyle/>
          <a:p>
            <a:pPr marL="358775" indent="-358775" algn="just" fontAlgn="ctr">
              <a:defRPr/>
            </a:pPr>
            <a:r>
              <a:rPr lang="pl-PL" sz="2000" dirty="0"/>
              <a:t>4. Jeśli aplikacja nie sygnalizowała błędów lub zostały one usunięte </a:t>
            </a:r>
            <a:r>
              <a:rPr lang="pl-PL" sz="2000" b="1" dirty="0">
                <a:solidFill>
                  <a:srgbClr val="9D032A"/>
                </a:solidFill>
              </a:rPr>
              <a:t>należy wydrukować projekt protokołu głosowania</a:t>
            </a:r>
            <a:r>
              <a:rPr lang="pl-PL" sz="2000" dirty="0"/>
              <a:t>.</a:t>
            </a:r>
          </a:p>
          <a:p>
            <a:pPr marL="358775" indent="-358775" algn="just" fontAlgn="ctr">
              <a:defRPr/>
            </a:pPr>
            <a:r>
              <a:rPr lang="pl-PL" sz="2000" dirty="0"/>
              <a:t>	</a:t>
            </a:r>
            <a:r>
              <a:rPr lang="pl-PL" sz="2000" b="1" dirty="0">
                <a:solidFill>
                  <a:srgbClr val="0000CC"/>
                </a:solidFill>
              </a:rPr>
              <a:t>Przed wydrukiem należy zaznaczyć w aplikacji członków OKW uczestniczących w ustaleniu wyników głosowania, którzy podpiszą protokół głosowania.</a:t>
            </a:r>
          </a:p>
          <a:p>
            <a:pPr marL="357188" indent="-357188" algn="just" fontAlgn="ctr">
              <a:defRPr/>
            </a:pPr>
            <a:r>
              <a:rPr lang="pl-PL" sz="2000" dirty="0"/>
              <a:t>     	</a:t>
            </a:r>
            <a:r>
              <a:rPr lang="pl-PL" sz="2000" i="1" dirty="0">
                <a:solidFill>
                  <a:srgbClr val="FF3300"/>
                </a:solidFill>
              </a:rPr>
              <a:t>Awaria drukarki lub inne przeszkody w wydrukowaniu projektu protokołu głosowania nie zwalniają OKW posiadającej obsługę informatyczną z obowiązku wprowadzenia do aplikacji danych ze sporządzonego ręcznie projektu protokołu głosowania;</a:t>
            </a:r>
          </a:p>
          <a:p>
            <a:pPr marL="358775" indent="-358775" algn="just" fontAlgn="ctr">
              <a:defRPr/>
            </a:pPr>
            <a:endParaRPr lang="pl-PL" sz="2000" dirty="0"/>
          </a:p>
          <a:p>
            <a:pPr marL="357188" indent="-357188" algn="just" fontAlgn="ctr">
              <a:buFontTx/>
              <a:buAutoNum type="arabicPeriod" startAt="5"/>
              <a:defRPr/>
            </a:pPr>
            <a:r>
              <a:rPr lang="pl-PL" sz="2000" b="1" dirty="0">
                <a:solidFill>
                  <a:srgbClr val="C00000"/>
                </a:solidFill>
              </a:rPr>
              <a:t>OKW zobowiązana jest sprawdzić zgodność danych z wydrukowanego projektu protokołu z ustalonymi wynikami głosowania</a:t>
            </a:r>
            <a:r>
              <a:rPr lang="pl-PL" sz="2000" dirty="0"/>
              <a:t>; </a:t>
            </a:r>
          </a:p>
          <a:p>
            <a:pPr algn="just" fontAlgn="ctr">
              <a:defRPr/>
            </a:pPr>
            <a:endParaRPr lang="pl-PL" sz="900" dirty="0"/>
          </a:p>
          <a:p>
            <a:pPr marL="357188" indent="-357188" algn="just" fontAlgn="ctr">
              <a:buFont typeface="Wingdings" pitchFamily="2" charset="2"/>
              <a:buChar char="Ø"/>
              <a:defRPr/>
            </a:pPr>
            <a:r>
              <a:rPr lang="pl-PL" sz="2000" b="1" dirty="0"/>
              <a:t>sprawdzenia dokonuje się poprzez </a:t>
            </a:r>
            <a:r>
              <a:rPr lang="pl-PL" sz="2000" b="1" u="sng" dirty="0"/>
              <a:t>odczytanie na głos</a:t>
            </a:r>
          </a:p>
          <a:p>
            <a:pPr marL="357188" indent="-357188" algn="just" fontAlgn="ctr">
              <a:defRPr/>
            </a:pPr>
            <a:r>
              <a:rPr lang="pl-PL" sz="2000" b="1" dirty="0"/>
              <a:t>	</a:t>
            </a:r>
            <a:r>
              <a:rPr lang="pl-PL" sz="2000" b="1" u="sng" dirty="0"/>
              <a:t>danych z wydrukowanego projektu protokołu,</a:t>
            </a:r>
          </a:p>
          <a:p>
            <a:pPr marL="357188" indent="-357188" algn="just" fontAlgn="ctr">
              <a:buFont typeface="Wingdings" pitchFamily="2" charset="2"/>
              <a:buChar char="Ø"/>
              <a:defRPr/>
            </a:pPr>
            <a:r>
              <a:rPr lang="pl-PL" sz="2000" b="1" dirty="0"/>
              <a:t>porównanie ich z danymi z ręcznie sporządzonego</a:t>
            </a:r>
          </a:p>
          <a:p>
            <a:pPr marL="357188" indent="-357188" algn="just" fontAlgn="ctr">
              <a:defRPr/>
            </a:pPr>
            <a:r>
              <a:rPr lang="pl-PL" sz="2000" b="1" dirty="0"/>
              <a:t>	projektu protokołu przekazanego operatorowi OKW</a:t>
            </a:r>
            <a:r>
              <a:rPr lang="pl-PL" sz="2000" dirty="0"/>
              <a:t>.</a:t>
            </a:r>
          </a:p>
        </p:txBody>
      </p:sp>
      <p:sp>
        <p:nvSpPr>
          <p:cNvPr id="145412" name="Prostokąt 3"/>
          <p:cNvSpPr>
            <a:spLocks noChangeArrowheads="1"/>
          </p:cNvSpPr>
          <p:nvPr/>
        </p:nvSpPr>
        <p:spPr bwMode="auto">
          <a:xfrm>
            <a:off x="395288" y="404813"/>
            <a:ext cx="7056437" cy="769937"/>
          </a:xfrm>
          <a:prstGeom prst="rect">
            <a:avLst/>
          </a:prstGeom>
          <a:noFill/>
          <a:ln w="9525">
            <a:noFill/>
            <a:miter lim="800000"/>
            <a:headEnd/>
            <a:tailEnd/>
          </a:ln>
        </p:spPr>
        <p:txBody>
          <a:bodyPr>
            <a:spAutoFit/>
          </a:bodyPr>
          <a:lstStyle/>
          <a:p>
            <a:pPr algn="ctr"/>
            <a:r>
              <a:rPr lang="pl-PL" altLang="pl-PL" sz="2200" b="1">
                <a:solidFill>
                  <a:srgbClr val="9D032A"/>
                </a:solidFill>
              </a:rPr>
              <a:t>Sporządzenie protokołu głosowania i podanie go do publicznej wiadomości</a:t>
            </a:r>
            <a:endParaRPr lang="pl-PL" altLang="pl-PL" sz="1500" b="1" i="1">
              <a:solidFill>
                <a:srgbClr val="9D032A"/>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pole tekstowe 1"/>
          <p:cNvSpPr txBox="1">
            <a:spLocks noChangeArrowheads="1"/>
          </p:cNvSpPr>
          <p:nvPr/>
        </p:nvSpPr>
        <p:spPr bwMode="auto">
          <a:xfrm>
            <a:off x="250825" y="2276475"/>
            <a:ext cx="8351838" cy="4002088"/>
          </a:xfrm>
          <a:prstGeom prst="rect">
            <a:avLst/>
          </a:prstGeom>
          <a:noFill/>
          <a:ln w="9525">
            <a:noFill/>
            <a:miter lim="800000"/>
            <a:headEnd/>
            <a:tailEnd/>
          </a:ln>
        </p:spPr>
        <p:txBody>
          <a:bodyPr>
            <a:spAutoFit/>
          </a:bodyPr>
          <a:lstStyle/>
          <a:p>
            <a:pPr marL="358775" indent="-358775" algn="just" fontAlgn="ctr">
              <a:buFont typeface="Wingdings" pitchFamily="2" charset="2"/>
              <a:buChar char="Ø"/>
            </a:pPr>
            <a:r>
              <a:rPr lang="pl-PL" altLang="pl-PL" sz="2000"/>
              <a:t>W każdym etapie prac w aplikacji, oprócz operatora OKW, </a:t>
            </a:r>
            <a:r>
              <a:rPr lang="pl-PL" altLang="pl-PL" sz="2000" b="1" u="sng"/>
              <a:t>powinni brać udział wszyscy członkowie OKW obecni w lokalu wyborczym, w tym przewodniczący lub jego zastępca</a:t>
            </a:r>
          </a:p>
          <a:p>
            <a:pPr marL="358775" indent="-358775" algn="just" fontAlgn="ctr">
              <a:buFont typeface="Wingdings" pitchFamily="2" charset="2"/>
              <a:buChar char="Ø"/>
            </a:pPr>
            <a:r>
              <a:rPr lang="pl-PL" altLang="pl-PL" i="1"/>
              <a:t>(</a:t>
            </a:r>
            <a:r>
              <a:rPr lang="pl-PL" altLang="pl-PL" i="1">
                <a:latin typeface="Calibri" pitchFamily="34" charset="0"/>
              </a:rPr>
              <a:t>dotyczy to w szczególności sytuacji, gdy pomieszczenie, w którym swoje obowiązki wykonuje operator informatycznej obsługi komisji, znajduje się w innym pomieszczeniu przynależnym do lokalu wyborczego)</a:t>
            </a:r>
            <a:r>
              <a:rPr lang="pl-PL" altLang="pl-PL" i="1"/>
              <a:t>;</a:t>
            </a:r>
          </a:p>
          <a:p>
            <a:pPr marL="358775" indent="-358775" algn="just" fontAlgn="ctr"/>
            <a:endParaRPr lang="pl-PL" altLang="pl-PL" sz="2000"/>
          </a:p>
          <a:p>
            <a:pPr marL="358775" indent="-358775" algn="just" fontAlgn="ctr">
              <a:buFont typeface="Wingdings" pitchFamily="2" charset="2"/>
              <a:buChar char="Ø"/>
            </a:pPr>
            <a:r>
              <a:rPr lang="pl-PL" altLang="pl-PL" sz="2000"/>
              <a:t>Przy tych czynnościach mogą być też obecni mężowie zaufania i obserwatorzy społeczni oraz obserwatorzy międzynarodowi.</a:t>
            </a:r>
          </a:p>
          <a:p>
            <a:pPr marL="358775" indent="-358775" algn="just" fontAlgn="ctr"/>
            <a:endParaRPr lang="pl-PL" altLang="pl-PL" sz="2000"/>
          </a:p>
          <a:p>
            <a:pPr marL="358775" indent="-358775" algn="just" fontAlgn="ctr">
              <a:buFont typeface="Wingdings" pitchFamily="2" charset="2"/>
              <a:buChar char="Ø"/>
            </a:pPr>
            <a:r>
              <a:rPr lang="pl-PL" altLang="pl-PL" sz="2000" b="1">
                <a:solidFill>
                  <a:srgbClr val="C00000"/>
                </a:solidFill>
              </a:rPr>
              <a:t>Po wydrukowaniu z aplikacji projektu protokołu głosowania, jakakolwiek zmiana w danym projekcie protokołu, powoduje konieczność ponownego wydruku tego projektu protokołu.</a:t>
            </a:r>
          </a:p>
        </p:txBody>
      </p:sp>
      <p:sp>
        <p:nvSpPr>
          <p:cNvPr id="146435" name="Prostokąt 3"/>
          <p:cNvSpPr>
            <a:spLocks noChangeArrowheads="1"/>
          </p:cNvSpPr>
          <p:nvPr/>
        </p:nvSpPr>
        <p:spPr bwMode="auto">
          <a:xfrm>
            <a:off x="755650" y="692150"/>
            <a:ext cx="7056438" cy="1492250"/>
          </a:xfrm>
          <a:prstGeom prst="rect">
            <a:avLst/>
          </a:prstGeom>
          <a:noFill/>
          <a:ln w="9525">
            <a:noFill/>
            <a:miter lim="800000"/>
            <a:headEnd/>
            <a:tailEnd/>
          </a:ln>
        </p:spPr>
        <p:txBody>
          <a:bodyPr>
            <a:spAutoFit/>
          </a:bodyPr>
          <a:lstStyle/>
          <a:p>
            <a:pPr algn="ctr"/>
            <a:r>
              <a:rPr lang="pl-PL" altLang="pl-PL" sz="2200" b="1">
                <a:solidFill>
                  <a:srgbClr val="9D032A"/>
                </a:solidFill>
              </a:rPr>
              <a:t>Sporządzenie protokołu głosowania i podanie go do publicznej wiadomości</a:t>
            </a:r>
            <a:endParaRPr lang="pl-PL" altLang="pl-PL" sz="1500" b="1" i="1">
              <a:solidFill>
                <a:srgbClr val="9D032A"/>
              </a:solidFill>
            </a:endParaRPr>
          </a:p>
          <a:p>
            <a:pPr algn="ctr"/>
            <a:endParaRPr lang="pl-PL" altLang="pl-PL" sz="1500" b="1">
              <a:solidFill>
                <a:srgbClr val="C00000"/>
              </a:solidFill>
            </a:endParaRPr>
          </a:p>
          <a:p>
            <a:pPr algn="ctr"/>
            <a:r>
              <a:rPr lang="pl-PL" altLang="pl-PL" sz="1600" b="1">
                <a:solidFill>
                  <a:srgbClr val="FF0000"/>
                </a:solidFill>
              </a:rPr>
              <a:t>Procedura wprowadzania danych  do aplikacji oraz sprawdzenia poprawności sporządzenia projektu protokołu głosowania.</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pole tekstowe 1"/>
          <p:cNvSpPr txBox="1">
            <a:spLocks noChangeArrowheads="1"/>
          </p:cNvSpPr>
          <p:nvPr/>
        </p:nvSpPr>
        <p:spPr bwMode="auto">
          <a:xfrm>
            <a:off x="250825" y="1546225"/>
            <a:ext cx="8569325" cy="4632325"/>
          </a:xfrm>
          <a:prstGeom prst="rect">
            <a:avLst/>
          </a:prstGeom>
          <a:noFill/>
          <a:ln w="9525">
            <a:noFill/>
            <a:miter lim="800000"/>
            <a:headEnd/>
            <a:tailEnd/>
          </a:ln>
        </p:spPr>
        <p:txBody>
          <a:bodyPr>
            <a:spAutoFit/>
          </a:bodyPr>
          <a:lstStyle/>
          <a:p>
            <a:pPr marL="358775" indent="-358775" algn="just" fontAlgn="ctr">
              <a:spcAft>
                <a:spcPts val="600"/>
              </a:spcAft>
              <a:buFont typeface="Wingdings" pitchFamily="2" charset="2"/>
              <a:buChar char="Ø"/>
            </a:pPr>
            <a:r>
              <a:rPr lang="pl-PL" altLang="pl-PL" sz="2000"/>
              <a:t>Wydrukowany protokół głosowania w obwodzie</a:t>
            </a:r>
            <a:r>
              <a:rPr lang="pl-PL" altLang="pl-PL" sz="2000" b="1"/>
              <a:t>,</a:t>
            </a:r>
            <a:r>
              <a:rPr lang="pl-PL" altLang="pl-PL" sz="2000" b="1">
                <a:solidFill>
                  <a:srgbClr val="C00000"/>
                </a:solidFill>
              </a:rPr>
              <a:t> </a:t>
            </a:r>
            <a:r>
              <a:rPr lang="pl-PL" altLang="pl-PL" sz="2000" b="1">
                <a:solidFill>
                  <a:srgbClr val="FF0000"/>
                </a:solidFill>
              </a:rPr>
              <a:t>w dwóch egzemplarzach</a:t>
            </a:r>
            <a:r>
              <a:rPr lang="pl-PL" altLang="pl-PL" sz="2000" b="1">
                <a:solidFill>
                  <a:srgbClr val="C00000"/>
                </a:solidFill>
              </a:rPr>
              <a:t>,</a:t>
            </a:r>
            <a:r>
              <a:rPr lang="pl-PL" altLang="pl-PL" sz="2000"/>
              <a:t> </a:t>
            </a:r>
            <a:r>
              <a:rPr lang="pl-PL" altLang="pl-PL" sz="2000" u="sng"/>
              <a:t>podpisują wszyscy członkowie OKW obecni przy ich sporządzeniu, także ci, którzy wnieśli do niego uwagi;</a:t>
            </a:r>
            <a:r>
              <a:rPr lang="pl-PL" altLang="pl-PL" sz="2000"/>
              <a:t> </a:t>
            </a:r>
          </a:p>
          <a:p>
            <a:pPr marL="358775" indent="-358775" algn="just" fontAlgn="ctr">
              <a:spcAft>
                <a:spcPts val="600"/>
              </a:spcAft>
              <a:buFont typeface="Wingdings" pitchFamily="2" charset="2"/>
              <a:buChar char="Ø"/>
            </a:pPr>
            <a:r>
              <a:rPr lang="pl-PL" altLang="pl-PL" sz="2000" b="1"/>
              <a:t>Oba egzemplarze protokołu opatruje się pieczęcią komisji; </a:t>
            </a:r>
          </a:p>
          <a:p>
            <a:pPr marL="358775" indent="-358775" algn="just" fontAlgn="ctr">
              <a:spcAft>
                <a:spcPts val="600"/>
              </a:spcAft>
              <a:buFont typeface="Wingdings" pitchFamily="2" charset="2"/>
              <a:buChar char="Ø"/>
            </a:pPr>
            <a:r>
              <a:rPr lang="pl-PL" altLang="pl-PL" sz="2000"/>
              <a:t>Powyższe obowiązki dotyczą zarówno OKW, w których protokoły zostały sporządzone za pomocą wydruku, jak i OKW, w których z powodów technicznych protokoły zostały sporządzone ręcznie. </a:t>
            </a:r>
            <a:r>
              <a:rPr lang="pl-PL" altLang="pl-PL" sz="2000" b="1">
                <a:latin typeface="Calibri" pitchFamily="34" charset="0"/>
              </a:rPr>
              <a:t>Komisje, w których egzemplarz protokołu drukowany jest z aplikacji, zwracają dodatkowo uwagę, by wydrukowane zostały wszystkie strony oraz strona zawierająca kod QR</a:t>
            </a:r>
            <a:r>
              <a:rPr lang="pl-PL" altLang="pl-PL" sz="2000"/>
              <a:t>;</a:t>
            </a:r>
          </a:p>
          <a:p>
            <a:pPr marL="358775" indent="-358775" algn="just" fontAlgn="ctr">
              <a:spcAft>
                <a:spcPts val="600"/>
              </a:spcAft>
              <a:buFont typeface="Wingdings" pitchFamily="2" charset="2"/>
              <a:buChar char="Ø"/>
            </a:pPr>
            <a:r>
              <a:rPr lang="pl-PL" altLang="pl-PL" sz="2000"/>
              <a:t>Wszyscy członkowie OKW obecni przy sporządzeniu protokołu </a:t>
            </a:r>
            <a:r>
              <a:rPr lang="pl-PL" altLang="pl-PL" sz="2000" b="1">
                <a:solidFill>
                  <a:srgbClr val="C00000"/>
                </a:solidFill>
              </a:rPr>
              <a:t>parafują wszystkie strony obu egzemplarzy protokołu</a:t>
            </a:r>
            <a:r>
              <a:rPr lang="pl-PL" altLang="pl-PL" sz="2000"/>
              <a:t>, za wyjątkiem stron z podpisami członków komisji i stron pustych (</a:t>
            </a:r>
            <a:r>
              <a:rPr lang="pl-PL" altLang="pl-PL" sz="2000" u="sng">
                <a:solidFill>
                  <a:srgbClr val="9D032A"/>
                </a:solidFill>
              </a:rPr>
              <a:t>dotyczy to przypadku drukowania dwustronnego</a:t>
            </a:r>
            <a:r>
              <a:rPr lang="pl-PL" altLang="pl-PL" sz="2000">
                <a:solidFill>
                  <a:srgbClr val="9D032A"/>
                </a:solidFill>
              </a:rPr>
              <a:t>).</a:t>
            </a:r>
          </a:p>
        </p:txBody>
      </p:sp>
      <p:sp>
        <p:nvSpPr>
          <p:cNvPr id="147459" name="Prostokąt 3"/>
          <p:cNvSpPr>
            <a:spLocks noChangeArrowheads="1"/>
          </p:cNvSpPr>
          <p:nvPr/>
        </p:nvSpPr>
        <p:spPr bwMode="auto">
          <a:xfrm>
            <a:off x="395288" y="549275"/>
            <a:ext cx="7056437" cy="769938"/>
          </a:xfrm>
          <a:prstGeom prst="rect">
            <a:avLst/>
          </a:prstGeom>
          <a:noFill/>
          <a:ln w="9525">
            <a:noFill/>
            <a:miter lim="800000"/>
            <a:headEnd/>
            <a:tailEnd/>
          </a:ln>
        </p:spPr>
        <p:txBody>
          <a:bodyPr>
            <a:spAutoFit/>
          </a:bodyPr>
          <a:lstStyle/>
          <a:p>
            <a:pPr algn="ctr"/>
            <a:r>
              <a:rPr lang="pl-PL" altLang="pl-PL" sz="2200" b="1">
                <a:solidFill>
                  <a:srgbClr val="9D032A"/>
                </a:solidFill>
              </a:rPr>
              <a:t>Sporządzenie protokołu głosowania i podanie go do publicznej wiadomości</a:t>
            </a:r>
            <a:endParaRPr lang="pl-PL" altLang="pl-PL" sz="1500" b="1" i="1">
              <a:solidFill>
                <a:srgbClr val="9D032A"/>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Obraz 4"/>
          <p:cNvPicPr>
            <a:picLocks noChangeAspect="1"/>
          </p:cNvPicPr>
          <p:nvPr/>
        </p:nvPicPr>
        <p:blipFill>
          <a:blip r:embed="rId2"/>
          <a:srcRect/>
          <a:stretch>
            <a:fillRect/>
          </a:stretch>
        </p:blipFill>
        <p:spPr bwMode="auto">
          <a:xfrm>
            <a:off x="2011363" y="2305050"/>
            <a:ext cx="7092950" cy="1195388"/>
          </a:xfrm>
          <a:prstGeom prst="rect">
            <a:avLst/>
          </a:prstGeom>
          <a:noFill/>
          <a:ln w="9525">
            <a:noFill/>
            <a:miter lim="800000"/>
            <a:headEnd/>
            <a:tailEnd/>
          </a:ln>
        </p:spPr>
      </p:pic>
      <p:sp>
        <p:nvSpPr>
          <p:cNvPr id="148483" name="Prostokąt 3"/>
          <p:cNvSpPr>
            <a:spLocks noChangeArrowheads="1"/>
          </p:cNvSpPr>
          <p:nvPr/>
        </p:nvSpPr>
        <p:spPr bwMode="auto">
          <a:xfrm>
            <a:off x="2195513" y="528638"/>
            <a:ext cx="4681537" cy="400050"/>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SPORZĄDZENIE PROTOKOŁU </a:t>
            </a:r>
          </a:p>
        </p:txBody>
      </p:sp>
      <p:sp>
        <p:nvSpPr>
          <p:cNvPr id="148484" name="pole tekstowe 3"/>
          <p:cNvSpPr txBox="1">
            <a:spLocks noChangeArrowheads="1"/>
          </p:cNvSpPr>
          <p:nvPr/>
        </p:nvSpPr>
        <p:spPr bwMode="auto">
          <a:xfrm>
            <a:off x="323850" y="1144588"/>
            <a:ext cx="8640763" cy="5740400"/>
          </a:xfrm>
          <a:prstGeom prst="rect">
            <a:avLst/>
          </a:prstGeom>
          <a:noFill/>
          <a:ln w="9525">
            <a:noFill/>
            <a:miter lim="800000"/>
            <a:headEnd/>
            <a:tailEnd/>
          </a:ln>
        </p:spPr>
        <p:txBody>
          <a:bodyPr>
            <a:spAutoFit/>
          </a:bodyPr>
          <a:lstStyle/>
          <a:p>
            <a:pPr marL="265113" lvl="1" indent="-265113" algn="just">
              <a:buFont typeface="Wingdings" pitchFamily="2" charset="2"/>
              <a:buChar char="Ø"/>
            </a:pPr>
            <a:r>
              <a:rPr lang="pl-PL" altLang="pl-PL" sz="2000" b="1"/>
              <a:t>Należy uważać, by parafy członków komisji nie były umieszczane na kodzie symbolu systemu informatycznego oraz na kodzie QR .</a:t>
            </a:r>
          </a:p>
          <a:p>
            <a:pPr marL="285750" indent="-285750" algn="just">
              <a:buFont typeface="Wingdings" pitchFamily="2" charset="2"/>
              <a:buChar char="Ø"/>
            </a:pPr>
            <a:endParaRPr lang="pl-PL" altLang="pl-PL" sz="900" b="1"/>
          </a:p>
          <a:p>
            <a:pPr marL="285750" indent="-285750" algn="just">
              <a:buFont typeface="Wingdings" pitchFamily="2" charset="2"/>
              <a:buChar char="Ø"/>
            </a:pPr>
            <a:r>
              <a:rPr lang="pl-PL" altLang="pl-PL" sz="2000" b="1"/>
              <a:t>Należy sprawdzić, czy wszystkie strony protokołów zawierają ten sam unikatowy kod protokołu.</a:t>
            </a:r>
          </a:p>
          <a:p>
            <a:pPr marL="285750" indent="-285750" algn="just">
              <a:buFont typeface="Wingdings" pitchFamily="2" charset="2"/>
              <a:buChar char="Ø"/>
            </a:pPr>
            <a:endParaRPr lang="pl-PL" altLang="pl-PL" sz="900" b="1"/>
          </a:p>
          <a:p>
            <a:pPr marL="285750" indent="-285750" algn="just">
              <a:buFont typeface="Wingdings" pitchFamily="2" charset="2"/>
              <a:buChar char="Ø"/>
            </a:pPr>
            <a:endParaRPr lang="pl-PL" altLang="pl-PL" sz="2000" b="1"/>
          </a:p>
          <a:p>
            <a:pPr marL="285750" indent="-285750" algn="just">
              <a:buFont typeface="Wingdings" pitchFamily="2" charset="2"/>
              <a:buChar char="Ø"/>
            </a:pPr>
            <a:endParaRPr lang="pl-PL" altLang="pl-PL" sz="2800" b="1"/>
          </a:p>
          <a:p>
            <a:pPr marL="285750" indent="-285750" algn="just">
              <a:buFont typeface="Wingdings" pitchFamily="2" charset="2"/>
              <a:buChar char="Ø"/>
            </a:pPr>
            <a:r>
              <a:rPr lang="pl-PL" altLang="pl-PL" sz="2000" b="1"/>
              <a:t>Należy sprawdzić, czy protokoły są kompletne tj. czy zawierają wszystkie strony.</a:t>
            </a:r>
          </a:p>
          <a:p>
            <a:pPr marL="285750" indent="-285750" algn="just">
              <a:buFont typeface="Wingdings" pitchFamily="2" charset="2"/>
              <a:buChar char="Ø"/>
            </a:pPr>
            <a:endParaRPr lang="pl-PL" altLang="pl-PL" sz="900" b="1"/>
          </a:p>
          <a:p>
            <a:pPr marL="285750" indent="-285750" algn="just">
              <a:buFont typeface="Wingdings" pitchFamily="2" charset="2"/>
              <a:buChar char="Ø"/>
            </a:pPr>
            <a:r>
              <a:rPr lang="pl-PL" altLang="pl-PL" sz="2000" b="1"/>
              <a:t>Należy sprawdzić, czy protokoły podpisali wszyscy członkowie komisji obecni przy tej czynności. Czy umieszczono parafy wszystkich członków komisji na każdej stronie protokołów.</a:t>
            </a:r>
          </a:p>
          <a:p>
            <a:pPr marL="285750" indent="-285750" algn="just">
              <a:buFont typeface="Wingdings" pitchFamily="2" charset="2"/>
              <a:buChar char="Ø"/>
            </a:pPr>
            <a:endParaRPr lang="pl-PL" altLang="pl-PL" sz="900" b="1"/>
          </a:p>
          <a:p>
            <a:pPr marL="285750" indent="-285750" algn="just">
              <a:buFont typeface="Wingdings" pitchFamily="2" charset="2"/>
              <a:buChar char="Ø"/>
            </a:pPr>
            <a:r>
              <a:rPr lang="pl-PL" altLang="pl-PL" sz="2000" b="1"/>
              <a:t>Należy sprawdzić, czy do protokołów dołączono wszystkie załączniki wynikające z wpisów w poz. </a:t>
            </a:r>
            <a:r>
              <a:rPr lang="pl-PL" altLang="pl-PL" sz="2000" b="1">
                <a:solidFill>
                  <a:srgbClr val="0033CC"/>
                </a:solidFill>
              </a:rPr>
              <a:t>15-22</a:t>
            </a:r>
            <a:r>
              <a:rPr lang="pl-PL" altLang="pl-PL" sz="2000" b="1"/>
              <a:t> protokołów. </a:t>
            </a:r>
          </a:p>
          <a:p>
            <a:pPr marL="285750" indent="-285750" algn="just">
              <a:buFont typeface="Wingdings" pitchFamily="2" charset="2"/>
              <a:buChar char="Ø"/>
            </a:pPr>
            <a:endParaRPr lang="pl-PL" altLang="pl-PL" sz="900" b="1"/>
          </a:p>
          <a:p>
            <a:pPr marL="285750" indent="-285750" algn="just">
              <a:buFont typeface="Wingdings" pitchFamily="2" charset="2"/>
              <a:buChar char="Ø"/>
            </a:pPr>
            <a:r>
              <a:rPr lang="pl-PL" altLang="pl-PL" sz="2000" b="1"/>
              <a:t>Należy sprawdzić, czy protokoły zostały opatrzone pieczęcią obwodowej komisji wyborczej</a:t>
            </a:r>
            <a:r>
              <a:rPr lang="pl-PL" altLang="pl-PL" sz="2000" b="1">
                <a:latin typeface="Arial Black" pitchFamily="34" charset="0"/>
              </a:rPr>
              <a:t>.</a:t>
            </a:r>
          </a:p>
        </p:txBody>
      </p:sp>
      <p:sp>
        <p:nvSpPr>
          <p:cNvPr id="2" name="Prostokąt 1">
            <a:extLst>
              <a:ext uri="{FF2B5EF4-FFF2-40B4-BE49-F238E27FC236}">
                <a16:creationId xmlns:a16="http://schemas.microsoft.com/office/drawing/2014/main" xmlns="" id="{1371CBBF-5057-4568-955C-CA94F8AAE9A2}"/>
              </a:ext>
            </a:extLst>
          </p:cNvPr>
          <p:cNvSpPr/>
          <p:nvPr/>
        </p:nvSpPr>
        <p:spPr>
          <a:xfrm>
            <a:off x="3708400" y="3141663"/>
            <a:ext cx="3889375" cy="215900"/>
          </a:xfrm>
          <a:prstGeom prst="rect">
            <a:avLst/>
          </a:prstGeom>
          <a:noFill/>
          <a:ln w="28575">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48486" name="pole tekstowe 2"/>
          <p:cNvSpPr txBox="1">
            <a:spLocks noChangeArrowheads="1"/>
          </p:cNvSpPr>
          <p:nvPr/>
        </p:nvSpPr>
        <p:spPr bwMode="auto">
          <a:xfrm>
            <a:off x="785813" y="2649538"/>
            <a:ext cx="1225550" cy="368300"/>
          </a:xfrm>
          <a:prstGeom prst="rect">
            <a:avLst/>
          </a:prstGeom>
          <a:noFill/>
          <a:ln w="9525">
            <a:noFill/>
            <a:miter lim="800000"/>
            <a:headEnd/>
            <a:tailEnd/>
          </a:ln>
        </p:spPr>
        <p:txBody>
          <a:bodyPr>
            <a:spAutoFit/>
          </a:bodyPr>
          <a:lstStyle/>
          <a:p>
            <a:r>
              <a:rPr lang="pl-PL" altLang="pl-PL" b="1">
                <a:solidFill>
                  <a:srgbClr val="FF0000"/>
                </a:solidFill>
              </a:rPr>
              <a:t>Przykład</a:t>
            </a:r>
          </a:p>
        </p:txBody>
      </p:sp>
      <p:cxnSp>
        <p:nvCxnSpPr>
          <p:cNvPr id="12" name="Łącznik łamany 11">
            <a:extLst>
              <a:ext uri="{FF2B5EF4-FFF2-40B4-BE49-F238E27FC236}">
                <a16:creationId xmlns:a16="http://schemas.microsoft.com/office/drawing/2014/main" xmlns="" id="{B8A8A3AA-F8E2-4988-BD0A-F21B68953DD7}"/>
              </a:ext>
            </a:extLst>
          </p:cNvPr>
          <p:cNvCxnSpPr/>
          <p:nvPr/>
        </p:nvCxnSpPr>
        <p:spPr>
          <a:xfrm>
            <a:off x="1979613" y="2781300"/>
            <a:ext cx="1152525" cy="411163"/>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Prostokąt 3"/>
          <p:cNvSpPr>
            <a:spLocks noChangeArrowheads="1"/>
          </p:cNvSpPr>
          <p:nvPr/>
        </p:nvSpPr>
        <p:spPr bwMode="auto">
          <a:xfrm>
            <a:off x="928688" y="484188"/>
            <a:ext cx="6624637" cy="708025"/>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PRZESŁANIE DANYCH Z PROTOKOŁU</a:t>
            </a:r>
          </a:p>
          <a:p>
            <a:pPr algn="ctr"/>
            <a:r>
              <a:rPr lang="pl-PL" altLang="pl-PL" sz="2000" b="1">
                <a:solidFill>
                  <a:srgbClr val="9D032A"/>
                </a:solidFill>
                <a:latin typeface="Arial Black" pitchFamily="34" charset="0"/>
              </a:rPr>
              <a:t>DO SYSTEMU INFORMATYCZNEGO WOW</a:t>
            </a:r>
          </a:p>
        </p:txBody>
      </p:sp>
      <p:sp>
        <p:nvSpPr>
          <p:cNvPr id="149507" name="pole tekstowe 1"/>
          <p:cNvSpPr txBox="1">
            <a:spLocks noChangeArrowheads="1"/>
          </p:cNvSpPr>
          <p:nvPr/>
        </p:nvSpPr>
        <p:spPr bwMode="auto">
          <a:xfrm>
            <a:off x="323850" y="1633538"/>
            <a:ext cx="8424863" cy="1724025"/>
          </a:xfrm>
          <a:prstGeom prst="rect">
            <a:avLst/>
          </a:prstGeom>
          <a:noFill/>
          <a:ln w="9525">
            <a:noFill/>
            <a:miter lim="800000"/>
            <a:headEnd/>
            <a:tailEnd/>
          </a:ln>
        </p:spPr>
        <p:txBody>
          <a:bodyPr>
            <a:spAutoFit/>
          </a:bodyPr>
          <a:lstStyle/>
          <a:p>
            <a:pPr algn="just"/>
            <a:endParaRPr lang="pl-PL" altLang="pl-PL" sz="1000" b="1"/>
          </a:p>
          <a:p>
            <a:pPr algn="just"/>
            <a:r>
              <a:rPr lang="pl-PL" altLang="pl-PL" sz="2400" b="1"/>
              <a:t>Czynność ta może być wykonana dopiero po podpisaniu oraz parafowaniu protokołu przez wszystkich obecnych przy tej czynności członków OKW oraz opatrzeniu protokołu pieczęcią OKW.</a:t>
            </a:r>
          </a:p>
        </p:txBody>
      </p:sp>
      <p:pic>
        <p:nvPicPr>
          <p:cNvPr id="149508" name="Obraz 3" descr="File:Nuvola devices printer.png - Wikipedia"/>
          <p:cNvPicPr>
            <a:picLocks noChangeAspect="1"/>
          </p:cNvPicPr>
          <p:nvPr/>
        </p:nvPicPr>
        <p:blipFill>
          <a:blip r:embed="rId3"/>
          <a:srcRect/>
          <a:stretch>
            <a:fillRect/>
          </a:stretch>
        </p:blipFill>
        <p:spPr bwMode="auto">
          <a:xfrm>
            <a:off x="254000" y="4652963"/>
            <a:ext cx="1439863" cy="1439862"/>
          </a:xfrm>
          <a:prstGeom prst="rect">
            <a:avLst/>
          </a:prstGeom>
          <a:noFill/>
          <a:ln w="9525">
            <a:noFill/>
            <a:miter lim="800000"/>
            <a:headEnd/>
            <a:tailEnd/>
          </a:ln>
        </p:spPr>
      </p:pic>
      <p:pic>
        <p:nvPicPr>
          <p:cNvPr id="149509" name="Obraz 4" descr="Free vector graphic: Pen, Biro, Writing, Ballpoint Pen ..."/>
          <p:cNvPicPr>
            <a:picLocks noChangeAspect="1"/>
          </p:cNvPicPr>
          <p:nvPr/>
        </p:nvPicPr>
        <p:blipFill>
          <a:blip r:embed="rId4"/>
          <a:srcRect/>
          <a:stretch>
            <a:fillRect/>
          </a:stretch>
        </p:blipFill>
        <p:spPr bwMode="auto">
          <a:xfrm rot="-836903">
            <a:off x="2201863" y="4775200"/>
            <a:ext cx="1495425" cy="1397000"/>
          </a:xfrm>
          <a:prstGeom prst="rect">
            <a:avLst/>
          </a:prstGeom>
          <a:noFill/>
          <a:ln w="9525">
            <a:noFill/>
            <a:miter lim="800000"/>
            <a:headEnd/>
            <a:tailEnd/>
          </a:ln>
        </p:spPr>
      </p:pic>
      <p:grpSp>
        <p:nvGrpSpPr>
          <p:cNvPr id="149510" name="Grupa 7"/>
          <p:cNvGrpSpPr>
            <a:grpSpLocks/>
          </p:cNvGrpSpPr>
          <p:nvPr/>
        </p:nvGrpSpPr>
        <p:grpSpPr bwMode="auto">
          <a:xfrm>
            <a:off x="4779963" y="4351338"/>
            <a:ext cx="1044575" cy="1525587"/>
            <a:chOff x="5868144" y="4453395"/>
            <a:chExt cx="1705579" cy="2239471"/>
          </a:xfrm>
        </p:grpSpPr>
        <p:pic>
          <p:nvPicPr>
            <p:cNvPr id="149517" name="Obraz 5" descr="Clipart - Stempel"/>
            <p:cNvPicPr>
              <a:picLocks noChangeAspect="1"/>
            </p:cNvPicPr>
            <p:nvPr/>
          </p:nvPicPr>
          <p:blipFill>
            <a:blip r:embed="rId5"/>
            <a:srcRect/>
            <a:stretch>
              <a:fillRect/>
            </a:stretch>
          </p:blipFill>
          <p:spPr bwMode="auto">
            <a:xfrm rot="-3512207">
              <a:off x="5693500" y="4812644"/>
              <a:ext cx="2239471" cy="1520974"/>
            </a:xfrm>
            <a:prstGeom prst="rect">
              <a:avLst/>
            </a:prstGeom>
            <a:noFill/>
            <a:ln w="9525">
              <a:noFill/>
              <a:miter lim="800000"/>
              <a:headEnd/>
              <a:tailEnd/>
            </a:ln>
          </p:spPr>
        </p:pic>
        <p:sp>
          <p:nvSpPr>
            <p:cNvPr id="7" name="Owal 6">
              <a:extLst>
                <a:ext uri="{FF2B5EF4-FFF2-40B4-BE49-F238E27FC236}">
                  <a16:creationId xmlns:a16="http://schemas.microsoft.com/office/drawing/2014/main" xmlns="" id="{35341EB3-EE19-441A-9CC6-BF8F258A51DB}"/>
                </a:ext>
              </a:extLst>
            </p:cNvPr>
            <p:cNvSpPr/>
            <p:nvPr/>
          </p:nvSpPr>
          <p:spPr>
            <a:xfrm>
              <a:off x="5868144" y="5446126"/>
              <a:ext cx="1368611" cy="11884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pic>
        <p:nvPicPr>
          <p:cNvPr id="149511" name="Obraz 8" descr="Plus PNG"/>
          <p:cNvPicPr>
            <a:picLocks noChangeAspect="1"/>
          </p:cNvPicPr>
          <p:nvPr/>
        </p:nvPicPr>
        <p:blipFill>
          <a:blip r:embed="rId6"/>
          <a:srcRect/>
          <a:stretch>
            <a:fillRect/>
          </a:stretch>
        </p:blipFill>
        <p:spPr bwMode="auto">
          <a:xfrm>
            <a:off x="1831975" y="5080000"/>
            <a:ext cx="687388" cy="685800"/>
          </a:xfrm>
          <a:prstGeom prst="rect">
            <a:avLst/>
          </a:prstGeom>
          <a:noFill/>
          <a:ln w="9525">
            <a:noFill/>
            <a:miter lim="800000"/>
            <a:headEnd/>
            <a:tailEnd/>
          </a:ln>
        </p:spPr>
      </p:pic>
      <p:pic>
        <p:nvPicPr>
          <p:cNvPr id="149512" name="Obraz 9" descr="Plus PNG"/>
          <p:cNvPicPr>
            <a:picLocks noChangeAspect="1"/>
          </p:cNvPicPr>
          <p:nvPr/>
        </p:nvPicPr>
        <p:blipFill>
          <a:blip r:embed="rId6"/>
          <a:srcRect/>
          <a:stretch>
            <a:fillRect/>
          </a:stretch>
        </p:blipFill>
        <p:spPr bwMode="auto">
          <a:xfrm>
            <a:off x="3552825" y="5143500"/>
            <a:ext cx="688975" cy="685800"/>
          </a:xfrm>
          <a:prstGeom prst="rect">
            <a:avLst/>
          </a:prstGeom>
          <a:noFill/>
          <a:ln w="9525">
            <a:noFill/>
            <a:miter lim="800000"/>
            <a:headEnd/>
            <a:tailEnd/>
          </a:ln>
        </p:spPr>
      </p:pic>
      <p:sp>
        <p:nvSpPr>
          <p:cNvPr id="149513" name="Prostokąt 3"/>
          <p:cNvSpPr>
            <a:spLocks noChangeArrowheads="1"/>
          </p:cNvSpPr>
          <p:nvPr/>
        </p:nvSpPr>
        <p:spPr bwMode="auto">
          <a:xfrm>
            <a:off x="5580063" y="4840288"/>
            <a:ext cx="996950" cy="1568450"/>
          </a:xfrm>
          <a:prstGeom prst="rect">
            <a:avLst/>
          </a:prstGeom>
          <a:noFill/>
          <a:ln w="9525">
            <a:noFill/>
            <a:miter lim="800000"/>
            <a:headEnd/>
            <a:tailEnd/>
          </a:ln>
        </p:spPr>
        <p:txBody>
          <a:bodyPr wrap="none">
            <a:spAutoFit/>
          </a:bodyPr>
          <a:lstStyle/>
          <a:p>
            <a:r>
              <a:rPr lang="pl-PL" altLang="pl-PL" sz="9600" b="1">
                <a:solidFill>
                  <a:srgbClr val="FF0000"/>
                </a:solidFill>
                <a:latin typeface="Arial Black" pitchFamily="34" charset="0"/>
              </a:rPr>
              <a:t>=</a:t>
            </a:r>
          </a:p>
        </p:txBody>
      </p:sp>
      <p:sp>
        <p:nvSpPr>
          <p:cNvPr id="149514" name="Prostokąt 5"/>
          <p:cNvSpPr>
            <a:spLocks noChangeArrowheads="1"/>
          </p:cNvSpPr>
          <p:nvPr/>
        </p:nvSpPr>
        <p:spPr bwMode="auto">
          <a:xfrm>
            <a:off x="6516688" y="4329113"/>
            <a:ext cx="2608262" cy="1570037"/>
          </a:xfrm>
          <a:prstGeom prst="rect">
            <a:avLst/>
          </a:prstGeom>
          <a:noFill/>
          <a:ln w="9525">
            <a:noFill/>
            <a:miter lim="800000"/>
            <a:headEnd/>
            <a:tailEnd/>
          </a:ln>
        </p:spPr>
        <p:txBody>
          <a:bodyPr>
            <a:spAutoFit/>
          </a:bodyPr>
          <a:lstStyle/>
          <a:p>
            <a:pPr algn="ctr"/>
            <a:r>
              <a:rPr lang="pl-PL" altLang="pl-PL" sz="1600" b="1">
                <a:solidFill>
                  <a:srgbClr val="FF0000"/>
                </a:solidFill>
                <a:latin typeface="Arial Black" pitchFamily="34" charset="0"/>
              </a:rPr>
              <a:t>PRZESŁANIE DANYCH Z PROTOKOŁU </a:t>
            </a:r>
          </a:p>
          <a:p>
            <a:pPr algn="ctr"/>
            <a:r>
              <a:rPr lang="pl-PL" altLang="pl-PL" sz="1600" b="1">
                <a:solidFill>
                  <a:srgbClr val="FF0000"/>
                </a:solidFill>
                <a:latin typeface="Arial Black" pitchFamily="34" charset="0"/>
              </a:rPr>
              <a:t>DO SYSTEMU INFORMATYCZNEGO WOW</a:t>
            </a:r>
          </a:p>
        </p:txBody>
      </p:sp>
      <p:sp>
        <p:nvSpPr>
          <p:cNvPr id="8" name="Prostokąt 7">
            <a:extLst>
              <a:ext uri="{FF2B5EF4-FFF2-40B4-BE49-F238E27FC236}">
                <a16:creationId xmlns:a16="http://schemas.microsoft.com/office/drawing/2014/main" xmlns="" id="{7F825CC7-0D61-49BF-A0B2-B4559414C895}"/>
              </a:ext>
            </a:extLst>
          </p:cNvPr>
          <p:cNvSpPr/>
          <p:nvPr/>
        </p:nvSpPr>
        <p:spPr>
          <a:xfrm>
            <a:off x="6516688" y="4179888"/>
            <a:ext cx="2459037" cy="1800225"/>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49516" name="pole tekstowe 2"/>
          <p:cNvSpPr txBox="1">
            <a:spLocks noChangeArrowheads="1"/>
          </p:cNvSpPr>
          <p:nvPr/>
        </p:nvSpPr>
        <p:spPr bwMode="auto">
          <a:xfrm>
            <a:off x="539750" y="6186488"/>
            <a:ext cx="7673975" cy="369887"/>
          </a:xfrm>
          <a:prstGeom prst="rect">
            <a:avLst/>
          </a:prstGeom>
          <a:noFill/>
          <a:ln w="9525">
            <a:noFill/>
            <a:miter lim="800000"/>
            <a:headEnd/>
            <a:tailEnd/>
          </a:ln>
        </p:spPr>
        <p:txBody>
          <a:bodyPr>
            <a:spAutoFit/>
          </a:bodyPr>
          <a:lstStyle/>
          <a:p>
            <a:r>
              <a:rPr lang="pl-PL" altLang="pl-PL" b="1"/>
              <a:t>Przesłania danych, w imieniu komisji dokonuje operator OKW.</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zaokrąglony 5">
            <a:extLst>
              <a:ext uri="{FF2B5EF4-FFF2-40B4-BE49-F238E27FC236}">
                <a16:creationId xmlns:a16="http://schemas.microsoft.com/office/drawing/2014/main" xmlns="" id="{EDF2A970-2F91-4388-828A-0C92D6C1E222}"/>
              </a:ext>
            </a:extLst>
          </p:cNvPr>
          <p:cNvSpPr/>
          <p:nvPr/>
        </p:nvSpPr>
        <p:spPr>
          <a:xfrm>
            <a:off x="179388" y="5100638"/>
            <a:ext cx="7632700" cy="1712912"/>
          </a:xfrm>
          <a:prstGeom prst="roundRect">
            <a:avLst/>
          </a:prstGeom>
          <a:solidFill>
            <a:srgbClr val="9D032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1555" name="Prostokąt 3"/>
          <p:cNvSpPr>
            <a:spLocks noChangeArrowheads="1"/>
          </p:cNvSpPr>
          <p:nvPr/>
        </p:nvSpPr>
        <p:spPr bwMode="auto">
          <a:xfrm>
            <a:off x="539750" y="560388"/>
            <a:ext cx="6623050" cy="708025"/>
          </a:xfrm>
          <a:prstGeom prst="rect">
            <a:avLst/>
          </a:prstGeom>
          <a:noFill/>
          <a:ln w="9525">
            <a:noFill/>
            <a:miter lim="800000"/>
            <a:headEnd/>
            <a:tailEnd/>
          </a:ln>
        </p:spPr>
        <p:txBody>
          <a:bodyPr>
            <a:spAutoFit/>
          </a:bodyPr>
          <a:lstStyle/>
          <a:p>
            <a:pPr algn="ctr"/>
            <a:r>
              <a:rPr lang="pl-PL" altLang="pl-PL" sz="2000" b="1">
                <a:solidFill>
                  <a:srgbClr val="9D032A"/>
                </a:solidFill>
              </a:rPr>
              <a:t>Sporządzenie protokołu głosowania i podanie go do publicznej wiadomości</a:t>
            </a:r>
            <a:endParaRPr lang="pl-PL" altLang="pl-PL" sz="1400" b="1" i="1">
              <a:solidFill>
                <a:srgbClr val="9D032A"/>
              </a:solidFill>
            </a:endParaRPr>
          </a:p>
        </p:txBody>
      </p:sp>
      <p:sp>
        <p:nvSpPr>
          <p:cNvPr id="81924" name="Prostokąt 1">
            <a:extLst>
              <a:ext uri="{FF2B5EF4-FFF2-40B4-BE49-F238E27FC236}">
                <a16:creationId xmlns:a16="http://schemas.microsoft.com/office/drawing/2014/main" xmlns="" id="{80A13185-D053-43A9-88EC-CCF26842AD7D}"/>
              </a:ext>
            </a:extLst>
          </p:cNvPr>
          <p:cNvSpPr>
            <a:spLocks noChangeArrowheads="1"/>
          </p:cNvSpPr>
          <p:nvPr/>
        </p:nvSpPr>
        <p:spPr bwMode="auto">
          <a:xfrm>
            <a:off x="71438" y="1400175"/>
            <a:ext cx="8964612" cy="3700463"/>
          </a:xfrm>
          <a:prstGeom prst="rect">
            <a:avLst/>
          </a:prstGeom>
          <a:noFill/>
          <a:ln w="9525">
            <a:noFill/>
            <a:miter lim="800000"/>
            <a:headEnd/>
            <a:tailEnd/>
          </a:ln>
        </p:spPr>
        <p:txBody>
          <a:bodyPr>
            <a:spAutoFit/>
          </a:bodyPr>
          <a:lstStyle/>
          <a:p>
            <a:pPr algn="just">
              <a:defRPr/>
            </a:pPr>
            <a:r>
              <a:rPr lang="pl-PL" altLang="pl-PL" b="1" dirty="0"/>
              <a:t>1. </a:t>
            </a:r>
            <a:r>
              <a:rPr lang="pl-PL" altLang="pl-PL" b="1" dirty="0">
                <a:solidFill>
                  <a:srgbClr val="0000CC"/>
                </a:solidFill>
              </a:rPr>
              <a:t>Operator OKW dokonuje zapisu danych z protokołów na nośniku elektronicznym </a:t>
            </a:r>
            <a:r>
              <a:rPr lang="pl-PL" altLang="pl-PL" b="1" u="sng" dirty="0">
                <a:solidFill>
                  <a:srgbClr val="FF0000"/>
                </a:solidFill>
              </a:rPr>
              <a:t>TYLKO</a:t>
            </a:r>
            <a:r>
              <a:rPr lang="pl-PL" altLang="pl-PL" b="1" u="sng" dirty="0">
                <a:solidFill>
                  <a:srgbClr val="0000CC"/>
                </a:solidFill>
              </a:rPr>
              <a:t> w sytuacji, gdy OKW nie miała możliwości wprowadzenia do sieci elektronicznego przekazywania danych z protokołów</a:t>
            </a:r>
            <a:r>
              <a:rPr lang="pl-PL" altLang="pl-PL" b="1" u="sng" dirty="0"/>
              <a:t>.</a:t>
            </a:r>
          </a:p>
          <a:p>
            <a:pPr algn="just">
              <a:defRPr/>
            </a:pPr>
            <a:endParaRPr lang="pl-PL" altLang="pl-PL" sz="1050" b="1" dirty="0"/>
          </a:p>
          <a:p>
            <a:pPr algn="just">
              <a:defRPr/>
            </a:pPr>
            <a:r>
              <a:rPr lang="pl-PL" altLang="pl-PL" b="1" dirty="0"/>
              <a:t>2. </a:t>
            </a:r>
            <a:r>
              <a:rPr lang="pl-PL" altLang="pl-PL" b="1" u="sng" dirty="0"/>
              <a:t>Komisja sporządza </a:t>
            </a:r>
            <a:r>
              <a:rPr lang="pl-PL" altLang="pl-PL" b="1" u="sng" dirty="0">
                <a:solidFill>
                  <a:srgbClr val="FF0000"/>
                </a:solidFill>
              </a:rPr>
              <a:t>co najmniej dwie kopie </a:t>
            </a:r>
            <a:r>
              <a:rPr lang="pl-PL" altLang="pl-PL" b="1" u="sng" dirty="0"/>
              <a:t>protokołu głosowania.</a:t>
            </a:r>
          </a:p>
          <a:p>
            <a:pPr algn="just">
              <a:defRPr/>
            </a:pPr>
            <a:endParaRPr lang="pl-PL" altLang="pl-PL" sz="800" b="1" dirty="0"/>
          </a:p>
          <a:p>
            <a:pPr marL="266700" indent="-266700" algn="just" fontAlgn="ctr">
              <a:buFont typeface="Wingdings" pitchFamily="2" charset="2"/>
              <a:buChar char="Ø"/>
              <a:defRPr/>
            </a:pPr>
            <a:r>
              <a:rPr lang="pl-PL" dirty="0"/>
              <a:t>Kopie protokołu głosowania, w miarę możliwości technicznych powinny być kserokopiami protokołów sporządzonych przez OKW. </a:t>
            </a:r>
          </a:p>
          <a:p>
            <a:pPr marL="266700" indent="-266700" algn="just" fontAlgn="ctr">
              <a:buFont typeface="Wingdings" pitchFamily="2" charset="2"/>
              <a:buChar char="Ø"/>
              <a:defRPr/>
            </a:pPr>
            <a:r>
              <a:rPr lang="pl-PL" dirty="0"/>
              <a:t>Jako kopie można wykorzystać także wydruki dodatkowych egzemplarzy projektów protokołów (w OKW korzystających ze wspomagania informatycznego). </a:t>
            </a:r>
          </a:p>
          <a:p>
            <a:pPr marL="266700" indent="-266700" algn="just" fontAlgn="ctr">
              <a:buFont typeface="Wingdings" pitchFamily="2" charset="2"/>
              <a:buChar char="Ø"/>
              <a:defRPr/>
            </a:pPr>
            <a:r>
              <a:rPr lang="pl-PL" dirty="0"/>
              <a:t>Kopie protokołu w OKW, które nie miały obsługi informatycznej i nie miały możliwości zrobienia ich kserokopii, sporządza się ręcznie z wykorzystaniem dodatkowych formularzy protokołu głosowania wówczas w</a:t>
            </a:r>
            <a:r>
              <a:rPr lang="pl-PL" b="1" dirty="0"/>
              <a:t> tytule formularza należy wykreślić wyraz „</a:t>
            </a:r>
            <a:r>
              <a:rPr lang="pl-PL" b="1" u="sng" dirty="0"/>
              <a:t>protokół</a:t>
            </a:r>
            <a:r>
              <a:rPr lang="pl-PL" b="1" dirty="0"/>
              <a:t>” i wpisać wyrazy </a:t>
            </a:r>
            <a:r>
              <a:rPr lang="pl-PL" b="1" u="sng" dirty="0"/>
              <a:t>„kopia protokołu</a:t>
            </a:r>
            <a:r>
              <a:rPr lang="pl-PL" b="1" dirty="0"/>
              <a:t>”. </a:t>
            </a:r>
          </a:p>
        </p:txBody>
      </p:sp>
      <p:sp>
        <p:nvSpPr>
          <p:cNvPr id="151557" name="pole tekstowe 1"/>
          <p:cNvSpPr txBox="1">
            <a:spLocks noChangeArrowheads="1"/>
          </p:cNvSpPr>
          <p:nvPr/>
        </p:nvSpPr>
        <p:spPr bwMode="auto">
          <a:xfrm>
            <a:off x="350838" y="5151438"/>
            <a:ext cx="7559675" cy="1662112"/>
          </a:xfrm>
          <a:prstGeom prst="rect">
            <a:avLst/>
          </a:prstGeom>
          <a:noFill/>
          <a:ln w="9525">
            <a:noFill/>
            <a:miter lim="800000"/>
            <a:headEnd/>
            <a:tailEnd/>
          </a:ln>
        </p:spPr>
        <p:txBody>
          <a:bodyPr>
            <a:spAutoFit/>
          </a:bodyPr>
          <a:lstStyle/>
          <a:p>
            <a:r>
              <a:rPr lang="pl-PL" altLang="pl-PL" sz="1700" b="1">
                <a:solidFill>
                  <a:schemeClr val="bg1"/>
                </a:solidFill>
              </a:rPr>
              <a:t>Kopie poświadczają za zgodność z oryginałem członkowie komisji obecni przy ich sporządzeniu, podpisując je, parafując każdą stronę</a:t>
            </a:r>
          </a:p>
          <a:p>
            <a:r>
              <a:rPr lang="pl-PL" altLang="pl-PL" sz="1700" b="1">
                <a:solidFill>
                  <a:schemeClr val="bg1"/>
                </a:solidFill>
              </a:rPr>
              <a:t> i opatrując je pieczęcią komisji. Obowiązki te dotyczą zarówno komisji, w których kopie protokołu są kserokopiami protokołu, zostały sporządzone ręcznie, lub w których zostały one sporządzone w systemie informatycznym.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zaokrąglony 4">
            <a:extLst>
              <a:ext uri="{FF2B5EF4-FFF2-40B4-BE49-F238E27FC236}">
                <a16:creationId xmlns:a16="http://schemas.microsoft.com/office/drawing/2014/main" xmlns="" id="{F3D98FC8-CB8B-4FD2-81E7-FA294C827E64}"/>
              </a:ext>
            </a:extLst>
          </p:cNvPr>
          <p:cNvSpPr/>
          <p:nvPr/>
        </p:nvSpPr>
        <p:spPr>
          <a:xfrm>
            <a:off x="101600" y="4389438"/>
            <a:ext cx="8928100" cy="1892300"/>
          </a:xfrm>
          <a:prstGeom prst="roundRect">
            <a:avLst>
              <a:gd name="adj" fmla="val 8277"/>
            </a:avLst>
          </a:prstGeom>
          <a:solidFill>
            <a:srgbClr val="9D032A"/>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2579" name="Prostokąt 3"/>
          <p:cNvSpPr>
            <a:spLocks noChangeArrowheads="1"/>
          </p:cNvSpPr>
          <p:nvPr/>
        </p:nvSpPr>
        <p:spPr bwMode="auto">
          <a:xfrm>
            <a:off x="611188" y="476250"/>
            <a:ext cx="6334125" cy="708025"/>
          </a:xfrm>
          <a:prstGeom prst="rect">
            <a:avLst/>
          </a:prstGeom>
          <a:noFill/>
          <a:ln w="9525">
            <a:noFill/>
            <a:miter lim="800000"/>
            <a:headEnd/>
            <a:tailEnd/>
          </a:ln>
        </p:spPr>
        <p:txBody>
          <a:bodyPr>
            <a:spAutoFit/>
          </a:bodyPr>
          <a:lstStyle/>
          <a:p>
            <a:pPr algn="ctr"/>
            <a:r>
              <a:rPr lang="pl-PL" altLang="pl-PL" sz="2000" b="1">
                <a:solidFill>
                  <a:srgbClr val="9D032A"/>
                </a:solidFill>
              </a:rPr>
              <a:t>Sporządzenie protokołu głosowania i podanie go do publicznej wiadomości</a:t>
            </a:r>
            <a:endParaRPr lang="pl-PL" altLang="pl-PL" sz="1400" b="1" i="1">
              <a:solidFill>
                <a:srgbClr val="9D032A"/>
              </a:solidFill>
            </a:endParaRPr>
          </a:p>
        </p:txBody>
      </p:sp>
      <p:sp>
        <p:nvSpPr>
          <p:cNvPr id="107524" name="Prostokąt 1">
            <a:extLst>
              <a:ext uri="{FF2B5EF4-FFF2-40B4-BE49-F238E27FC236}">
                <a16:creationId xmlns:a16="http://schemas.microsoft.com/office/drawing/2014/main" xmlns="" id="{5046A9B0-8CCB-444B-8B93-8D2168023AF7}"/>
              </a:ext>
            </a:extLst>
          </p:cNvPr>
          <p:cNvSpPr>
            <a:spLocks noChangeArrowheads="1"/>
          </p:cNvSpPr>
          <p:nvPr/>
        </p:nvSpPr>
        <p:spPr bwMode="auto">
          <a:xfrm>
            <a:off x="107950" y="1273175"/>
            <a:ext cx="8928100" cy="2954338"/>
          </a:xfrm>
          <a:prstGeom prst="rect">
            <a:avLst/>
          </a:prstGeom>
          <a:noFill/>
          <a:ln>
            <a:noFill/>
          </a:ln>
          <a:extLst/>
        </p:spPr>
        <p:txBody>
          <a:bodyPr>
            <a:spAutoFit/>
          </a:bodyPr>
          <a:lstStyle>
            <a:lvl1pPr marL="266700" indent="-266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65113" indent="-265113" algn="just">
              <a:lnSpc>
                <a:spcPct val="100000"/>
              </a:lnSpc>
              <a:spcBef>
                <a:spcPct val="0"/>
              </a:spcBef>
              <a:buFontTx/>
              <a:buNone/>
              <a:defRPr/>
            </a:pPr>
            <a:r>
              <a:rPr lang="pl-PL" altLang="pl-PL" sz="1800" b="1" dirty="0">
                <a:latin typeface="Arial" panose="020B0604020202020204" pitchFamily="34" charset="0"/>
              </a:rPr>
              <a:t>3. </a:t>
            </a:r>
            <a:r>
              <a:rPr lang="pl-PL" altLang="pl-PL" sz="1800" b="1" u="sng" dirty="0">
                <a:latin typeface="Arial" panose="020B0604020202020204" pitchFamily="34" charset="0"/>
              </a:rPr>
              <a:t>Jeden egzemplarz kopii protokołu głosowania</a:t>
            </a:r>
            <a:r>
              <a:rPr lang="pl-PL" altLang="pl-PL" sz="1800" b="1" dirty="0">
                <a:latin typeface="Arial" panose="020B0604020202020204" pitchFamily="34" charset="0"/>
              </a:rPr>
              <a:t>, po zabezpieczeniu przed wpływem warunków atmosferycznych (deszcz itp.) OKW wywiesza </a:t>
            </a:r>
            <a:br>
              <a:rPr lang="pl-PL" altLang="pl-PL" sz="1800" b="1" dirty="0">
                <a:latin typeface="Arial" panose="020B0604020202020204" pitchFamily="34" charset="0"/>
              </a:rPr>
            </a:br>
            <a:r>
              <a:rPr lang="pl-PL" altLang="pl-PL" sz="1800" b="1" dirty="0">
                <a:latin typeface="Arial" panose="020B0604020202020204" pitchFamily="34" charset="0"/>
              </a:rPr>
              <a:t>w miejscu łatwo dostępnym dla zainteresowanych i widocznym </a:t>
            </a:r>
            <a:br>
              <a:rPr lang="pl-PL" altLang="pl-PL" sz="1800" b="1" dirty="0">
                <a:latin typeface="Arial" panose="020B0604020202020204" pitchFamily="34" charset="0"/>
              </a:rPr>
            </a:br>
            <a:r>
              <a:rPr lang="pl-PL" altLang="pl-PL" sz="1800" b="1" dirty="0">
                <a:latin typeface="Arial" panose="020B0604020202020204" pitchFamily="34" charset="0"/>
              </a:rPr>
              <a:t>po zamknięciu lokalu. </a:t>
            </a:r>
          </a:p>
          <a:p>
            <a:pPr marL="265113" indent="-265113" algn="just">
              <a:lnSpc>
                <a:spcPct val="100000"/>
              </a:lnSpc>
              <a:spcBef>
                <a:spcPct val="0"/>
              </a:spcBef>
              <a:buFontTx/>
              <a:buNone/>
              <a:defRPr/>
            </a:pPr>
            <a:endParaRPr lang="pl-PL" altLang="pl-PL" sz="1200" b="1" dirty="0">
              <a:latin typeface="Arial" panose="020B0604020202020204" pitchFamily="34" charset="0"/>
            </a:endParaRPr>
          </a:p>
          <a:p>
            <a:pPr algn="just">
              <a:lnSpc>
                <a:spcPct val="100000"/>
              </a:lnSpc>
              <a:spcBef>
                <a:spcPct val="0"/>
              </a:spcBef>
              <a:buFontTx/>
              <a:buNone/>
              <a:defRPr/>
            </a:pPr>
            <a:r>
              <a:rPr lang="pl-PL" altLang="pl-PL" sz="1800" b="1" dirty="0">
                <a:latin typeface="Arial" panose="020B0604020202020204" pitchFamily="34" charset="0"/>
              </a:rPr>
              <a:t>    Kopia protokołu powinna być wywieszona w taki sposób, żeby możliwe było ich odczytanie także z wózka inwalidzkiego.</a:t>
            </a:r>
          </a:p>
          <a:p>
            <a:pPr algn="just">
              <a:lnSpc>
                <a:spcPct val="100000"/>
              </a:lnSpc>
              <a:spcBef>
                <a:spcPct val="0"/>
              </a:spcBef>
              <a:buFontTx/>
              <a:buNone/>
              <a:defRPr/>
            </a:pPr>
            <a:endParaRPr lang="pl-PL" altLang="pl-PL" sz="1200" b="1" dirty="0">
              <a:latin typeface="Arial" panose="020B0604020202020204" pitchFamily="34" charset="0"/>
            </a:endParaRPr>
          </a:p>
          <a:p>
            <a:pPr algn="just">
              <a:lnSpc>
                <a:spcPct val="100000"/>
              </a:lnSpc>
              <a:spcBef>
                <a:spcPct val="0"/>
              </a:spcBef>
              <a:buFontTx/>
              <a:buNone/>
              <a:defRPr/>
            </a:pPr>
            <a:r>
              <a:rPr lang="pl-PL" altLang="pl-PL" sz="1800" b="1" dirty="0">
                <a:latin typeface="Arial" panose="020B0604020202020204" pitchFamily="34" charset="0"/>
              </a:rPr>
              <a:t>	</a:t>
            </a:r>
            <a:r>
              <a:rPr lang="pl-PL" altLang="pl-PL" sz="1800" b="1" u="sng" dirty="0">
                <a:latin typeface="Arial" panose="020B0604020202020204" pitchFamily="34" charset="0"/>
              </a:rPr>
              <a:t>Jeżeli w treści uwag zostaną zamieszczone </a:t>
            </a:r>
            <a:r>
              <a:rPr lang="pl-PL" altLang="pl-PL" sz="1800" b="1" u="sng" dirty="0">
                <a:solidFill>
                  <a:srgbClr val="9900FF"/>
                </a:solidFill>
                <a:latin typeface="Arial" panose="020B0604020202020204" pitchFamily="34" charset="0"/>
              </a:rPr>
              <a:t>dane osobowe, należy je zanonimizować (zasłonić, ukryć) na kopii protokołu podawanej do publicznej wiadomości</a:t>
            </a:r>
            <a:r>
              <a:rPr lang="pl-PL" altLang="pl-PL" sz="1800" b="1" dirty="0">
                <a:solidFill>
                  <a:srgbClr val="9900FF"/>
                </a:solidFill>
                <a:latin typeface="Arial" panose="020B0604020202020204" pitchFamily="34" charset="0"/>
              </a:rPr>
              <a:t> </a:t>
            </a:r>
            <a:r>
              <a:rPr lang="pl-PL" altLang="pl-PL" sz="1800" b="1" dirty="0">
                <a:latin typeface="Arial" panose="020B0604020202020204" pitchFamily="34" charset="0"/>
              </a:rPr>
              <a:t>(</a:t>
            </a:r>
            <a:r>
              <a:rPr lang="pl-PL" altLang="pl-PL" sz="1800" b="1" i="1" u="sng" dirty="0">
                <a:latin typeface="Arial" panose="020B0604020202020204" pitchFamily="34" charset="0"/>
              </a:rPr>
              <a:t>pkt 116 Wytycznych PKW</a:t>
            </a:r>
            <a:r>
              <a:rPr lang="pl-PL" altLang="pl-PL" sz="1800" b="1" u="sng" dirty="0">
                <a:latin typeface="Arial" panose="020B0604020202020204" pitchFamily="34" charset="0"/>
              </a:rPr>
              <a:t>).</a:t>
            </a:r>
            <a:endParaRPr lang="pl-PL" altLang="pl-PL" sz="1800" b="1" dirty="0">
              <a:latin typeface="Arial" panose="020B0604020202020204" pitchFamily="34" charset="0"/>
            </a:endParaRPr>
          </a:p>
        </p:txBody>
      </p:sp>
      <p:sp>
        <p:nvSpPr>
          <p:cNvPr id="152581" name="Prostokąt 3"/>
          <p:cNvSpPr>
            <a:spLocks noChangeArrowheads="1"/>
          </p:cNvSpPr>
          <p:nvPr/>
        </p:nvSpPr>
        <p:spPr bwMode="auto">
          <a:xfrm>
            <a:off x="317500" y="4437063"/>
            <a:ext cx="8567738" cy="1754187"/>
          </a:xfrm>
          <a:prstGeom prst="rect">
            <a:avLst/>
          </a:prstGeom>
          <a:noFill/>
          <a:ln w="9525">
            <a:noFill/>
            <a:miter lim="800000"/>
            <a:headEnd/>
            <a:tailEnd/>
          </a:ln>
        </p:spPr>
        <p:txBody>
          <a:bodyPr>
            <a:spAutoFit/>
          </a:bodyPr>
          <a:lstStyle/>
          <a:p>
            <a:pPr marL="342900" indent="-342900" algn="just">
              <a:buFont typeface="Wingdings" pitchFamily="2" charset="2"/>
              <a:buChar char="Ø"/>
            </a:pPr>
            <a:r>
              <a:rPr lang="pl-PL" altLang="pl-PL" b="1">
                <a:solidFill>
                  <a:schemeClr val="bg1"/>
                </a:solidFill>
              </a:rPr>
              <a:t>Wywieszenie kopii protokołu głosowania winno nastąpić niezwłocznie po sporządzeniu protokołu, jednak nie wcześniej niż po godzinie 21.00.</a:t>
            </a:r>
          </a:p>
          <a:p>
            <a:pPr marL="342900" indent="-342900" algn="just">
              <a:buFont typeface="Wingdings" pitchFamily="2" charset="2"/>
              <a:buChar char="Ø"/>
            </a:pPr>
            <a:endParaRPr lang="pl-PL" altLang="pl-PL" sz="800" b="1">
              <a:solidFill>
                <a:schemeClr val="bg1"/>
              </a:solidFill>
            </a:endParaRPr>
          </a:p>
          <a:p>
            <a:pPr marL="342900" indent="-342900" algn="just">
              <a:buFont typeface="Wingdings" pitchFamily="2" charset="2"/>
              <a:buChar char="Ø"/>
            </a:pPr>
            <a:r>
              <a:rPr lang="pl-PL" altLang="pl-PL" b="1">
                <a:solidFill>
                  <a:schemeClr val="bg1"/>
                </a:solidFill>
              </a:rPr>
              <a:t>O ile w treści uwag protokołu zostały jednak zamieszczone dane osobowe wyborców lub mężów zaufania,  należy je </a:t>
            </a:r>
            <a:r>
              <a:rPr lang="pl-PL" altLang="pl-PL" b="1" u="sng">
                <a:solidFill>
                  <a:schemeClr val="bg1"/>
                </a:solidFill>
              </a:rPr>
              <a:t>bezwzględnie </a:t>
            </a:r>
            <a:r>
              <a:rPr lang="pl-PL" altLang="pl-PL" b="1">
                <a:solidFill>
                  <a:schemeClr val="bg1"/>
                </a:solidFill>
              </a:rPr>
              <a:t>zanonimizować.</a:t>
            </a:r>
          </a:p>
          <a:p>
            <a:pPr marL="342900" indent="-342900" algn="just">
              <a:buFont typeface="Wingdings" pitchFamily="2" charset="2"/>
              <a:buChar char="Ø"/>
            </a:pPr>
            <a:endParaRPr lang="pl-PL" altLang="pl-PL" sz="800" b="1">
              <a:solidFill>
                <a:schemeClr val="bg1"/>
              </a:solidFill>
            </a:endParaRPr>
          </a:p>
          <a:p>
            <a:pPr marL="342900" indent="-342900" algn="just">
              <a:buFont typeface="Wingdings" pitchFamily="2" charset="2"/>
              <a:buChar char="Ø"/>
            </a:pPr>
            <a:r>
              <a:rPr lang="pl-PL" altLang="pl-PL" b="1">
                <a:solidFill>
                  <a:schemeClr val="bg1"/>
                </a:solidFill>
              </a:rPr>
              <a:t>Nie wywiesza się strony protokołu zawierającej kod QR.</a:t>
            </a:r>
            <a:endParaRPr lang="pl-PL" altLang="pl-PL" sz="2000" b="1">
              <a:solidFill>
                <a:schemeClr val="bg1"/>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zaokrąglony 7">
            <a:extLst>
              <a:ext uri="{FF2B5EF4-FFF2-40B4-BE49-F238E27FC236}">
                <a16:creationId xmlns:a16="http://schemas.microsoft.com/office/drawing/2014/main" xmlns="" id="{D6A74E37-F4FB-483E-9E2D-AE60BD030BAF}"/>
              </a:ext>
            </a:extLst>
          </p:cNvPr>
          <p:cNvSpPr/>
          <p:nvPr/>
        </p:nvSpPr>
        <p:spPr>
          <a:xfrm>
            <a:off x="390525" y="5040313"/>
            <a:ext cx="7205663" cy="1546225"/>
          </a:xfrm>
          <a:prstGeom prst="roundRect">
            <a:avLst>
              <a:gd name="adj" fmla="val 8277"/>
            </a:avLst>
          </a:prstGeom>
          <a:solidFill>
            <a:srgbClr val="9D032A"/>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3603" name="Prostokąt 3"/>
          <p:cNvSpPr>
            <a:spLocks noChangeArrowheads="1"/>
          </p:cNvSpPr>
          <p:nvPr/>
        </p:nvSpPr>
        <p:spPr bwMode="auto">
          <a:xfrm>
            <a:off x="611188" y="558800"/>
            <a:ext cx="6635750" cy="708025"/>
          </a:xfrm>
          <a:prstGeom prst="rect">
            <a:avLst/>
          </a:prstGeom>
          <a:noFill/>
          <a:ln w="9525">
            <a:noFill/>
            <a:miter lim="800000"/>
            <a:headEnd/>
            <a:tailEnd/>
          </a:ln>
        </p:spPr>
        <p:txBody>
          <a:bodyPr>
            <a:spAutoFit/>
          </a:bodyPr>
          <a:lstStyle/>
          <a:p>
            <a:pPr algn="ctr"/>
            <a:r>
              <a:rPr lang="pl-PL" altLang="pl-PL" sz="2000" b="1">
                <a:solidFill>
                  <a:srgbClr val="9D032A"/>
                </a:solidFill>
              </a:rPr>
              <a:t>Sporządzenie protokołu głosowania i podanie go do publicznej wiadomości</a:t>
            </a:r>
            <a:endParaRPr lang="pl-PL" altLang="pl-PL" sz="1400" b="1" i="1">
              <a:solidFill>
                <a:srgbClr val="9D032A"/>
              </a:solidFill>
            </a:endParaRPr>
          </a:p>
        </p:txBody>
      </p:sp>
      <p:sp>
        <p:nvSpPr>
          <p:cNvPr id="153604" name="Prostokąt 1"/>
          <p:cNvSpPr>
            <a:spLocks noChangeArrowheads="1"/>
          </p:cNvSpPr>
          <p:nvPr/>
        </p:nvSpPr>
        <p:spPr bwMode="auto">
          <a:xfrm>
            <a:off x="179388" y="1387475"/>
            <a:ext cx="8785225" cy="1323975"/>
          </a:xfrm>
          <a:prstGeom prst="rect">
            <a:avLst/>
          </a:prstGeom>
          <a:noFill/>
          <a:ln w="9525">
            <a:noFill/>
            <a:miter lim="800000"/>
            <a:headEnd/>
            <a:tailEnd/>
          </a:ln>
        </p:spPr>
        <p:txBody>
          <a:bodyPr>
            <a:spAutoFit/>
          </a:bodyPr>
          <a:lstStyle/>
          <a:p>
            <a:pPr marL="266700" indent="-266700" algn="just" fontAlgn="ctr">
              <a:spcAft>
                <a:spcPts val="1200"/>
              </a:spcAft>
              <a:buFont typeface="Wingdings" pitchFamily="2" charset="2"/>
              <a:buChar char="Ø"/>
            </a:pPr>
            <a:r>
              <a:rPr lang="pl-PL" altLang="pl-PL" sz="2000" b="1"/>
              <a:t>Poza przypadkami nadzwyczajnych wydarzeń (np. katastrofa budowlana dotycząca budynku, w którym znajduje się lokal wyborczy), OKW nie może opuścić lokalu wyborczego przed wywieszeniem kopii protokołu głosowania.</a:t>
            </a:r>
          </a:p>
        </p:txBody>
      </p:sp>
      <p:pic>
        <p:nvPicPr>
          <p:cNvPr id="153605" name="Obraz 8" descr="Téléphone Cellulaire Mobile · Images vectorielles ..."/>
          <p:cNvPicPr>
            <a:picLocks noChangeAspect="1"/>
          </p:cNvPicPr>
          <p:nvPr/>
        </p:nvPicPr>
        <p:blipFill>
          <a:blip r:embed="rId2"/>
          <a:srcRect/>
          <a:stretch>
            <a:fillRect/>
          </a:stretch>
        </p:blipFill>
        <p:spPr bwMode="auto">
          <a:xfrm rot="332927">
            <a:off x="7770813" y="2543175"/>
            <a:ext cx="1044575" cy="1631950"/>
          </a:xfrm>
          <a:prstGeom prst="rect">
            <a:avLst/>
          </a:prstGeom>
          <a:noFill/>
          <a:ln w="9525">
            <a:noFill/>
            <a:miter lim="800000"/>
            <a:headEnd/>
            <a:tailEnd/>
          </a:ln>
        </p:spPr>
      </p:pic>
      <p:sp>
        <p:nvSpPr>
          <p:cNvPr id="153606" name="pole tekstowe 1"/>
          <p:cNvSpPr txBox="1">
            <a:spLocks noChangeArrowheads="1"/>
          </p:cNvSpPr>
          <p:nvPr/>
        </p:nvSpPr>
        <p:spPr bwMode="auto">
          <a:xfrm>
            <a:off x="174625" y="2762250"/>
            <a:ext cx="7421563" cy="1476375"/>
          </a:xfrm>
          <a:prstGeom prst="rect">
            <a:avLst/>
          </a:prstGeom>
          <a:noFill/>
          <a:ln w="9525">
            <a:noFill/>
            <a:miter lim="800000"/>
            <a:headEnd/>
            <a:tailEnd/>
          </a:ln>
        </p:spPr>
        <p:txBody>
          <a:bodyPr>
            <a:spAutoFit/>
          </a:bodyPr>
          <a:lstStyle/>
          <a:p>
            <a:pPr algn="just" fontAlgn="ctr">
              <a:spcAft>
                <a:spcPts val="1200"/>
              </a:spcAft>
              <a:buFont typeface="Wingdings" pitchFamily="2" charset="2"/>
              <a:buChar char="Ø"/>
            </a:pPr>
            <a:r>
              <a:rPr lang="pl-PL" altLang="pl-PL" b="1">
                <a:solidFill>
                  <a:srgbClr val="0033CC"/>
                </a:solidFill>
              </a:rPr>
              <a:t> Przewodniczący OKW ustala z członkami OKW sposób</a:t>
            </a:r>
            <a:br>
              <a:rPr lang="pl-PL" altLang="pl-PL" b="1">
                <a:solidFill>
                  <a:srgbClr val="0033CC"/>
                </a:solidFill>
              </a:rPr>
            </a:br>
            <a:r>
              <a:rPr lang="pl-PL" altLang="pl-PL" b="1">
                <a:solidFill>
                  <a:srgbClr val="0033CC"/>
                </a:solidFill>
              </a:rPr>
              <a:t>    komunikowania się w razie potrzeby zwołania posiedzenia</a:t>
            </a:r>
            <a:br>
              <a:rPr lang="pl-PL" altLang="pl-PL" b="1">
                <a:solidFill>
                  <a:srgbClr val="0033CC"/>
                </a:solidFill>
              </a:rPr>
            </a:br>
            <a:r>
              <a:rPr lang="pl-PL" altLang="pl-PL" b="1">
                <a:solidFill>
                  <a:srgbClr val="0033CC"/>
                </a:solidFill>
              </a:rPr>
              <a:t>    w przypadku nieprzyjęcia protokołu przez pełnomocnika</a:t>
            </a:r>
            <a:br>
              <a:rPr lang="pl-PL" altLang="pl-PL" b="1">
                <a:solidFill>
                  <a:srgbClr val="0033CC"/>
                </a:solidFill>
              </a:rPr>
            </a:br>
            <a:r>
              <a:rPr lang="pl-PL" altLang="pl-PL" b="1">
                <a:solidFill>
                  <a:srgbClr val="0033CC"/>
                </a:solidFill>
              </a:rPr>
              <a:t>    Okręgowej Komisji Wyborczej lub przez Okręgową Komisję</a:t>
            </a:r>
            <a:br>
              <a:rPr lang="pl-PL" altLang="pl-PL" b="1">
                <a:solidFill>
                  <a:srgbClr val="0033CC"/>
                </a:solidFill>
              </a:rPr>
            </a:br>
            <a:r>
              <a:rPr lang="pl-PL" altLang="pl-PL" b="1">
                <a:solidFill>
                  <a:srgbClr val="0033CC"/>
                </a:solidFill>
              </a:rPr>
              <a:t>    Wyborczą.</a:t>
            </a:r>
            <a:endParaRPr lang="pl-PL" altLang="pl-PL"/>
          </a:p>
        </p:txBody>
      </p:sp>
      <p:sp>
        <p:nvSpPr>
          <p:cNvPr id="153607" name="Prostokąt 2"/>
          <p:cNvSpPr>
            <a:spLocks noChangeArrowheads="1"/>
          </p:cNvSpPr>
          <p:nvPr/>
        </p:nvSpPr>
        <p:spPr bwMode="auto">
          <a:xfrm>
            <a:off x="217488" y="4316413"/>
            <a:ext cx="8628062" cy="646112"/>
          </a:xfrm>
          <a:prstGeom prst="rect">
            <a:avLst/>
          </a:prstGeom>
          <a:noFill/>
          <a:ln w="9525">
            <a:noFill/>
            <a:miter lim="800000"/>
            <a:headEnd/>
            <a:tailEnd/>
          </a:ln>
        </p:spPr>
        <p:txBody>
          <a:bodyPr>
            <a:spAutoFit/>
          </a:bodyPr>
          <a:lstStyle/>
          <a:p>
            <a:pPr algn="just" fontAlgn="ctr">
              <a:spcAft>
                <a:spcPts val="600"/>
              </a:spcAft>
              <a:buFont typeface="Wingdings" pitchFamily="2" charset="2"/>
              <a:buChar char="Ø"/>
            </a:pPr>
            <a:r>
              <a:rPr lang="pl-PL" altLang="pl-PL" b="1"/>
              <a:t> Członkowie OKW zobowiązani są do pozostawania w gotowości do wzięcia</a:t>
            </a:r>
            <a:br>
              <a:rPr lang="pl-PL" altLang="pl-PL" b="1"/>
            </a:br>
            <a:r>
              <a:rPr lang="pl-PL" altLang="pl-PL" b="1"/>
              <a:t>    udziału w ewentualnym posiedzeniu OKW w takim przypadku.</a:t>
            </a:r>
          </a:p>
        </p:txBody>
      </p:sp>
      <p:sp>
        <p:nvSpPr>
          <p:cNvPr id="153608" name="pole tekstowe 3"/>
          <p:cNvSpPr txBox="1">
            <a:spLocks noChangeArrowheads="1"/>
          </p:cNvSpPr>
          <p:nvPr/>
        </p:nvSpPr>
        <p:spPr bwMode="auto">
          <a:xfrm>
            <a:off x="539750" y="5091113"/>
            <a:ext cx="6985000" cy="1476375"/>
          </a:xfrm>
          <a:prstGeom prst="rect">
            <a:avLst/>
          </a:prstGeom>
          <a:noFill/>
          <a:ln w="9525">
            <a:noFill/>
            <a:miter lim="800000"/>
            <a:headEnd/>
            <a:tailEnd/>
          </a:ln>
        </p:spPr>
        <p:txBody>
          <a:bodyPr>
            <a:spAutoFit/>
          </a:bodyPr>
          <a:lstStyle/>
          <a:p>
            <a:pPr algn="just"/>
            <a:r>
              <a:rPr lang="pl-PL" altLang="pl-PL" b="1">
                <a:solidFill>
                  <a:schemeClr val="bg1"/>
                </a:solidFill>
              </a:rPr>
              <a:t>W przypadku sprostowań dokonywanych w protokole komisja obowiązana jest podać niezwłocznie treść sprostowanego protokołu do publicznej wiadomości poprzez wywieszenie </a:t>
            </a:r>
            <a:br>
              <a:rPr lang="pl-PL" altLang="pl-PL" b="1">
                <a:solidFill>
                  <a:schemeClr val="bg1"/>
                </a:solidFill>
              </a:rPr>
            </a:br>
            <a:r>
              <a:rPr lang="pl-PL" altLang="pl-PL" b="1">
                <a:solidFill>
                  <a:schemeClr val="bg1"/>
                </a:solidFill>
              </a:rPr>
              <a:t>w sposób wskazany w poprzednim slajdzie  (obok wcześniej wywieszonego tam protokołu jak wskazano w pkt 116).</a:t>
            </a:r>
            <a:endParaRPr lang="pl-PL" altLang="pl-PL">
              <a:solidFill>
                <a:schemeClr val="bg1"/>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zaokrąglony 13">
            <a:extLst>
              <a:ext uri="{FF2B5EF4-FFF2-40B4-BE49-F238E27FC236}">
                <a16:creationId xmlns:a16="http://schemas.microsoft.com/office/drawing/2014/main" xmlns="" id="{EB2F588F-1AE3-4CD8-95F5-C127B5C6D44C}"/>
              </a:ext>
            </a:extLst>
          </p:cNvPr>
          <p:cNvSpPr/>
          <p:nvPr/>
        </p:nvSpPr>
        <p:spPr>
          <a:xfrm>
            <a:off x="323850" y="4941888"/>
            <a:ext cx="7416800" cy="1727200"/>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pic>
        <p:nvPicPr>
          <p:cNvPr id="154627" name="Obraz 8" descr="Logo - 3109 - 1 strona.jpg"/>
          <p:cNvPicPr>
            <a:picLocks noChangeAspect="1"/>
          </p:cNvPicPr>
          <p:nvPr/>
        </p:nvPicPr>
        <p:blipFill>
          <a:blip r:embed="rId3"/>
          <a:srcRect/>
          <a:stretch>
            <a:fillRect/>
          </a:stretch>
        </p:blipFill>
        <p:spPr bwMode="auto">
          <a:xfrm>
            <a:off x="0" y="-25400"/>
            <a:ext cx="9144000" cy="1595438"/>
          </a:xfrm>
          <a:prstGeom prst="rect">
            <a:avLst/>
          </a:prstGeom>
          <a:noFill/>
          <a:ln w="9525">
            <a:noFill/>
            <a:miter lim="800000"/>
            <a:headEnd/>
            <a:tailEnd/>
          </a:ln>
        </p:spPr>
      </p:pic>
      <p:sp>
        <p:nvSpPr>
          <p:cNvPr id="154628"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w="9525">
            <a:noFill/>
            <a:miter lim="800000"/>
            <a:headEnd/>
            <a:tailEnd/>
          </a:ln>
        </p:spPr>
        <p:txBody>
          <a:bodyPr/>
          <a:lstStyle/>
          <a:p>
            <a:pPr eaLnBrk="1" hangingPunct="1"/>
            <a:endParaRPr lang="pl-PL" altLang="pl-PL"/>
          </a:p>
        </p:txBody>
      </p:sp>
      <p:sp>
        <p:nvSpPr>
          <p:cNvPr id="154629"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w="9525">
            <a:noFill/>
            <a:miter lim="800000"/>
            <a:headEnd/>
            <a:tailEnd/>
          </a:ln>
        </p:spPr>
        <p:txBody>
          <a:bodyPr/>
          <a:lstStyle/>
          <a:p>
            <a:pPr eaLnBrk="1" hangingPunct="1"/>
            <a:endParaRPr lang="pl-PL" altLang="pl-PL"/>
          </a:p>
        </p:txBody>
      </p:sp>
      <p:sp>
        <p:nvSpPr>
          <p:cNvPr id="154630" name="pole tekstowe 8"/>
          <p:cNvSpPr txBox="1">
            <a:spLocks noChangeArrowheads="1"/>
          </p:cNvSpPr>
          <p:nvPr/>
        </p:nvSpPr>
        <p:spPr bwMode="auto">
          <a:xfrm>
            <a:off x="8516938" y="836613"/>
            <a:ext cx="576262" cy="369887"/>
          </a:xfrm>
          <a:prstGeom prst="rect">
            <a:avLst/>
          </a:prstGeom>
          <a:noFill/>
          <a:ln w="9525">
            <a:solidFill>
              <a:srgbClr val="9D032A"/>
            </a:solidFill>
            <a:miter lim="800000"/>
            <a:headEnd/>
            <a:tailEnd/>
          </a:ln>
        </p:spPr>
        <p:txBody>
          <a:bodyPr>
            <a:spAutoFit/>
          </a:bodyPr>
          <a:lstStyle/>
          <a:p>
            <a:pPr algn="ctr" eaLnBrk="1" hangingPunct="1"/>
            <a:fld id="{C5265870-2D6A-460F-A683-DC2DAA3593A9}" type="slidenum">
              <a:rPr lang="pl-PL" altLang="pl-PL" b="1">
                <a:solidFill>
                  <a:srgbClr val="9D032A"/>
                </a:solidFill>
              </a:rPr>
              <a:pPr algn="ctr" eaLnBrk="1" hangingPunct="1"/>
              <a:t>129</a:t>
            </a:fld>
            <a:endParaRPr lang="pl-PL" altLang="pl-PL" b="1">
              <a:solidFill>
                <a:srgbClr val="9D032A"/>
              </a:solidFill>
            </a:endParaRPr>
          </a:p>
        </p:txBody>
      </p:sp>
      <p:pic>
        <p:nvPicPr>
          <p:cNvPr id="154631" name="Obraz 6"/>
          <p:cNvPicPr>
            <a:picLocks noChangeAspect="1"/>
          </p:cNvPicPr>
          <p:nvPr/>
        </p:nvPicPr>
        <p:blipFill>
          <a:blip r:embed="rId4"/>
          <a:srcRect/>
          <a:stretch>
            <a:fillRect/>
          </a:stretch>
        </p:blipFill>
        <p:spPr bwMode="auto">
          <a:xfrm>
            <a:off x="7885113" y="6313488"/>
            <a:ext cx="1185862" cy="500062"/>
          </a:xfrm>
          <a:prstGeom prst="rect">
            <a:avLst/>
          </a:prstGeom>
          <a:noFill/>
          <a:ln w="9525">
            <a:noFill/>
            <a:miter lim="800000"/>
            <a:headEnd/>
            <a:tailEnd/>
          </a:ln>
        </p:spPr>
      </p:pic>
      <p:sp>
        <p:nvSpPr>
          <p:cNvPr id="154632" name="pole tekstowe 5"/>
          <p:cNvSpPr txBox="1">
            <a:spLocks noChangeArrowheads="1"/>
          </p:cNvSpPr>
          <p:nvPr/>
        </p:nvSpPr>
        <p:spPr bwMode="auto">
          <a:xfrm>
            <a:off x="755650" y="404813"/>
            <a:ext cx="6145213" cy="1016000"/>
          </a:xfrm>
          <a:prstGeom prst="rect">
            <a:avLst/>
          </a:prstGeom>
          <a:noFill/>
          <a:ln w="9525">
            <a:noFill/>
            <a:miter lim="800000"/>
            <a:headEnd/>
            <a:tailEnd/>
          </a:ln>
        </p:spPr>
        <p:txBody>
          <a:bodyPr wrap="none">
            <a:spAutoFit/>
          </a:bodyPr>
          <a:lstStyle/>
          <a:p>
            <a:pPr algn="ctr"/>
            <a:r>
              <a:rPr lang="pl-PL" altLang="pl-PL" sz="2000" b="1">
                <a:solidFill>
                  <a:srgbClr val="9D032A"/>
                </a:solidFill>
                <a:latin typeface="Arial Black" pitchFamily="34" charset="0"/>
              </a:rPr>
              <a:t>PRZEKAZANIE PROTOKOŁU GŁOSOWANIA</a:t>
            </a:r>
          </a:p>
          <a:p>
            <a:pPr algn="ctr"/>
            <a:r>
              <a:rPr lang="pl-PL" altLang="pl-PL" sz="2000" b="1">
                <a:solidFill>
                  <a:srgbClr val="9D032A"/>
                </a:solidFill>
                <a:latin typeface="Arial Black" pitchFamily="34" charset="0"/>
              </a:rPr>
              <a:t> PEŁNOMOCNIKOWI </a:t>
            </a:r>
          </a:p>
          <a:p>
            <a:pPr algn="ctr"/>
            <a:r>
              <a:rPr lang="pl-PL" altLang="pl-PL" sz="2000" b="1">
                <a:solidFill>
                  <a:srgbClr val="9D032A"/>
                </a:solidFill>
                <a:latin typeface="Arial Black" pitchFamily="34" charset="0"/>
              </a:rPr>
              <a:t>OKRĘGOWEJ KOMISJI WYBORCZEJ</a:t>
            </a:r>
          </a:p>
        </p:txBody>
      </p:sp>
      <p:pic>
        <p:nvPicPr>
          <p:cNvPr id="154633" name="Obraz 2" descr="Będzie obiekt dla sportowców w Nowicach | Jaworzyna Śląska ..."/>
          <p:cNvPicPr>
            <a:picLocks noChangeAspect="1"/>
          </p:cNvPicPr>
          <p:nvPr/>
        </p:nvPicPr>
        <p:blipFill>
          <a:blip r:embed="rId5"/>
          <a:srcRect t="15913" r="1840" b="12537"/>
          <a:stretch>
            <a:fillRect/>
          </a:stretch>
        </p:blipFill>
        <p:spPr bwMode="auto">
          <a:xfrm>
            <a:off x="4860925" y="2809875"/>
            <a:ext cx="3887788" cy="1943100"/>
          </a:xfrm>
          <a:prstGeom prst="rect">
            <a:avLst/>
          </a:prstGeom>
          <a:noFill/>
          <a:ln w="9525">
            <a:noFill/>
            <a:miter lim="800000"/>
            <a:headEnd/>
            <a:tailEnd/>
          </a:ln>
        </p:spPr>
      </p:pic>
      <p:sp>
        <p:nvSpPr>
          <p:cNvPr id="154634" name="pole tekstowe 3"/>
          <p:cNvSpPr txBox="1">
            <a:spLocks noChangeArrowheads="1"/>
          </p:cNvSpPr>
          <p:nvPr/>
        </p:nvSpPr>
        <p:spPr bwMode="auto">
          <a:xfrm>
            <a:off x="5435600" y="3132138"/>
            <a:ext cx="1081088" cy="369887"/>
          </a:xfrm>
          <a:prstGeom prst="rect">
            <a:avLst/>
          </a:prstGeom>
          <a:solidFill>
            <a:srgbClr val="FF0000"/>
          </a:solidFill>
          <a:ln w="9525">
            <a:noFill/>
            <a:miter lim="800000"/>
            <a:headEnd/>
            <a:tailEnd/>
          </a:ln>
        </p:spPr>
        <p:txBody>
          <a:bodyPr>
            <a:spAutoFit/>
          </a:bodyPr>
          <a:lstStyle/>
          <a:p>
            <a:r>
              <a:rPr lang="pl-PL" altLang="pl-PL" b="1">
                <a:solidFill>
                  <a:schemeClr val="bg1"/>
                </a:solidFill>
                <a:latin typeface="Arial Black" pitchFamily="34" charset="0"/>
              </a:rPr>
              <a:t>URZĄD</a:t>
            </a:r>
          </a:p>
        </p:txBody>
      </p:sp>
      <p:pic>
        <p:nvPicPr>
          <p:cNvPr id="154635" name="Obraz 6" descr="Ławka doodle, wektor ręcznie rysowane doodle ilustracja ..."/>
          <p:cNvPicPr>
            <a:picLocks noChangeAspect="1"/>
          </p:cNvPicPr>
          <p:nvPr/>
        </p:nvPicPr>
        <p:blipFill>
          <a:blip r:embed="rId6"/>
          <a:srcRect/>
          <a:stretch>
            <a:fillRect/>
          </a:stretch>
        </p:blipFill>
        <p:spPr bwMode="auto">
          <a:xfrm>
            <a:off x="1547813" y="3084513"/>
            <a:ext cx="1511300" cy="1714500"/>
          </a:xfrm>
          <a:prstGeom prst="rect">
            <a:avLst/>
          </a:prstGeom>
          <a:noFill/>
          <a:ln w="9525">
            <a:noFill/>
            <a:miter lim="800000"/>
            <a:headEnd/>
            <a:tailEnd/>
          </a:ln>
        </p:spPr>
      </p:pic>
      <p:sp>
        <p:nvSpPr>
          <p:cNvPr id="154636" name="Prostokąt 12"/>
          <p:cNvSpPr>
            <a:spLocks noChangeArrowheads="1"/>
          </p:cNvSpPr>
          <p:nvPr/>
        </p:nvSpPr>
        <p:spPr bwMode="auto">
          <a:xfrm>
            <a:off x="250825" y="1412875"/>
            <a:ext cx="8137525" cy="1882775"/>
          </a:xfrm>
          <a:prstGeom prst="rect">
            <a:avLst/>
          </a:prstGeom>
          <a:noFill/>
          <a:ln w="9525">
            <a:noFill/>
            <a:miter lim="800000"/>
            <a:headEnd/>
            <a:tailEnd/>
          </a:ln>
        </p:spPr>
        <p:txBody>
          <a:bodyPr>
            <a:spAutoFit/>
          </a:bodyPr>
          <a:lstStyle/>
          <a:p>
            <a:pPr algn="just">
              <a:lnSpc>
                <a:spcPct val="150000"/>
              </a:lnSpc>
            </a:pPr>
            <a:r>
              <a:rPr lang="pl-PL" altLang="pl-PL" sz="2000" b="1" u="sng"/>
              <a:t>Drugi egzemplarz kopii protokołu głosowania </a:t>
            </a:r>
            <a:r>
              <a:rPr lang="pl-PL" altLang="pl-PL" sz="2000" b="1">
                <a:solidFill>
                  <a:srgbClr val="0000CC"/>
                </a:solidFill>
              </a:rPr>
              <a:t>w obwodzie przewodniczący OKW lub jego zastępca przekazuje niezwłocznie wójtowi, za pośrednictwem pełnomocnika Okręgowej Komisji Wyborczej – </a:t>
            </a:r>
            <a:r>
              <a:rPr lang="pl-PL" altLang="pl-PL" sz="2000" b="1" i="1">
                <a:solidFill>
                  <a:srgbClr val="0000CC"/>
                </a:solidFill>
              </a:rPr>
              <a:t>pkt 119 Wytycznych PKW.</a:t>
            </a:r>
          </a:p>
        </p:txBody>
      </p:sp>
      <p:sp>
        <p:nvSpPr>
          <p:cNvPr id="154637" name="Prostokąt 11"/>
          <p:cNvSpPr>
            <a:spLocks noChangeArrowheads="1"/>
          </p:cNvSpPr>
          <p:nvPr/>
        </p:nvSpPr>
        <p:spPr bwMode="auto">
          <a:xfrm>
            <a:off x="395288" y="5057775"/>
            <a:ext cx="7272337" cy="1323975"/>
          </a:xfrm>
          <a:prstGeom prst="rect">
            <a:avLst/>
          </a:prstGeom>
          <a:noFill/>
          <a:ln w="9525">
            <a:noFill/>
            <a:miter lim="800000"/>
            <a:headEnd/>
            <a:tailEnd/>
          </a:ln>
        </p:spPr>
        <p:txBody>
          <a:bodyPr>
            <a:spAutoFit/>
          </a:bodyPr>
          <a:lstStyle/>
          <a:p>
            <a:pPr algn="just"/>
            <a:r>
              <a:rPr lang="pl-PL" altLang="pl-PL" sz="2000" b="1" u="sng">
                <a:solidFill>
                  <a:schemeClr val="bg1"/>
                </a:solidFill>
              </a:rPr>
              <a:t>Kolejne egzemplarze kopii</a:t>
            </a:r>
            <a:r>
              <a:rPr lang="pl-PL" altLang="pl-PL" sz="2000" b="1">
                <a:solidFill>
                  <a:schemeClr val="bg1"/>
                </a:solidFill>
              </a:rPr>
              <a:t> protokołów głosowania sporządza się w odpowiedniej liczbie i przekazuje członkom OKW oraz mężom zaufania.</a:t>
            </a:r>
          </a:p>
          <a:p>
            <a:pPr algn="just"/>
            <a:r>
              <a:rPr lang="pl-PL" altLang="pl-PL" sz="2000" b="1">
                <a:solidFill>
                  <a:schemeClr val="bg1"/>
                </a:solidFill>
              </a:rPr>
              <a:t>Nie jest to decyzja uznaniowa OKW, lecz jej obowiązek.</a:t>
            </a:r>
            <a:endParaRPr lang="pl-PL" altLang="pl-PL" sz="200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ole tekstowe 1"/>
          <p:cNvSpPr txBox="1">
            <a:spLocks noChangeArrowheads="1"/>
          </p:cNvSpPr>
          <p:nvPr/>
        </p:nvSpPr>
        <p:spPr bwMode="auto">
          <a:xfrm>
            <a:off x="1042988" y="476250"/>
            <a:ext cx="6337300"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cs typeface="Arial" charset="0"/>
              </a:rPr>
              <a:t>MĘŻOWIE ZAUFANIA - UPRAWNIENIA</a:t>
            </a:r>
          </a:p>
        </p:txBody>
      </p:sp>
      <p:sp>
        <p:nvSpPr>
          <p:cNvPr id="6" name="Prostokąt 5">
            <a:extLst>
              <a:ext uri="{FF2B5EF4-FFF2-40B4-BE49-F238E27FC236}">
                <a16:creationId xmlns:a16="http://schemas.microsoft.com/office/drawing/2014/main" xmlns="" id="{EDE84938-412B-49DF-A304-237998823895}"/>
              </a:ext>
            </a:extLst>
          </p:cNvPr>
          <p:cNvSpPr/>
          <p:nvPr/>
        </p:nvSpPr>
        <p:spPr>
          <a:xfrm>
            <a:off x="179388" y="3644900"/>
            <a:ext cx="8566150" cy="2246313"/>
          </a:xfrm>
          <a:prstGeom prst="rect">
            <a:avLst/>
          </a:prstGeom>
          <a:solidFill>
            <a:schemeClr val="bg1">
              <a:lumMod val="75000"/>
            </a:schemeClr>
          </a:solidFill>
          <a:ln w="28575">
            <a:solidFill>
              <a:srgbClr val="90181B"/>
            </a:solidFill>
          </a:ln>
        </p:spPr>
        <p:txBody>
          <a:bodyPr>
            <a:spAutoFit/>
          </a:bodyPr>
          <a:lstStyle/>
          <a:p>
            <a:pPr>
              <a:defRPr/>
            </a:pPr>
            <a:endParaRPr lang="pl-PL" sz="1100" dirty="0">
              <a:latin typeface="Arial" panose="020B0604020202020204" pitchFamily="34" charset="0"/>
            </a:endParaRPr>
          </a:p>
          <a:p>
            <a:pPr algn="just">
              <a:defRPr/>
            </a:pPr>
            <a:r>
              <a:rPr lang="pl-PL" b="1" dirty="0">
                <a:latin typeface="Arial" panose="020B0604020202020204" pitchFamily="34" charset="0"/>
              </a:rPr>
              <a:t>Przewodniczący komisji może wydawać polecenia o charakterze porządkowym</a:t>
            </a:r>
            <a:r>
              <a:rPr lang="pl-PL" dirty="0">
                <a:latin typeface="Arial" panose="020B0604020202020204" pitchFamily="34" charset="0"/>
              </a:rPr>
              <a:t>, w przypadku gdy działania mężów zaufania wykraczają poza ich uprawnienia, utrudniają pracę komisji, zakłócają powagę głosowania lub naruszają jego tajność. Fakt ten należy odnotować w  punkcie 22 protokołu głosowania. </a:t>
            </a:r>
          </a:p>
          <a:p>
            <a:pPr algn="just">
              <a:defRPr/>
            </a:pPr>
            <a:endParaRPr lang="pl-PL" sz="300" dirty="0">
              <a:latin typeface="Arial" panose="020B0604020202020204" pitchFamily="34" charset="0"/>
            </a:endParaRPr>
          </a:p>
          <a:p>
            <a:pPr algn="just">
              <a:defRPr/>
            </a:pPr>
            <a:r>
              <a:rPr lang="pl-PL" b="1" dirty="0">
                <a:latin typeface="Arial" panose="020B0604020202020204" pitchFamily="34" charset="0"/>
              </a:rPr>
              <a:t>Kwestie organizacyjne związane z wykonywaniem funkcji męża zaufania należą do kompetencji przewodniczącego danej komisji, który winien ustalić je i przekazać przybyłym mężom zaufania. </a:t>
            </a:r>
            <a:endParaRPr lang="pl-PL" dirty="0">
              <a:latin typeface="Franklin Gothic Book" panose="020B0503020102020204" pitchFamily="34" charset="0"/>
              <a:cs typeface="Arial" panose="020B0604020202020204" pitchFamily="34" charset="0"/>
            </a:endParaRPr>
          </a:p>
        </p:txBody>
      </p:sp>
      <p:sp>
        <p:nvSpPr>
          <p:cNvPr id="8" name="Prostokąt 7">
            <a:extLst>
              <a:ext uri="{FF2B5EF4-FFF2-40B4-BE49-F238E27FC236}">
                <a16:creationId xmlns:a16="http://schemas.microsoft.com/office/drawing/2014/main" xmlns="" id="{B102815F-7333-4480-ADAD-474309254432}"/>
              </a:ext>
            </a:extLst>
          </p:cNvPr>
          <p:cNvSpPr/>
          <p:nvPr/>
        </p:nvSpPr>
        <p:spPr>
          <a:xfrm>
            <a:off x="179388" y="1484313"/>
            <a:ext cx="8566150" cy="187325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l-PL" altLang="pl-PL" b="1" dirty="0">
                <a:solidFill>
                  <a:schemeClr val="tx1"/>
                </a:solidFill>
                <a:latin typeface="Franklin Gothic Book" panose="020B0503020102020204" pitchFamily="34" charset="0"/>
                <a:ea typeface="Times New Roman" pitchFamily="18" charset="0"/>
                <a:cs typeface="Arial" pitchFamily="34" charset="0"/>
              </a:rPr>
              <a:t>Obserwacja czynności wykonywanych przez komisję obwodową </a:t>
            </a:r>
            <a:r>
              <a:rPr lang="pl-PL" altLang="pl-PL" b="1" u="sng" dirty="0">
                <a:solidFill>
                  <a:srgbClr val="9D032A"/>
                </a:solidFill>
                <a:latin typeface="Franklin Gothic Book" panose="020B0503020102020204" pitchFamily="34" charset="0"/>
                <a:ea typeface="Times New Roman" pitchFamily="18" charset="0"/>
                <a:cs typeface="Arial" pitchFamily="34" charset="0"/>
              </a:rPr>
              <a:t>w trakcie głosowania</a:t>
            </a:r>
            <a:r>
              <a:rPr lang="pl-PL" altLang="pl-PL" b="1" dirty="0">
                <a:solidFill>
                  <a:srgbClr val="9D032A"/>
                </a:solidFill>
                <a:latin typeface="Franklin Gothic Book" panose="020B0503020102020204" pitchFamily="34" charset="0"/>
                <a:ea typeface="Times New Roman" pitchFamily="18" charset="0"/>
                <a:cs typeface="Arial" pitchFamily="34" charset="0"/>
              </a:rPr>
              <a:t>, </a:t>
            </a:r>
            <a:br>
              <a:rPr lang="pl-PL" altLang="pl-PL" b="1" dirty="0">
                <a:solidFill>
                  <a:srgbClr val="9D032A"/>
                </a:solidFill>
                <a:latin typeface="Franklin Gothic Book" panose="020B0503020102020204" pitchFamily="34" charset="0"/>
                <a:ea typeface="Times New Roman" pitchFamily="18" charset="0"/>
                <a:cs typeface="Arial" pitchFamily="34" charset="0"/>
              </a:rPr>
            </a:br>
            <a:r>
              <a:rPr lang="pl-PL" altLang="pl-PL" b="1" dirty="0">
                <a:solidFill>
                  <a:schemeClr val="tx1"/>
                </a:solidFill>
                <a:latin typeface="Franklin Gothic Book" panose="020B0503020102020204" pitchFamily="34" charset="0"/>
                <a:ea typeface="Times New Roman" pitchFamily="18" charset="0"/>
                <a:cs typeface="Arial" pitchFamily="34" charset="0"/>
              </a:rPr>
              <a:t>tj. w okresie od jego rozpoczęcia o godz. 7</a:t>
            </a:r>
            <a:r>
              <a:rPr lang="pl-PL" altLang="pl-PL" b="1" baseline="30000" dirty="0">
                <a:solidFill>
                  <a:schemeClr val="tx1"/>
                </a:solidFill>
                <a:latin typeface="Franklin Gothic Book" panose="020B0503020102020204" pitchFamily="34" charset="0"/>
                <a:ea typeface="Times New Roman" pitchFamily="18" charset="0"/>
                <a:cs typeface="Arial" pitchFamily="34" charset="0"/>
              </a:rPr>
              <a:t>00 </a:t>
            </a:r>
            <a:r>
              <a:rPr lang="pl-PL" altLang="pl-PL" b="1" dirty="0">
                <a:solidFill>
                  <a:schemeClr val="tx1"/>
                </a:solidFill>
                <a:latin typeface="Franklin Gothic Book" panose="020B0503020102020204" pitchFamily="34" charset="0"/>
                <a:ea typeface="Times New Roman" pitchFamily="18" charset="0"/>
                <a:cs typeface="Arial" pitchFamily="34" charset="0"/>
              </a:rPr>
              <a:t>do</a:t>
            </a:r>
            <a:r>
              <a:rPr lang="pl-PL" altLang="pl-PL" b="1" baseline="30000" dirty="0">
                <a:solidFill>
                  <a:schemeClr val="tx1"/>
                </a:solidFill>
                <a:latin typeface="Franklin Gothic Book" panose="020B0503020102020204" pitchFamily="34" charset="0"/>
                <a:ea typeface="Times New Roman" pitchFamily="18" charset="0"/>
                <a:cs typeface="Arial" pitchFamily="34" charset="0"/>
              </a:rPr>
              <a:t> </a:t>
            </a:r>
            <a:r>
              <a:rPr lang="pl-PL" altLang="pl-PL" b="1" dirty="0">
                <a:solidFill>
                  <a:schemeClr val="tx1"/>
                </a:solidFill>
                <a:latin typeface="Franklin Gothic Book" panose="020B0503020102020204" pitchFamily="34" charset="0"/>
                <a:ea typeface="Times New Roman" pitchFamily="18" charset="0"/>
                <a:cs typeface="Arial" pitchFamily="34" charset="0"/>
              </a:rPr>
              <a:t>czasu jego zakończenia do godz. 21</a:t>
            </a:r>
            <a:r>
              <a:rPr lang="pl-PL" altLang="pl-PL" b="1" baseline="30000" dirty="0">
                <a:solidFill>
                  <a:schemeClr val="tx1"/>
                </a:solidFill>
                <a:latin typeface="Franklin Gothic Book" panose="020B0503020102020204" pitchFamily="34" charset="0"/>
                <a:ea typeface="Times New Roman" pitchFamily="18" charset="0"/>
                <a:cs typeface="Arial" pitchFamily="34" charset="0"/>
              </a:rPr>
              <a:t>00</a:t>
            </a:r>
            <a:r>
              <a:rPr lang="pl-PL" altLang="pl-PL" b="1" dirty="0">
                <a:solidFill>
                  <a:schemeClr val="tx1"/>
                </a:solidFill>
                <a:latin typeface="Franklin Gothic Book" panose="020B0503020102020204" pitchFamily="34" charset="0"/>
                <a:ea typeface="Times New Roman" pitchFamily="18" charset="0"/>
                <a:cs typeface="Arial" pitchFamily="34" charset="0"/>
              </a:rPr>
              <a:t>, </a:t>
            </a:r>
            <a:br>
              <a:rPr lang="pl-PL" altLang="pl-PL" b="1" dirty="0">
                <a:solidFill>
                  <a:schemeClr val="tx1"/>
                </a:solidFill>
                <a:latin typeface="Franklin Gothic Book" panose="020B0503020102020204" pitchFamily="34" charset="0"/>
                <a:ea typeface="Times New Roman" pitchFamily="18" charset="0"/>
                <a:cs typeface="Arial" pitchFamily="34" charset="0"/>
              </a:rPr>
            </a:br>
            <a:r>
              <a:rPr lang="pl-PL" altLang="pl-PL" b="1" dirty="0">
                <a:solidFill>
                  <a:schemeClr val="tx1"/>
                </a:solidFill>
                <a:latin typeface="Franklin Gothic Book" panose="020B0503020102020204" pitchFamily="34" charset="0"/>
                <a:ea typeface="Times New Roman" pitchFamily="18" charset="0"/>
                <a:cs typeface="Arial" pitchFamily="34" charset="0"/>
              </a:rPr>
              <a:t>z zastrzeżeniem, że nie zostało ono przedłużone,</a:t>
            </a:r>
            <a:r>
              <a:rPr lang="pl-PL" altLang="pl-PL" b="1" dirty="0">
                <a:solidFill>
                  <a:schemeClr val="bg1"/>
                </a:solidFill>
                <a:latin typeface="Franklin Gothic Book" panose="020B0503020102020204" pitchFamily="34" charset="0"/>
                <a:ea typeface="Times New Roman" pitchFamily="18" charset="0"/>
                <a:cs typeface="Arial" pitchFamily="34" charset="0"/>
              </a:rPr>
              <a:t> </a:t>
            </a:r>
            <a:r>
              <a:rPr lang="pl-PL" altLang="pl-PL" b="1" u="sng" dirty="0">
                <a:solidFill>
                  <a:srgbClr val="9D032A"/>
                </a:solidFill>
                <a:latin typeface="Franklin Gothic Book" panose="020B0503020102020204" pitchFamily="34" charset="0"/>
                <a:ea typeface="Times New Roman" pitchFamily="18" charset="0"/>
                <a:cs typeface="Arial" pitchFamily="34" charset="0"/>
              </a:rPr>
              <a:t>nie uprawnia mężów zaufania </a:t>
            </a:r>
            <a:br>
              <a:rPr lang="pl-PL" altLang="pl-PL" b="1" u="sng" dirty="0">
                <a:solidFill>
                  <a:srgbClr val="9D032A"/>
                </a:solidFill>
                <a:latin typeface="Franklin Gothic Book" panose="020B0503020102020204" pitchFamily="34" charset="0"/>
                <a:ea typeface="Times New Roman" pitchFamily="18" charset="0"/>
                <a:cs typeface="Arial" pitchFamily="34" charset="0"/>
              </a:rPr>
            </a:br>
            <a:r>
              <a:rPr lang="pl-PL" altLang="pl-PL" b="1" u="sng" dirty="0">
                <a:solidFill>
                  <a:srgbClr val="9D032A"/>
                </a:solidFill>
                <a:latin typeface="Franklin Gothic Book" panose="020B0503020102020204" pitchFamily="34" charset="0"/>
                <a:ea typeface="Times New Roman" pitchFamily="18" charset="0"/>
                <a:cs typeface="Arial" pitchFamily="34" charset="0"/>
              </a:rPr>
              <a:t>do utrwalania pracy komisji  za pomocą żadnych urządzeń rejestrujących. </a:t>
            </a:r>
            <a:endParaRPr lang="pl-PL" altLang="pl-PL" u="sng" dirty="0">
              <a:solidFill>
                <a:srgbClr val="9D032A"/>
              </a:solidFill>
              <a:latin typeface="Franklin Gothic Book" panose="020B0503020102020204" pitchFamily="34" charset="0"/>
              <a:cs typeface="Arial" pitchFamily="34"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pole tekstowe 5"/>
          <p:cNvSpPr txBox="1">
            <a:spLocks noChangeArrowheads="1"/>
          </p:cNvSpPr>
          <p:nvPr/>
        </p:nvSpPr>
        <p:spPr bwMode="auto">
          <a:xfrm>
            <a:off x="755650" y="404813"/>
            <a:ext cx="6145213" cy="1016000"/>
          </a:xfrm>
          <a:prstGeom prst="rect">
            <a:avLst/>
          </a:prstGeom>
          <a:noFill/>
          <a:ln w="9525">
            <a:noFill/>
            <a:miter lim="800000"/>
            <a:headEnd/>
            <a:tailEnd/>
          </a:ln>
        </p:spPr>
        <p:txBody>
          <a:bodyPr wrap="none">
            <a:spAutoFit/>
          </a:bodyPr>
          <a:lstStyle/>
          <a:p>
            <a:pPr algn="ctr"/>
            <a:r>
              <a:rPr lang="pl-PL" altLang="pl-PL" sz="2000" b="1">
                <a:solidFill>
                  <a:srgbClr val="9D032A"/>
                </a:solidFill>
                <a:latin typeface="Arial Black" pitchFamily="34" charset="0"/>
              </a:rPr>
              <a:t>PRZEKAZANIE PROTOKOŁU GŁOSOWANIA</a:t>
            </a:r>
          </a:p>
          <a:p>
            <a:pPr algn="ctr"/>
            <a:r>
              <a:rPr lang="pl-PL" altLang="pl-PL" sz="2000" b="1">
                <a:solidFill>
                  <a:srgbClr val="9D032A"/>
                </a:solidFill>
                <a:latin typeface="Arial Black" pitchFamily="34" charset="0"/>
              </a:rPr>
              <a:t> PEŁNOMOCNIKOWI </a:t>
            </a:r>
          </a:p>
          <a:p>
            <a:pPr algn="ctr"/>
            <a:r>
              <a:rPr lang="pl-PL" altLang="pl-PL" sz="2000" b="1">
                <a:solidFill>
                  <a:srgbClr val="9D032A"/>
                </a:solidFill>
                <a:latin typeface="Arial Black" pitchFamily="34" charset="0"/>
              </a:rPr>
              <a:t>OKRĘGOWEJ KOMISJI WYBORCZEJ</a:t>
            </a:r>
          </a:p>
        </p:txBody>
      </p:sp>
      <p:sp>
        <p:nvSpPr>
          <p:cNvPr id="156675" name="pole tekstowe 4"/>
          <p:cNvSpPr txBox="1">
            <a:spLocks noChangeArrowheads="1"/>
          </p:cNvSpPr>
          <p:nvPr/>
        </p:nvSpPr>
        <p:spPr bwMode="auto">
          <a:xfrm>
            <a:off x="250825" y="1628775"/>
            <a:ext cx="8642350" cy="738188"/>
          </a:xfrm>
          <a:prstGeom prst="rect">
            <a:avLst/>
          </a:prstGeom>
          <a:noFill/>
          <a:ln w="9525">
            <a:noFill/>
            <a:miter lim="800000"/>
            <a:headEnd/>
            <a:tailEnd/>
          </a:ln>
        </p:spPr>
        <p:txBody>
          <a:bodyPr>
            <a:spAutoFit/>
          </a:bodyPr>
          <a:lstStyle/>
          <a:p>
            <a:r>
              <a:rPr lang="pl-PL" altLang="pl-PL" b="1">
                <a:solidFill>
                  <a:srgbClr val="FF0000"/>
                </a:solidFill>
              </a:rPr>
              <a:t>Obwodowa komisja wyborcza przekazuje Pełnomocnikowi Okręgowej Komisji Wyborczej wymagane dokumenty z wyborów w </a:t>
            </a:r>
            <a:r>
              <a:rPr lang="pl-PL" altLang="pl-PL" sz="2400" b="1" u="sng">
                <a:solidFill>
                  <a:srgbClr val="FF0000"/>
                </a:solidFill>
                <a:latin typeface="Arial Black" pitchFamily="34" charset="0"/>
              </a:rPr>
              <a:t>3</a:t>
            </a:r>
            <a:r>
              <a:rPr lang="pl-PL" altLang="pl-PL" b="1">
                <a:solidFill>
                  <a:srgbClr val="FF0000"/>
                </a:solidFill>
              </a:rPr>
              <a:t> kopertach: </a:t>
            </a:r>
          </a:p>
        </p:txBody>
      </p:sp>
      <p:grpSp>
        <p:nvGrpSpPr>
          <p:cNvPr id="156676" name="Grupa 10"/>
          <p:cNvGrpSpPr>
            <a:grpSpLocks/>
          </p:cNvGrpSpPr>
          <p:nvPr/>
        </p:nvGrpSpPr>
        <p:grpSpPr bwMode="auto">
          <a:xfrm>
            <a:off x="2830513" y="2392363"/>
            <a:ext cx="2843212" cy="1655762"/>
            <a:chOff x="395536" y="2899463"/>
            <a:chExt cx="2863850" cy="1641475"/>
          </a:xfrm>
        </p:grpSpPr>
        <p:pic>
          <p:nvPicPr>
            <p:cNvPr id="156680" name="Obraz 11" descr="Clipart - Closed Envelope"/>
            <p:cNvPicPr>
              <a:picLocks noChangeAspect="1"/>
            </p:cNvPicPr>
            <p:nvPr/>
          </p:nvPicPr>
          <p:blipFill>
            <a:blip r:embed="rId2"/>
            <a:srcRect l="8475" t="20148" r="5360" b="13765"/>
            <a:stretch>
              <a:fillRect/>
            </a:stretch>
          </p:blipFill>
          <p:spPr bwMode="auto">
            <a:xfrm>
              <a:off x="395536" y="2899463"/>
              <a:ext cx="2863850" cy="1641475"/>
            </a:xfrm>
            <a:prstGeom prst="rect">
              <a:avLst/>
            </a:prstGeom>
            <a:noFill/>
            <a:ln w="9525">
              <a:noFill/>
              <a:miter lim="800000"/>
              <a:headEnd/>
              <a:tailEnd/>
            </a:ln>
          </p:spPr>
        </p:pic>
        <p:sp>
          <p:nvSpPr>
            <p:cNvPr id="156681" name="Owal 6"/>
            <p:cNvSpPr>
              <a:spLocks noChangeArrowheads="1"/>
            </p:cNvSpPr>
            <p:nvPr/>
          </p:nvSpPr>
          <p:spPr bwMode="auto">
            <a:xfrm>
              <a:off x="627063" y="3255063"/>
              <a:ext cx="792162" cy="781050"/>
            </a:xfrm>
            <a:prstGeom prst="ellipse">
              <a:avLst/>
            </a:prstGeom>
            <a:solidFill>
              <a:srgbClr val="FFFFFF"/>
            </a:solidFill>
            <a:ln w="9525" cap="rnd">
              <a:solidFill>
                <a:srgbClr val="000000"/>
              </a:solidFill>
              <a:prstDash val="sysDot"/>
              <a:round/>
              <a:headEnd/>
              <a:tailEnd/>
            </a:ln>
          </p:spPr>
          <p:txBody>
            <a:bodyPr/>
            <a:lstStyle/>
            <a:p>
              <a:endParaRPr lang="pl-PL" altLang="pl-PL" sz="800">
                <a:latin typeface="Calibri" pitchFamily="34" charset="0"/>
                <a:ea typeface="Calibri" pitchFamily="34" charset="0"/>
                <a:cs typeface="Times New Roman" pitchFamily="18" charset="0"/>
              </a:endParaRPr>
            </a:p>
            <a:p>
              <a:r>
                <a:rPr lang="pl-PL" altLang="pl-PL" sz="800">
                  <a:latin typeface="Calibri" pitchFamily="34" charset="0"/>
                  <a:ea typeface="Calibri" pitchFamily="34" charset="0"/>
                  <a:cs typeface="Times New Roman" pitchFamily="18" charset="0"/>
                </a:rPr>
                <a:t>(pieczęć Komisji)</a:t>
              </a:r>
              <a:endParaRPr lang="pl-PL" altLang="pl-PL" sz="800">
                <a:ea typeface="Calibri" pitchFamily="34" charset="0"/>
                <a:cs typeface="Times New Roman" pitchFamily="18" charset="0"/>
              </a:endParaRPr>
            </a:p>
          </p:txBody>
        </p:sp>
        <p:sp>
          <p:nvSpPr>
            <p:cNvPr id="156682" name="Owal 6"/>
            <p:cNvSpPr>
              <a:spLocks noChangeArrowheads="1"/>
            </p:cNvSpPr>
            <p:nvPr/>
          </p:nvSpPr>
          <p:spPr bwMode="auto">
            <a:xfrm>
              <a:off x="1979861" y="3255063"/>
              <a:ext cx="790575" cy="781050"/>
            </a:xfrm>
            <a:prstGeom prst="ellipse">
              <a:avLst/>
            </a:prstGeom>
            <a:solidFill>
              <a:srgbClr val="FFFFFF"/>
            </a:solidFill>
            <a:ln w="9525" cap="rnd">
              <a:solidFill>
                <a:srgbClr val="000000"/>
              </a:solidFill>
              <a:prstDash val="sysDot"/>
              <a:round/>
              <a:headEnd/>
              <a:tailEnd/>
            </a:ln>
          </p:spPr>
          <p:txBody>
            <a:bodyPr/>
            <a:lstStyle/>
            <a:p>
              <a:endParaRPr lang="pl-PL" altLang="pl-PL" sz="800">
                <a:latin typeface="Calibri" pitchFamily="34" charset="0"/>
                <a:ea typeface="Calibri" pitchFamily="34" charset="0"/>
                <a:cs typeface="Times New Roman" pitchFamily="18" charset="0"/>
              </a:endParaRPr>
            </a:p>
            <a:p>
              <a:r>
                <a:rPr lang="pl-PL" altLang="pl-PL" sz="800">
                  <a:latin typeface="Calibri" pitchFamily="34" charset="0"/>
                  <a:ea typeface="Calibri" pitchFamily="34" charset="0"/>
                  <a:cs typeface="Times New Roman" pitchFamily="18" charset="0"/>
                </a:rPr>
                <a:t>(pieczęć Komisji)</a:t>
              </a:r>
              <a:endParaRPr lang="pl-PL" altLang="pl-PL" sz="800">
                <a:ea typeface="Calibri" pitchFamily="34" charset="0"/>
                <a:cs typeface="Times New Roman" pitchFamily="18" charset="0"/>
              </a:endParaRPr>
            </a:p>
          </p:txBody>
        </p:sp>
      </p:grpSp>
      <p:sp>
        <p:nvSpPr>
          <p:cNvPr id="156677" name="pole tekstowe 11"/>
          <p:cNvSpPr txBox="1">
            <a:spLocks noChangeArrowheads="1"/>
          </p:cNvSpPr>
          <p:nvPr/>
        </p:nvSpPr>
        <p:spPr bwMode="auto">
          <a:xfrm>
            <a:off x="3059113" y="2420938"/>
            <a:ext cx="2486025" cy="523875"/>
          </a:xfrm>
          <a:prstGeom prst="rect">
            <a:avLst/>
          </a:prstGeom>
          <a:noFill/>
          <a:ln w="9525">
            <a:noFill/>
            <a:miter lim="800000"/>
            <a:headEnd/>
            <a:tailEnd/>
          </a:ln>
        </p:spPr>
        <p:txBody>
          <a:bodyPr>
            <a:spAutoFit/>
          </a:bodyPr>
          <a:lstStyle/>
          <a:p>
            <a:r>
              <a:rPr lang="pl-PL" altLang="pl-PL" sz="2800" b="1">
                <a:solidFill>
                  <a:srgbClr val="FF0000"/>
                </a:solidFill>
              </a:rPr>
              <a:t>Koperta nr 1</a:t>
            </a:r>
          </a:p>
        </p:txBody>
      </p:sp>
      <p:sp>
        <p:nvSpPr>
          <p:cNvPr id="13" name="pole tekstowe 12">
            <a:extLst>
              <a:ext uri="{FF2B5EF4-FFF2-40B4-BE49-F238E27FC236}">
                <a16:creationId xmlns:a16="http://schemas.microsoft.com/office/drawing/2014/main" xmlns="" id="{7E17A334-3383-4225-99C9-8EB86F0FB79F}"/>
              </a:ext>
            </a:extLst>
          </p:cNvPr>
          <p:cNvSpPr txBox="1"/>
          <p:nvPr/>
        </p:nvSpPr>
        <p:spPr>
          <a:xfrm>
            <a:off x="250825" y="3960813"/>
            <a:ext cx="8642350" cy="2216150"/>
          </a:xfrm>
          <a:prstGeom prst="rect">
            <a:avLst/>
          </a:prstGeom>
          <a:noFill/>
        </p:spPr>
        <p:txBody>
          <a:bodyPr>
            <a:spAutoFit/>
          </a:bodyPr>
          <a:lstStyle/>
          <a:p>
            <a:pPr>
              <a:defRPr/>
            </a:pPr>
            <a:r>
              <a:rPr lang="pl-PL" dirty="0">
                <a:latin typeface="Arial" panose="020B0604020202020204" pitchFamily="34" charset="0"/>
              </a:rPr>
              <a:t>Zawiera:</a:t>
            </a:r>
          </a:p>
          <a:p>
            <a:pPr marL="285750" indent="-285750">
              <a:buFont typeface="Wingdings" panose="05000000000000000000" pitchFamily="2" charset="2"/>
              <a:buChar char="Ø"/>
              <a:defRPr/>
            </a:pPr>
            <a:r>
              <a:rPr lang="pl-PL" b="1" u="sng" dirty="0">
                <a:latin typeface="Arial" panose="020B0604020202020204" pitchFamily="34" charset="0"/>
              </a:rPr>
              <a:t>jeden egzemplarz protokołu głosowania,</a:t>
            </a:r>
          </a:p>
          <a:p>
            <a:pPr marL="285750" indent="-285750">
              <a:buFont typeface="Wingdings" panose="05000000000000000000" pitchFamily="2" charset="2"/>
              <a:buChar char="Ø"/>
              <a:defRPr/>
            </a:pPr>
            <a:r>
              <a:rPr lang="pl-PL" b="1" u="sng" dirty="0">
                <a:latin typeface="Arial" panose="020B0604020202020204" pitchFamily="34" charset="0"/>
              </a:rPr>
              <a:t>wszystkie załączniki, jeżeli były sporządzone</a:t>
            </a:r>
            <a:r>
              <a:rPr lang="pl-PL" dirty="0">
                <a:latin typeface="Arial" panose="020B0604020202020204" pitchFamily="34" charset="0"/>
              </a:rPr>
              <a:t> </a:t>
            </a:r>
            <a:r>
              <a:rPr lang="pl-PL" sz="1600" i="1" dirty="0">
                <a:latin typeface="Arial" panose="020B0604020202020204" pitchFamily="34" charset="0"/>
              </a:rPr>
              <a:t>(adnotacje komisji, które nie zmieściły się w protokole, uwagi mężów zaufania, uwagi członków komisji, stanowisko komisji w sprawie uwag wniesionych przez mężów zaufania lub członków komisji, stanowiące ich integralną część). </a:t>
            </a:r>
          </a:p>
          <a:p>
            <a:pPr marL="285750" indent="-285750">
              <a:buFont typeface="Wingdings" panose="05000000000000000000" pitchFamily="2" charset="2"/>
              <a:buChar char="Ø"/>
              <a:defRPr/>
            </a:pPr>
            <a:r>
              <a:rPr lang="pl-PL" b="1" dirty="0">
                <a:latin typeface="Arial" panose="020B0604020202020204" pitchFamily="34" charset="0"/>
              </a:rPr>
              <a:t>w kopercie tej komisje posiadające obsługę informatyczną </a:t>
            </a:r>
            <a:br>
              <a:rPr lang="pl-PL" b="1" dirty="0">
                <a:latin typeface="Arial" panose="020B0604020202020204" pitchFamily="34" charset="0"/>
              </a:rPr>
            </a:br>
            <a:r>
              <a:rPr lang="pl-PL" b="1" dirty="0">
                <a:latin typeface="Arial" panose="020B0604020202020204" pitchFamily="34" charset="0"/>
              </a:rPr>
              <a:t>umieszczają również stronę zawierającą kod QR.</a:t>
            </a:r>
            <a:endParaRPr lang="pl-PL" dirty="0">
              <a:latin typeface="Arial" panose="020B0604020202020204" pitchFamily="34" charset="0"/>
            </a:endParaRPr>
          </a:p>
        </p:txBody>
      </p:sp>
      <p:pic>
        <p:nvPicPr>
          <p:cNvPr id="156679" name="Obraz 17"/>
          <p:cNvPicPr>
            <a:picLocks noChangeAspect="1"/>
          </p:cNvPicPr>
          <p:nvPr/>
        </p:nvPicPr>
        <p:blipFill>
          <a:blip r:embed="rId3"/>
          <a:srcRect/>
          <a:stretch>
            <a:fillRect/>
          </a:stretch>
        </p:blipFill>
        <p:spPr bwMode="auto">
          <a:xfrm>
            <a:off x="7019925" y="5373688"/>
            <a:ext cx="1062038" cy="99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zaokrąglony 8">
            <a:extLst>
              <a:ext uri="{FF2B5EF4-FFF2-40B4-BE49-F238E27FC236}">
                <a16:creationId xmlns:a16="http://schemas.microsoft.com/office/drawing/2014/main" xmlns="" id="{D4BC2EAC-C09E-4F95-A05C-4D32689ADF2C}"/>
              </a:ext>
            </a:extLst>
          </p:cNvPr>
          <p:cNvSpPr/>
          <p:nvPr/>
        </p:nvSpPr>
        <p:spPr>
          <a:xfrm>
            <a:off x="107950" y="3500438"/>
            <a:ext cx="8928100" cy="2808287"/>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7699" name="pole tekstowe 5"/>
          <p:cNvSpPr txBox="1">
            <a:spLocks noChangeArrowheads="1"/>
          </p:cNvSpPr>
          <p:nvPr/>
        </p:nvSpPr>
        <p:spPr bwMode="auto">
          <a:xfrm>
            <a:off x="755650" y="404813"/>
            <a:ext cx="6145213" cy="1016000"/>
          </a:xfrm>
          <a:prstGeom prst="rect">
            <a:avLst/>
          </a:prstGeom>
          <a:noFill/>
          <a:ln w="9525">
            <a:noFill/>
            <a:miter lim="800000"/>
            <a:headEnd/>
            <a:tailEnd/>
          </a:ln>
        </p:spPr>
        <p:txBody>
          <a:bodyPr wrap="none">
            <a:spAutoFit/>
          </a:bodyPr>
          <a:lstStyle/>
          <a:p>
            <a:pPr algn="ctr"/>
            <a:r>
              <a:rPr lang="pl-PL" altLang="pl-PL" sz="2000" b="1">
                <a:solidFill>
                  <a:srgbClr val="9D032A"/>
                </a:solidFill>
                <a:latin typeface="Arial Black" pitchFamily="34" charset="0"/>
              </a:rPr>
              <a:t>PRZEKAZANIE PROTOKOŁU GŁOSOWANIA</a:t>
            </a:r>
          </a:p>
          <a:p>
            <a:pPr algn="ctr"/>
            <a:r>
              <a:rPr lang="pl-PL" altLang="pl-PL" sz="2000" b="1">
                <a:solidFill>
                  <a:srgbClr val="9D032A"/>
                </a:solidFill>
                <a:latin typeface="Arial Black" pitchFamily="34" charset="0"/>
              </a:rPr>
              <a:t> PEŁNOMOCNIKOWI </a:t>
            </a:r>
          </a:p>
          <a:p>
            <a:pPr algn="ctr"/>
            <a:r>
              <a:rPr lang="pl-PL" altLang="pl-PL" sz="2000" b="1">
                <a:solidFill>
                  <a:srgbClr val="9D032A"/>
                </a:solidFill>
                <a:latin typeface="Arial Black" pitchFamily="34" charset="0"/>
              </a:rPr>
              <a:t>OKRĘGOWEJ KOMISJI WYBORCZEJ</a:t>
            </a:r>
          </a:p>
        </p:txBody>
      </p:sp>
      <p:sp>
        <p:nvSpPr>
          <p:cNvPr id="157700" name="pole tekstowe 4"/>
          <p:cNvSpPr txBox="1">
            <a:spLocks noChangeArrowheads="1"/>
          </p:cNvSpPr>
          <p:nvPr/>
        </p:nvSpPr>
        <p:spPr bwMode="auto">
          <a:xfrm>
            <a:off x="107950" y="1443038"/>
            <a:ext cx="8928100" cy="600075"/>
          </a:xfrm>
          <a:prstGeom prst="rect">
            <a:avLst/>
          </a:prstGeom>
          <a:noFill/>
          <a:ln w="9525">
            <a:noFill/>
            <a:miter lim="800000"/>
            <a:headEnd/>
            <a:tailEnd/>
          </a:ln>
        </p:spPr>
        <p:txBody>
          <a:bodyPr>
            <a:spAutoFit/>
          </a:bodyPr>
          <a:lstStyle/>
          <a:p>
            <a:r>
              <a:rPr lang="pl-PL" altLang="pl-PL" sz="1600" b="1" u="sng">
                <a:solidFill>
                  <a:srgbClr val="FF0000"/>
                </a:solidFill>
                <a:latin typeface="Arial Black" pitchFamily="34" charset="0"/>
              </a:rPr>
              <a:t>Kopertę nr 1 obowiązkowo zakleja się, pieczętuje na złączeniach oraz opisuje</a:t>
            </a:r>
            <a:r>
              <a:rPr lang="pl-PL" altLang="pl-PL" sz="1600">
                <a:solidFill>
                  <a:srgbClr val="FF0000"/>
                </a:solidFill>
                <a:latin typeface="Arial Black" pitchFamily="34" charset="0"/>
              </a:rPr>
              <a:t>:</a:t>
            </a:r>
          </a:p>
          <a:p>
            <a:endParaRPr lang="pl-PL" altLang="pl-PL" sz="1700"/>
          </a:p>
        </p:txBody>
      </p:sp>
      <p:sp>
        <p:nvSpPr>
          <p:cNvPr id="6" name="Prostokąt zaokrąglony 5">
            <a:extLst>
              <a:ext uri="{FF2B5EF4-FFF2-40B4-BE49-F238E27FC236}">
                <a16:creationId xmlns:a16="http://schemas.microsoft.com/office/drawing/2014/main" xmlns="" id="{57F361DC-9D0D-4A0E-BC10-B12B6A06C71F}"/>
              </a:ext>
            </a:extLst>
          </p:cNvPr>
          <p:cNvSpPr/>
          <p:nvPr/>
        </p:nvSpPr>
        <p:spPr>
          <a:xfrm>
            <a:off x="468313" y="1773238"/>
            <a:ext cx="5399087" cy="159861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ctr">
              <a:defRPr/>
            </a:pPr>
            <a:r>
              <a:rPr lang="pl-PL" b="1" dirty="0">
                <a:solidFill>
                  <a:schemeClr val="tx1"/>
                </a:solidFill>
              </a:rPr>
              <a:t>„Wybory Prezydenta Rzeczypospolitej Polskiej</a:t>
            </a:r>
          </a:p>
          <a:p>
            <a:pPr fontAlgn="ctr">
              <a:defRPr/>
            </a:pPr>
            <a:r>
              <a:rPr lang="pl-PL" b="1" dirty="0">
                <a:solidFill>
                  <a:schemeClr val="tx1"/>
                </a:solidFill>
              </a:rPr>
              <a:t>- Głosowanie w dniu 28 czerwca 2020 r.</a:t>
            </a:r>
          </a:p>
          <a:p>
            <a:pPr fontAlgn="ctr">
              <a:defRPr/>
            </a:pPr>
            <a:r>
              <a:rPr lang="pl-PL" b="1" dirty="0">
                <a:solidFill>
                  <a:schemeClr val="tx1"/>
                </a:solidFill>
              </a:rPr>
              <a:t>Obwód głosowania nr ........ Gmina ...............................</a:t>
            </a:r>
          </a:p>
          <a:p>
            <a:pPr fontAlgn="ctr">
              <a:defRPr/>
            </a:pPr>
            <a:r>
              <a:rPr lang="pl-PL" b="1" dirty="0">
                <a:solidFill>
                  <a:schemeClr val="tx1"/>
                </a:solidFill>
              </a:rPr>
              <a:t>Adres siedziby Obwodowej Komisji Wyborczej ...........................................................”.</a:t>
            </a:r>
          </a:p>
        </p:txBody>
      </p:sp>
      <p:sp>
        <p:nvSpPr>
          <p:cNvPr id="8" name="pole tekstowe 7">
            <a:extLst>
              <a:ext uri="{FF2B5EF4-FFF2-40B4-BE49-F238E27FC236}">
                <a16:creationId xmlns:a16="http://schemas.microsoft.com/office/drawing/2014/main" xmlns="" id="{6C54DCB4-79DA-4160-9362-EECE7AA8CB45}"/>
              </a:ext>
            </a:extLst>
          </p:cNvPr>
          <p:cNvSpPr txBox="1"/>
          <p:nvPr/>
        </p:nvSpPr>
        <p:spPr>
          <a:xfrm>
            <a:off x="111125" y="3602038"/>
            <a:ext cx="8964613" cy="2524125"/>
          </a:xfrm>
          <a:prstGeom prst="rect">
            <a:avLst/>
          </a:prstGeom>
          <a:noFill/>
        </p:spPr>
        <p:txBody>
          <a:bodyPr>
            <a:spAutoFit/>
          </a:bodyPr>
          <a:lstStyle/>
          <a:p>
            <a:pPr algn="ctr">
              <a:defRPr/>
            </a:pPr>
            <a:r>
              <a:rPr lang="pl-PL" dirty="0">
                <a:solidFill>
                  <a:schemeClr val="bg1"/>
                </a:solidFill>
                <a:latin typeface="Arial Black" panose="020B0A04020102020204" pitchFamily="34" charset="0"/>
              </a:rPr>
              <a:t>Przed zaklejeniem koperty należy ponownie sprawdzić:</a:t>
            </a:r>
          </a:p>
          <a:p>
            <a:pPr>
              <a:defRPr/>
            </a:pPr>
            <a:endParaRPr lang="pl-PL" sz="800" dirty="0">
              <a:solidFill>
                <a:schemeClr val="bg1"/>
              </a:solidFill>
              <a:latin typeface="Arial" panose="020B0604020202020204" pitchFamily="34" charset="0"/>
            </a:endParaRPr>
          </a:p>
          <a:p>
            <a:pPr marL="285750" indent="-285750">
              <a:buFontTx/>
              <a:buChar char="-"/>
              <a:defRPr/>
            </a:pPr>
            <a:r>
              <a:rPr lang="pl-PL" sz="1650" dirty="0">
                <a:solidFill>
                  <a:schemeClr val="bg1"/>
                </a:solidFill>
                <a:latin typeface="Arial" panose="020B0604020202020204" pitchFamily="34" charset="0"/>
              </a:rPr>
              <a:t>czy przesyłany dokument </a:t>
            </a:r>
            <a:r>
              <a:rPr lang="pl-PL" sz="1650" b="1" dirty="0">
                <a:solidFill>
                  <a:schemeClr val="bg1"/>
                </a:solidFill>
                <a:latin typeface="Arial" panose="020B0604020202020204" pitchFamily="34" charset="0"/>
              </a:rPr>
              <a:t>jest protokołem głosowania a nie np. raportem ostrzeżeń lub zestawieniem błędów, </a:t>
            </a:r>
          </a:p>
          <a:p>
            <a:pPr marL="285750" indent="-285750">
              <a:buFontTx/>
              <a:buChar char="-"/>
              <a:defRPr/>
            </a:pPr>
            <a:r>
              <a:rPr lang="pl-PL" sz="1650" dirty="0">
                <a:solidFill>
                  <a:schemeClr val="bg1"/>
                </a:solidFill>
                <a:latin typeface="Arial" panose="020B0604020202020204" pitchFamily="34" charset="0"/>
              </a:rPr>
              <a:t>czy przesyłany dokument </a:t>
            </a:r>
            <a:r>
              <a:rPr lang="pl-PL" sz="1650" b="1" dirty="0">
                <a:solidFill>
                  <a:schemeClr val="bg1"/>
                </a:solidFill>
                <a:latin typeface="Arial" panose="020B0604020202020204" pitchFamily="34" charset="0"/>
              </a:rPr>
              <a:t>jest oryginałem</a:t>
            </a:r>
            <a:r>
              <a:rPr lang="pl-PL" sz="1650" dirty="0">
                <a:solidFill>
                  <a:schemeClr val="bg1"/>
                </a:solidFill>
                <a:latin typeface="Arial" panose="020B0604020202020204" pitchFamily="34" charset="0"/>
              </a:rPr>
              <a:t>,</a:t>
            </a:r>
          </a:p>
          <a:p>
            <a:pPr marL="285750" indent="-285750">
              <a:buFontTx/>
              <a:buChar char="-"/>
              <a:defRPr/>
            </a:pPr>
            <a:r>
              <a:rPr lang="pl-PL" sz="1650" dirty="0">
                <a:solidFill>
                  <a:schemeClr val="bg1"/>
                </a:solidFill>
                <a:latin typeface="Arial" panose="020B0604020202020204" pitchFamily="34" charset="0"/>
              </a:rPr>
              <a:t>czy przesyłany dokument </a:t>
            </a:r>
            <a:r>
              <a:rPr lang="pl-PL" sz="1650" b="1" dirty="0">
                <a:solidFill>
                  <a:schemeClr val="bg1"/>
                </a:solidFill>
                <a:latin typeface="Arial" panose="020B0604020202020204" pitchFamily="34" charset="0"/>
              </a:rPr>
              <a:t>jest kompletny i na każdej stronie jest taki sam kod cyfrowy</a:t>
            </a:r>
            <a:r>
              <a:rPr lang="pl-PL" sz="1650" dirty="0">
                <a:solidFill>
                  <a:schemeClr val="bg1"/>
                </a:solidFill>
                <a:latin typeface="Arial" panose="020B0604020202020204" pitchFamily="34" charset="0"/>
              </a:rPr>
              <a:t>,</a:t>
            </a:r>
          </a:p>
          <a:p>
            <a:pPr marL="285750" indent="-285750">
              <a:buFontTx/>
              <a:buChar char="-"/>
              <a:defRPr/>
            </a:pPr>
            <a:r>
              <a:rPr lang="pl-PL" sz="1650" dirty="0">
                <a:solidFill>
                  <a:schemeClr val="bg1"/>
                </a:solidFill>
                <a:latin typeface="Arial" panose="020B0604020202020204" pitchFamily="34" charset="0"/>
              </a:rPr>
              <a:t>czy przesyłany dokument </a:t>
            </a:r>
            <a:r>
              <a:rPr lang="pl-PL" sz="1650" b="1" dirty="0">
                <a:solidFill>
                  <a:schemeClr val="bg1"/>
                </a:solidFill>
                <a:latin typeface="Arial" panose="020B0604020202020204" pitchFamily="34" charset="0"/>
              </a:rPr>
              <a:t>zawiera podpisy wszystkich członków komisji</a:t>
            </a:r>
            <a:r>
              <a:rPr lang="pl-PL" sz="1650" dirty="0">
                <a:solidFill>
                  <a:schemeClr val="bg1"/>
                </a:solidFill>
                <a:latin typeface="Arial" panose="020B0604020202020204" pitchFamily="34" charset="0"/>
              </a:rPr>
              <a:t>,</a:t>
            </a:r>
          </a:p>
          <a:p>
            <a:pPr marL="285750" indent="-285750">
              <a:buFontTx/>
              <a:buChar char="-"/>
              <a:defRPr/>
            </a:pPr>
            <a:r>
              <a:rPr lang="pl-PL" sz="1650" dirty="0">
                <a:solidFill>
                  <a:schemeClr val="bg1"/>
                </a:solidFill>
                <a:latin typeface="Arial" panose="020B0604020202020204" pitchFamily="34" charset="0"/>
              </a:rPr>
              <a:t>czy przesyłany dokument </a:t>
            </a:r>
            <a:r>
              <a:rPr lang="pl-PL" sz="1650" b="1" dirty="0">
                <a:solidFill>
                  <a:schemeClr val="bg1"/>
                </a:solidFill>
                <a:latin typeface="Arial" panose="020B0604020202020204" pitchFamily="34" charset="0"/>
              </a:rPr>
              <a:t>zawiera wymagane parafy na każdej stronie</a:t>
            </a:r>
            <a:r>
              <a:rPr lang="pl-PL" sz="1650" dirty="0">
                <a:solidFill>
                  <a:schemeClr val="bg1"/>
                </a:solidFill>
                <a:latin typeface="Arial" panose="020B0604020202020204" pitchFamily="34" charset="0"/>
              </a:rPr>
              <a:t>, </a:t>
            </a:r>
          </a:p>
          <a:p>
            <a:pPr marL="285750" indent="-285750">
              <a:buFontTx/>
              <a:buChar char="-"/>
              <a:defRPr/>
            </a:pPr>
            <a:r>
              <a:rPr lang="pl-PL" sz="1650" dirty="0">
                <a:solidFill>
                  <a:schemeClr val="bg1"/>
                </a:solidFill>
                <a:latin typeface="Arial" panose="020B0604020202020204" pitchFamily="34" charset="0"/>
              </a:rPr>
              <a:t>czy przesyłany dokument </a:t>
            </a:r>
            <a:r>
              <a:rPr lang="pl-PL" sz="1650" b="1" dirty="0">
                <a:solidFill>
                  <a:schemeClr val="bg1"/>
                </a:solidFill>
                <a:latin typeface="Arial" panose="020B0604020202020204" pitchFamily="34" charset="0"/>
              </a:rPr>
              <a:t>jest opatrzony czytelną pieczęcią komisji</a:t>
            </a:r>
            <a:r>
              <a:rPr lang="pl-PL" sz="1650" dirty="0">
                <a:solidFill>
                  <a:schemeClr val="bg1"/>
                </a:solidFill>
                <a:latin typeface="Arial" panose="020B0604020202020204" pitchFamily="34" charset="0"/>
              </a:rPr>
              <a:t>,</a:t>
            </a:r>
          </a:p>
          <a:p>
            <a:pPr marL="285750" indent="-285750">
              <a:buFontTx/>
              <a:buChar char="-"/>
              <a:defRPr/>
            </a:pPr>
            <a:r>
              <a:rPr lang="pl-PL" sz="1650" dirty="0">
                <a:solidFill>
                  <a:schemeClr val="bg1"/>
                </a:solidFill>
                <a:latin typeface="Arial" panose="020B0604020202020204" pitchFamily="34" charset="0"/>
              </a:rPr>
              <a:t>czy </a:t>
            </a:r>
            <a:r>
              <a:rPr lang="pl-PL" sz="1650" b="1" dirty="0">
                <a:solidFill>
                  <a:schemeClr val="bg1"/>
                </a:solidFill>
                <a:latin typeface="Arial" panose="020B0604020202020204" pitchFamily="34" charset="0"/>
              </a:rPr>
              <a:t>do przesyłanego dokumentu dołączono stronę z kodem QR</a:t>
            </a:r>
            <a:r>
              <a:rPr lang="pl-PL" sz="1650" dirty="0">
                <a:solidFill>
                  <a:schemeClr val="bg1"/>
                </a:solidFill>
                <a:latin typeface="Arial" panose="020B0604020202020204" pitchFamily="34" charset="0"/>
              </a:rPr>
              <a:t>?</a:t>
            </a:r>
            <a:endParaRPr lang="pl-PL" sz="1650" dirty="0">
              <a:latin typeface="Arial" panose="020B0604020202020204" pitchFamily="34" charset="0"/>
            </a:endParaRPr>
          </a:p>
        </p:txBody>
      </p:sp>
      <p:pic>
        <p:nvPicPr>
          <p:cNvPr id="157703" name="Obraz 11" descr="Clipart - Closed Envelope"/>
          <p:cNvPicPr>
            <a:picLocks noChangeAspect="1"/>
          </p:cNvPicPr>
          <p:nvPr/>
        </p:nvPicPr>
        <p:blipFill>
          <a:blip r:embed="rId2"/>
          <a:srcRect l="8475" t="20148" r="5360" b="13765"/>
          <a:stretch>
            <a:fillRect/>
          </a:stretch>
        </p:blipFill>
        <p:spPr bwMode="auto">
          <a:xfrm>
            <a:off x="6443663" y="1922463"/>
            <a:ext cx="2349500" cy="1416050"/>
          </a:xfrm>
          <a:prstGeom prst="rect">
            <a:avLst/>
          </a:prstGeom>
          <a:noFill/>
          <a:ln w="9525">
            <a:noFill/>
            <a:miter lim="800000"/>
            <a:headEnd/>
            <a:tailEnd/>
          </a:ln>
        </p:spPr>
      </p:pic>
      <p:sp>
        <p:nvSpPr>
          <p:cNvPr id="157704" name="Owal 6"/>
          <p:cNvSpPr>
            <a:spLocks noChangeArrowheads="1"/>
          </p:cNvSpPr>
          <p:nvPr/>
        </p:nvSpPr>
        <p:spPr bwMode="auto">
          <a:xfrm>
            <a:off x="6596063" y="2246313"/>
            <a:ext cx="574675" cy="576262"/>
          </a:xfrm>
          <a:prstGeom prst="ellipse">
            <a:avLst/>
          </a:prstGeom>
          <a:solidFill>
            <a:srgbClr val="FFFFFF"/>
          </a:solidFill>
          <a:ln w="9525" cap="rnd">
            <a:solidFill>
              <a:srgbClr val="000000"/>
            </a:solidFill>
            <a:prstDash val="sysDot"/>
            <a:round/>
            <a:headEnd/>
            <a:tailEnd/>
          </a:ln>
        </p:spPr>
        <p:txBody>
          <a:bodyPr/>
          <a:lstStyle/>
          <a:p>
            <a:endParaRPr lang="pl-PL" altLang="pl-PL" sz="800">
              <a:latin typeface="Calibri" pitchFamily="34" charset="0"/>
              <a:ea typeface="Calibri" pitchFamily="34" charset="0"/>
              <a:cs typeface="Times New Roman" pitchFamily="18" charset="0"/>
            </a:endParaRPr>
          </a:p>
          <a:p>
            <a:r>
              <a:rPr lang="pl-PL" altLang="pl-PL" sz="500">
                <a:latin typeface="Calibri" pitchFamily="34" charset="0"/>
                <a:ea typeface="Calibri" pitchFamily="34" charset="0"/>
                <a:cs typeface="Times New Roman" pitchFamily="18" charset="0"/>
              </a:rPr>
              <a:t>(pieczęć Komisji)</a:t>
            </a:r>
            <a:endParaRPr lang="pl-PL" altLang="pl-PL" sz="500">
              <a:ea typeface="Calibri" pitchFamily="34" charset="0"/>
              <a:cs typeface="Times New Roman" pitchFamily="18" charset="0"/>
            </a:endParaRPr>
          </a:p>
        </p:txBody>
      </p:sp>
      <p:sp>
        <p:nvSpPr>
          <p:cNvPr id="157705" name="pole tekstowe 13"/>
          <p:cNvSpPr txBox="1">
            <a:spLocks noChangeArrowheads="1"/>
          </p:cNvSpPr>
          <p:nvPr/>
        </p:nvSpPr>
        <p:spPr bwMode="auto">
          <a:xfrm>
            <a:off x="6804025" y="1930400"/>
            <a:ext cx="1535113" cy="369888"/>
          </a:xfrm>
          <a:prstGeom prst="rect">
            <a:avLst/>
          </a:prstGeom>
          <a:noFill/>
          <a:ln w="9525">
            <a:noFill/>
            <a:miter lim="800000"/>
            <a:headEnd/>
            <a:tailEnd/>
          </a:ln>
        </p:spPr>
        <p:txBody>
          <a:bodyPr>
            <a:spAutoFit/>
          </a:bodyPr>
          <a:lstStyle/>
          <a:p>
            <a:r>
              <a:rPr lang="pl-PL" altLang="pl-PL" b="1">
                <a:solidFill>
                  <a:srgbClr val="FF0000"/>
                </a:solidFill>
              </a:rPr>
              <a:t>Koperta nr 1</a:t>
            </a:r>
          </a:p>
        </p:txBody>
      </p:sp>
      <p:sp>
        <p:nvSpPr>
          <p:cNvPr id="157706" name="Owal 6"/>
          <p:cNvSpPr>
            <a:spLocks noChangeArrowheads="1"/>
          </p:cNvSpPr>
          <p:nvPr/>
        </p:nvSpPr>
        <p:spPr bwMode="auto">
          <a:xfrm>
            <a:off x="7812088" y="2262188"/>
            <a:ext cx="576262" cy="574675"/>
          </a:xfrm>
          <a:prstGeom prst="ellipse">
            <a:avLst/>
          </a:prstGeom>
          <a:solidFill>
            <a:srgbClr val="FFFFFF"/>
          </a:solidFill>
          <a:ln w="9525" cap="rnd">
            <a:solidFill>
              <a:srgbClr val="000000"/>
            </a:solidFill>
            <a:prstDash val="sysDot"/>
            <a:round/>
            <a:headEnd/>
            <a:tailEnd/>
          </a:ln>
        </p:spPr>
        <p:txBody>
          <a:bodyPr/>
          <a:lstStyle/>
          <a:p>
            <a:endParaRPr lang="pl-PL" altLang="pl-PL" sz="800">
              <a:latin typeface="Calibri" pitchFamily="34" charset="0"/>
              <a:ea typeface="Calibri" pitchFamily="34" charset="0"/>
              <a:cs typeface="Times New Roman" pitchFamily="18" charset="0"/>
            </a:endParaRPr>
          </a:p>
          <a:p>
            <a:r>
              <a:rPr lang="pl-PL" altLang="pl-PL" sz="500">
                <a:latin typeface="Calibri" pitchFamily="34" charset="0"/>
                <a:ea typeface="Calibri" pitchFamily="34" charset="0"/>
                <a:cs typeface="Times New Roman" pitchFamily="18" charset="0"/>
              </a:rPr>
              <a:t>(pieczęć Komisji)</a:t>
            </a:r>
            <a:endParaRPr lang="pl-PL" altLang="pl-PL" sz="5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y 2">
            <a:extLst>
              <a:ext uri="{FF2B5EF4-FFF2-40B4-BE49-F238E27FC236}">
                <a16:creationId xmlns:a16="http://schemas.microsoft.com/office/drawing/2014/main" xmlns="" id="{2033F8A1-21B7-48CA-A2D4-94A01995E2A9}"/>
              </a:ext>
            </a:extLst>
          </p:cNvPr>
          <p:cNvSpPr/>
          <p:nvPr/>
        </p:nvSpPr>
        <p:spPr>
          <a:xfrm>
            <a:off x="179388" y="5013325"/>
            <a:ext cx="7632700" cy="1655763"/>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pic>
        <p:nvPicPr>
          <p:cNvPr id="158723" name="Obraz 11" descr="Clipart - Closed Envelope"/>
          <p:cNvPicPr>
            <a:picLocks noChangeAspect="1"/>
          </p:cNvPicPr>
          <p:nvPr/>
        </p:nvPicPr>
        <p:blipFill>
          <a:blip r:embed="rId2"/>
          <a:srcRect l="8475" t="20148" r="5360" b="13765"/>
          <a:stretch>
            <a:fillRect/>
          </a:stretch>
        </p:blipFill>
        <p:spPr bwMode="auto">
          <a:xfrm>
            <a:off x="179388" y="1393825"/>
            <a:ext cx="2262187" cy="1200150"/>
          </a:xfrm>
          <a:prstGeom prst="rect">
            <a:avLst/>
          </a:prstGeom>
          <a:noFill/>
          <a:ln w="9525">
            <a:noFill/>
            <a:miter lim="800000"/>
            <a:headEnd/>
            <a:tailEnd/>
          </a:ln>
        </p:spPr>
      </p:pic>
      <p:sp>
        <p:nvSpPr>
          <p:cNvPr id="158724" name="pole tekstowe 5"/>
          <p:cNvSpPr txBox="1">
            <a:spLocks noChangeArrowheads="1"/>
          </p:cNvSpPr>
          <p:nvPr/>
        </p:nvSpPr>
        <p:spPr bwMode="auto">
          <a:xfrm>
            <a:off x="955675" y="377825"/>
            <a:ext cx="6145213" cy="1016000"/>
          </a:xfrm>
          <a:prstGeom prst="rect">
            <a:avLst/>
          </a:prstGeom>
          <a:noFill/>
          <a:ln w="9525">
            <a:noFill/>
            <a:miter lim="800000"/>
            <a:headEnd/>
            <a:tailEnd/>
          </a:ln>
        </p:spPr>
        <p:txBody>
          <a:bodyPr wrap="none">
            <a:spAutoFit/>
          </a:bodyPr>
          <a:lstStyle/>
          <a:p>
            <a:pPr algn="ctr"/>
            <a:r>
              <a:rPr lang="pl-PL" altLang="pl-PL" sz="2000" b="1">
                <a:solidFill>
                  <a:srgbClr val="9D032A"/>
                </a:solidFill>
                <a:latin typeface="Arial Black" pitchFamily="34" charset="0"/>
              </a:rPr>
              <a:t>PRZEKAZANIE PROTOKOŁU GŁOSOWANIA</a:t>
            </a:r>
          </a:p>
          <a:p>
            <a:pPr algn="ctr"/>
            <a:r>
              <a:rPr lang="pl-PL" altLang="pl-PL" sz="2000" b="1">
                <a:solidFill>
                  <a:srgbClr val="9D032A"/>
                </a:solidFill>
                <a:latin typeface="Arial Black" pitchFamily="34" charset="0"/>
              </a:rPr>
              <a:t> PEŁNOMOCNIKOWI </a:t>
            </a:r>
          </a:p>
          <a:p>
            <a:pPr algn="ctr"/>
            <a:r>
              <a:rPr lang="pl-PL" altLang="pl-PL" sz="2000" b="1">
                <a:solidFill>
                  <a:srgbClr val="9D032A"/>
                </a:solidFill>
                <a:latin typeface="Arial Black" pitchFamily="34" charset="0"/>
              </a:rPr>
              <a:t>OKRĘGOWEJ KOMISJI WYBORCZEJ</a:t>
            </a:r>
          </a:p>
        </p:txBody>
      </p:sp>
      <p:sp>
        <p:nvSpPr>
          <p:cNvPr id="158725" name="pole tekstowe 11"/>
          <p:cNvSpPr txBox="1">
            <a:spLocks noChangeArrowheads="1"/>
          </p:cNvSpPr>
          <p:nvPr/>
        </p:nvSpPr>
        <p:spPr bwMode="auto">
          <a:xfrm>
            <a:off x="265113" y="1473200"/>
            <a:ext cx="1938337" cy="430213"/>
          </a:xfrm>
          <a:prstGeom prst="rect">
            <a:avLst/>
          </a:prstGeom>
          <a:noFill/>
          <a:ln w="9525">
            <a:noFill/>
            <a:miter lim="800000"/>
            <a:headEnd/>
            <a:tailEnd/>
          </a:ln>
        </p:spPr>
        <p:txBody>
          <a:bodyPr>
            <a:spAutoFit/>
          </a:bodyPr>
          <a:lstStyle/>
          <a:p>
            <a:r>
              <a:rPr lang="pl-PL" altLang="pl-PL" sz="2200" b="1">
                <a:solidFill>
                  <a:srgbClr val="FF0000"/>
                </a:solidFill>
              </a:rPr>
              <a:t>Koperta nr 2</a:t>
            </a:r>
          </a:p>
        </p:txBody>
      </p:sp>
      <p:sp>
        <p:nvSpPr>
          <p:cNvPr id="13" name="pole tekstowe 12">
            <a:extLst>
              <a:ext uri="{FF2B5EF4-FFF2-40B4-BE49-F238E27FC236}">
                <a16:creationId xmlns:a16="http://schemas.microsoft.com/office/drawing/2014/main" xmlns="" id="{D3D0060B-CD14-4D63-8AF6-AF6BF5DFE9D5}"/>
              </a:ext>
            </a:extLst>
          </p:cNvPr>
          <p:cNvSpPr txBox="1"/>
          <p:nvPr/>
        </p:nvSpPr>
        <p:spPr>
          <a:xfrm>
            <a:off x="2501900" y="1398588"/>
            <a:ext cx="6511925" cy="1477962"/>
          </a:xfrm>
          <a:prstGeom prst="rect">
            <a:avLst/>
          </a:prstGeom>
          <a:noFill/>
        </p:spPr>
        <p:txBody>
          <a:bodyPr>
            <a:spAutoFit/>
          </a:bodyPr>
          <a:lstStyle/>
          <a:p>
            <a:pPr>
              <a:defRPr/>
            </a:pPr>
            <a:r>
              <a:rPr lang="pl-PL" dirty="0">
                <a:latin typeface="Arial" panose="020B0604020202020204" pitchFamily="34" charset="0"/>
              </a:rPr>
              <a:t>Zawiera: </a:t>
            </a:r>
          </a:p>
          <a:p>
            <a:pPr marL="285750" indent="-285750">
              <a:buFont typeface="Wingdings" panose="05000000000000000000" pitchFamily="2" charset="2"/>
              <a:buChar char="Ø"/>
              <a:defRPr/>
            </a:pPr>
            <a:r>
              <a:rPr lang="pl-PL" u="sng" dirty="0">
                <a:latin typeface="Arial" panose="020B0604020202020204" pitchFamily="34" charset="0"/>
              </a:rPr>
              <a:t>sporządzoną w sposób określony w pkt 115</a:t>
            </a:r>
            <a:r>
              <a:rPr lang="pl-PL" dirty="0">
                <a:latin typeface="Arial" panose="020B0604020202020204" pitchFamily="34" charset="0"/>
              </a:rPr>
              <a:t> –</a:t>
            </a:r>
            <a:r>
              <a:rPr lang="pl-PL" b="1" dirty="0">
                <a:latin typeface="Arial" panose="020B0604020202020204" pitchFamily="34" charset="0"/>
              </a:rPr>
              <a:t> </a:t>
            </a:r>
            <a:r>
              <a:rPr lang="pl-PL" b="1" u="sng" dirty="0">
                <a:latin typeface="Arial" panose="020B0604020202020204" pitchFamily="34" charset="0"/>
              </a:rPr>
              <a:t>kopię protokołu głosowania wraz ze wszystkimi załącznikami</a:t>
            </a:r>
            <a:r>
              <a:rPr lang="pl-PL" dirty="0">
                <a:latin typeface="Arial" panose="020B0604020202020204" pitchFamily="34" charset="0"/>
              </a:rPr>
              <a:t>, ale </a:t>
            </a:r>
            <a:r>
              <a:rPr lang="pl-PL" b="1" u="sng" dirty="0">
                <a:latin typeface="Arial" panose="020B0604020202020204" pitchFamily="34" charset="0"/>
              </a:rPr>
              <a:t>bez strony z kodem QR</a:t>
            </a:r>
            <a:r>
              <a:rPr lang="pl-PL" dirty="0">
                <a:latin typeface="Arial" panose="020B0604020202020204" pitchFamily="34" charset="0"/>
              </a:rPr>
              <a:t>.</a:t>
            </a:r>
          </a:p>
          <a:p>
            <a:pPr>
              <a:defRPr/>
            </a:pPr>
            <a:endParaRPr lang="pl-PL" dirty="0">
              <a:latin typeface="Arial" panose="020B0604020202020204" pitchFamily="34" charset="0"/>
            </a:endParaRPr>
          </a:p>
        </p:txBody>
      </p:sp>
      <p:pic>
        <p:nvPicPr>
          <p:cNvPr id="158727" name="Obraz 11" descr="Clipart - Closed Envelope"/>
          <p:cNvPicPr>
            <a:picLocks noChangeAspect="1"/>
          </p:cNvPicPr>
          <p:nvPr/>
        </p:nvPicPr>
        <p:blipFill>
          <a:blip r:embed="rId3"/>
          <a:srcRect l="8475" t="20148" r="5360" b="13765"/>
          <a:stretch>
            <a:fillRect/>
          </a:stretch>
        </p:blipFill>
        <p:spPr bwMode="auto">
          <a:xfrm>
            <a:off x="179388" y="2709863"/>
            <a:ext cx="2262187" cy="1103312"/>
          </a:xfrm>
          <a:prstGeom prst="rect">
            <a:avLst/>
          </a:prstGeom>
          <a:noFill/>
          <a:ln w="9525">
            <a:noFill/>
            <a:miter lim="800000"/>
            <a:headEnd/>
            <a:tailEnd/>
          </a:ln>
        </p:spPr>
      </p:pic>
      <p:sp>
        <p:nvSpPr>
          <p:cNvPr id="158728" name="pole tekstowe 14"/>
          <p:cNvSpPr txBox="1">
            <a:spLocks noChangeArrowheads="1"/>
          </p:cNvSpPr>
          <p:nvPr/>
        </p:nvSpPr>
        <p:spPr bwMode="auto">
          <a:xfrm>
            <a:off x="265113" y="2789238"/>
            <a:ext cx="1938337" cy="430212"/>
          </a:xfrm>
          <a:prstGeom prst="rect">
            <a:avLst/>
          </a:prstGeom>
          <a:noFill/>
          <a:ln w="9525">
            <a:noFill/>
            <a:miter lim="800000"/>
            <a:headEnd/>
            <a:tailEnd/>
          </a:ln>
        </p:spPr>
        <p:txBody>
          <a:bodyPr>
            <a:spAutoFit/>
          </a:bodyPr>
          <a:lstStyle/>
          <a:p>
            <a:r>
              <a:rPr lang="pl-PL" altLang="pl-PL" sz="2200" b="1">
                <a:solidFill>
                  <a:srgbClr val="FF0000"/>
                </a:solidFill>
              </a:rPr>
              <a:t>Koperta nr 3</a:t>
            </a:r>
          </a:p>
        </p:txBody>
      </p:sp>
      <p:sp>
        <p:nvSpPr>
          <p:cNvPr id="18" name="pole tekstowe 17">
            <a:extLst>
              <a:ext uri="{FF2B5EF4-FFF2-40B4-BE49-F238E27FC236}">
                <a16:creationId xmlns:a16="http://schemas.microsoft.com/office/drawing/2014/main" xmlns="" id="{498A2A7A-9A58-4E19-A252-269FB2A2743E}"/>
              </a:ext>
            </a:extLst>
          </p:cNvPr>
          <p:cNvSpPr txBox="1"/>
          <p:nvPr/>
        </p:nvSpPr>
        <p:spPr>
          <a:xfrm>
            <a:off x="2527300" y="2727325"/>
            <a:ext cx="6511925" cy="646113"/>
          </a:xfrm>
          <a:prstGeom prst="rect">
            <a:avLst/>
          </a:prstGeom>
          <a:noFill/>
        </p:spPr>
        <p:txBody>
          <a:bodyPr>
            <a:spAutoFit/>
          </a:bodyPr>
          <a:lstStyle/>
          <a:p>
            <a:pPr>
              <a:defRPr/>
            </a:pPr>
            <a:r>
              <a:rPr lang="pl-PL" dirty="0">
                <a:latin typeface="Arial" panose="020B0604020202020204" pitchFamily="34" charset="0"/>
              </a:rPr>
              <a:t>Zawiera: </a:t>
            </a:r>
          </a:p>
          <a:p>
            <a:pPr marL="285750" indent="-285750" fontAlgn="ctr">
              <a:buFont typeface="Wingdings" panose="05000000000000000000" pitchFamily="2" charset="2"/>
              <a:buChar char="Ø"/>
              <a:defRPr/>
            </a:pPr>
            <a:r>
              <a:rPr lang="pl-PL" b="1" u="sng" dirty="0">
                <a:latin typeface="Arial" panose="020B0604020202020204" pitchFamily="34" charset="0"/>
              </a:rPr>
              <a:t>raport ostrzeżeń</a:t>
            </a:r>
            <a:r>
              <a:rPr lang="pl-PL" dirty="0">
                <a:latin typeface="Arial" panose="020B0604020202020204" pitchFamily="34" charset="0"/>
              </a:rPr>
              <a:t>, jeżeli został sporządzony.</a:t>
            </a:r>
          </a:p>
        </p:txBody>
      </p:sp>
      <p:sp>
        <p:nvSpPr>
          <p:cNvPr id="158730" name="pole tekstowe 1"/>
          <p:cNvSpPr txBox="1">
            <a:spLocks noChangeArrowheads="1"/>
          </p:cNvSpPr>
          <p:nvPr/>
        </p:nvSpPr>
        <p:spPr bwMode="auto">
          <a:xfrm>
            <a:off x="265113" y="5013325"/>
            <a:ext cx="7546975" cy="1477963"/>
          </a:xfrm>
          <a:prstGeom prst="rect">
            <a:avLst/>
          </a:prstGeom>
          <a:noFill/>
          <a:ln w="9525">
            <a:noFill/>
            <a:miter lim="800000"/>
            <a:headEnd/>
            <a:tailEnd/>
          </a:ln>
        </p:spPr>
        <p:txBody>
          <a:bodyPr>
            <a:spAutoFit/>
          </a:bodyPr>
          <a:lstStyle/>
          <a:p>
            <a:r>
              <a:rPr lang="pl-PL" altLang="pl-PL">
                <a:solidFill>
                  <a:schemeClr val="bg1"/>
                </a:solidFill>
              </a:rPr>
              <a:t>Dokumenty w kopertach nr 1, 2 oraz 3 należy przekazać </a:t>
            </a:r>
            <a:r>
              <a:rPr lang="pl-PL" altLang="pl-PL" b="1">
                <a:solidFill>
                  <a:schemeClr val="bg1"/>
                </a:solidFill>
              </a:rPr>
              <a:t>wyłącznie</a:t>
            </a:r>
            <a:r>
              <a:rPr lang="pl-PL" altLang="pl-PL">
                <a:solidFill>
                  <a:schemeClr val="bg1"/>
                </a:solidFill>
              </a:rPr>
              <a:t> pełnomocnikowi okręgowej komisji wyborczej lub osobie przez niego upoważnionej, a ich przekazanie potwierdza się na piśmie. </a:t>
            </a:r>
          </a:p>
          <a:p>
            <a:r>
              <a:rPr lang="pl-PL" altLang="pl-PL">
                <a:solidFill>
                  <a:schemeClr val="bg1"/>
                </a:solidFill>
              </a:rPr>
              <a:t>W czasie przewożenia i przekazywania koperty z protokołem mogą być obecni mężowie zaufania i obserwatorzy międzynarodowi.</a:t>
            </a:r>
          </a:p>
        </p:txBody>
      </p:sp>
      <p:sp>
        <p:nvSpPr>
          <p:cNvPr id="158731" name="Prostokąt 5"/>
          <p:cNvSpPr>
            <a:spLocks noChangeArrowheads="1"/>
          </p:cNvSpPr>
          <p:nvPr/>
        </p:nvSpPr>
        <p:spPr bwMode="auto">
          <a:xfrm>
            <a:off x="179388" y="3679825"/>
            <a:ext cx="8713787" cy="1225550"/>
          </a:xfrm>
          <a:prstGeom prst="rect">
            <a:avLst/>
          </a:prstGeom>
          <a:noFill/>
          <a:ln w="9525">
            <a:noFill/>
            <a:miter lim="800000"/>
            <a:headEnd/>
            <a:tailEnd/>
          </a:ln>
        </p:spPr>
        <p:txBody>
          <a:bodyPr>
            <a:spAutoFit/>
          </a:bodyPr>
          <a:lstStyle/>
          <a:p>
            <a:pPr algn="just" fontAlgn="ctr">
              <a:lnSpc>
                <a:spcPct val="115000"/>
              </a:lnSpc>
            </a:pPr>
            <a:r>
              <a:rPr lang="pl-PL" altLang="pl-PL" sz="1600" u="sng">
                <a:ea typeface="Calibri" pitchFamily="34" charset="0"/>
                <a:cs typeface="Times New Roman" pitchFamily="18" charset="0"/>
              </a:rPr>
              <a:t>Ponadto komisja przekazuje pełnomocnikowi egzemplarz kopii</a:t>
            </a:r>
            <a:r>
              <a:rPr lang="pl-PL" altLang="pl-PL" sz="1600">
                <a:ea typeface="Calibri" pitchFamily="34" charset="0"/>
                <a:cs typeface="Times New Roman" pitchFamily="18" charset="0"/>
              </a:rPr>
              <a:t>, o którym mowa w pkt 119 wytycznych, jest on również wykorzystywany przez koordynatora gminnego ds. informatyki do potwierdzenia protokołu w systemie informatycznym oraz w przypadku, gdy komisja nie miała zapewnionej obsługi informatycznej do wprowadzenia danych liczbowych do tego systemu.</a:t>
            </a:r>
            <a:endParaRPr lang="pl-PL" altLang="pl-PL" sz="1600">
              <a:latin typeface="Times New Roman" pitchFamily="18" charset="0"/>
              <a:ea typeface="Calibri" pitchFamily="34" charset="0"/>
              <a:cs typeface="Times New Roman" pitchFamily="18" charset="0"/>
            </a:endParaRPr>
          </a:p>
        </p:txBody>
      </p:sp>
      <p:pic>
        <p:nvPicPr>
          <p:cNvPr id="158732" name="Obraz 17"/>
          <p:cNvPicPr>
            <a:picLocks noChangeAspect="1"/>
          </p:cNvPicPr>
          <p:nvPr/>
        </p:nvPicPr>
        <p:blipFill>
          <a:blip r:embed="rId4"/>
          <a:srcRect/>
          <a:stretch>
            <a:fillRect/>
          </a:stretch>
        </p:blipFill>
        <p:spPr bwMode="auto">
          <a:xfrm>
            <a:off x="5940425" y="2276475"/>
            <a:ext cx="628650" cy="590550"/>
          </a:xfrm>
          <a:prstGeom prst="rect">
            <a:avLst/>
          </a:prstGeom>
          <a:noFill/>
          <a:ln w="9525">
            <a:noFill/>
            <a:miter lim="800000"/>
            <a:headEnd/>
            <a:tailEnd/>
          </a:ln>
        </p:spPr>
      </p:pic>
      <p:cxnSp>
        <p:nvCxnSpPr>
          <p:cNvPr id="14" name="Łącznik prosty 13">
            <a:extLst>
              <a:ext uri="{FF2B5EF4-FFF2-40B4-BE49-F238E27FC236}">
                <a16:creationId xmlns:a16="http://schemas.microsoft.com/office/drawing/2014/main" xmlns="" id="{878E5F42-2529-4016-96AB-97EABE927733}"/>
              </a:ext>
            </a:extLst>
          </p:cNvPr>
          <p:cNvCxnSpPr/>
          <p:nvPr/>
        </p:nvCxnSpPr>
        <p:spPr>
          <a:xfrm flipV="1">
            <a:off x="6011863" y="2276475"/>
            <a:ext cx="584200" cy="5222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Łącznik prosty 15">
            <a:extLst>
              <a:ext uri="{FF2B5EF4-FFF2-40B4-BE49-F238E27FC236}">
                <a16:creationId xmlns:a16="http://schemas.microsoft.com/office/drawing/2014/main" xmlns="" id="{DCA56D62-A792-451D-8D41-6C5D56F0258D}"/>
              </a:ext>
            </a:extLst>
          </p:cNvPr>
          <p:cNvCxnSpPr/>
          <p:nvPr/>
        </p:nvCxnSpPr>
        <p:spPr>
          <a:xfrm>
            <a:off x="5867400" y="2349500"/>
            <a:ext cx="712788" cy="406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Prostokąt 4"/>
          <p:cNvSpPr>
            <a:spLocks noChangeArrowheads="1"/>
          </p:cNvSpPr>
          <p:nvPr/>
        </p:nvSpPr>
        <p:spPr bwMode="auto">
          <a:xfrm>
            <a:off x="250825" y="5229225"/>
            <a:ext cx="8351838" cy="1323975"/>
          </a:xfrm>
          <a:prstGeom prst="rect">
            <a:avLst/>
          </a:prstGeom>
          <a:noFill/>
          <a:ln w="57150">
            <a:solidFill>
              <a:srgbClr val="FF0000"/>
            </a:solidFill>
            <a:miter lim="800000"/>
            <a:headEnd/>
            <a:tailEnd/>
          </a:ln>
        </p:spPr>
        <p:txBody>
          <a:bodyPr>
            <a:spAutoFit/>
          </a:bodyPr>
          <a:lstStyle/>
          <a:p>
            <a:pPr algn="just"/>
            <a:r>
              <a:rPr lang="pl-PL" altLang="pl-PL" sz="2000" b="1"/>
              <a:t>Prawidłową treść protokołu należy podać ponownie do wiadomości publicznej poprzez wywieszenie protokołu w siedzibie komisji, obok wywieszonej pierwotnie kopii protokołu, którą należy opatrzyć adnotacją  „</a:t>
            </a:r>
            <a:r>
              <a:rPr lang="pl-PL" altLang="pl-PL" sz="2000" b="1">
                <a:solidFill>
                  <a:srgbClr val="FF0000"/>
                </a:solidFill>
              </a:rPr>
              <a:t>WADLIWY</a:t>
            </a:r>
            <a:r>
              <a:rPr lang="pl-PL" altLang="pl-PL" sz="2000" b="1"/>
              <a:t>”</a:t>
            </a:r>
          </a:p>
        </p:txBody>
      </p:sp>
      <p:sp>
        <p:nvSpPr>
          <p:cNvPr id="159747" name="Prostokąt 1"/>
          <p:cNvSpPr>
            <a:spLocks noChangeArrowheads="1"/>
          </p:cNvSpPr>
          <p:nvPr/>
        </p:nvSpPr>
        <p:spPr bwMode="auto">
          <a:xfrm>
            <a:off x="25400" y="1330325"/>
            <a:ext cx="9010650" cy="2447925"/>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pl-PL" altLang="pl-PL" sz="1700" b="1"/>
              <a:t>W przypadku niezgodności arytmetycznych stwierdzonych przez pełnomocnika Okręgowej Komisji Wyborczej na podstawie otrzymanej kopii protokołu, pełnomocnik zwraca przewodniczącemu OKW do poprawienia protokół </a:t>
            </a:r>
            <a:r>
              <a:rPr lang="pl-PL" altLang="pl-PL" sz="1700" b="1">
                <a:cs typeface="Arial" charset="0"/>
              </a:rPr>
              <a:t>w</a:t>
            </a:r>
            <a:r>
              <a:rPr lang="pl-PL" altLang="pl-PL" sz="1700" b="1">
                <a:solidFill>
                  <a:srgbClr val="FF0000"/>
                </a:solidFill>
                <a:cs typeface="Arial" charset="0"/>
              </a:rPr>
              <a:t> nienaruszonej kopercie.</a:t>
            </a:r>
            <a:endParaRPr lang="pl-PL" altLang="pl-PL" sz="1700" b="1">
              <a:cs typeface="Arial" charset="0"/>
            </a:endParaRPr>
          </a:p>
          <a:p>
            <a:pPr marL="357188" lvl="1" indent="-357188" algn="just">
              <a:buFont typeface="Wingdings" pitchFamily="2" charset="2"/>
              <a:buChar char="Ø"/>
            </a:pPr>
            <a:r>
              <a:rPr lang="pl-PL" altLang="pl-PL" sz="1700" b="1"/>
              <a:t>Poprawienie protokołu przez OKW może polegać na sporządzeniu nowego protokołu głosowania w obwodzie.</a:t>
            </a:r>
          </a:p>
          <a:p>
            <a:pPr marL="357188" lvl="1" indent="-357188" algn="just">
              <a:buFont typeface="Wingdings" pitchFamily="2" charset="2"/>
              <a:buChar char="Ø"/>
            </a:pPr>
            <a:r>
              <a:rPr lang="pl-PL" altLang="pl-PL" sz="1700" b="1"/>
              <a:t>O sposobie sprostowania niezgodności arytmetycznych OKW zawiadamia telefonicznie pełnomocnika Okręgowej Komisji Wyborczej i po uzyskaniu potwierdzenia, że zostały one usunięte, poprawia protokół.</a:t>
            </a:r>
            <a:endParaRPr lang="pl-PL" altLang="pl-PL" sz="1700" b="1">
              <a:solidFill>
                <a:srgbClr val="FF0000"/>
              </a:solidFill>
            </a:endParaRPr>
          </a:p>
        </p:txBody>
      </p:sp>
      <p:sp>
        <p:nvSpPr>
          <p:cNvPr id="159748" name="Prostokąt 6"/>
          <p:cNvSpPr>
            <a:spLocks noChangeArrowheads="1"/>
          </p:cNvSpPr>
          <p:nvPr/>
        </p:nvSpPr>
        <p:spPr bwMode="auto">
          <a:xfrm>
            <a:off x="1331913" y="476250"/>
            <a:ext cx="6408737" cy="708025"/>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POPRAWIENIE NIEZGODNOŚCI W PROTOKOLE GŁOSOWANIA</a:t>
            </a:r>
          </a:p>
        </p:txBody>
      </p:sp>
      <p:sp>
        <p:nvSpPr>
          <p:cNvPr id="6" name="Prostokąt 1">
            <a:extLst>
              <a:ext uri="{FF2B5EF4-FFF2-40B4-BE49-F238E27FC236}">
                <a16:creationId xmlns:a16="http://schemas.microsoft.com/office/drawing/2014/main" xmlns="" id="{F4CE1269-8B75-40CD-B2D5-867B94DCE1D8}"/>
              </a:ext>
            </a:extLst>
          </p:cNvPr>
          <p:cNvSpPr>
            <a:spLocks noChangeArrowheads="1"/>
          </p:cNvSpPr>
          <p:nvPr/>
        </p:nvSpPr>
        <p:spPr bwMode="auto">
          <a:xfrm>
            <a:off x="25400" y="3759200"/>
            <a:ext cx="9010650" cy="1384300"/>
          </a:xfrm>
          <a:prstGeom prst="rect">
            <a:avLst/>
          </a:prstGeom>
          <a:noFill/>
          <a:ln>
            <a:noFill/>
          </a:ln>
          <a:extLst/>
        </p:spPr>
        <p:txBody>
          <a:bodyPr>
            <a:spAutoFit/>
          </a:bodyPr>
          <a:lstStyle>
            <a:lvl1pPr marL="266700" indent="-266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Wingdings" panose="05000000000000000000" pitchFamily="2" charset="2"/>
              <a:buChar char="Ø"/>
              <a:defRPr/>
            </a:pPr>
            <a:r>
              <a:rPr lang="pl-PL" sz="1700" b="1" dirty="0"/>
              <a:t>Błędnie sporządzony protokół stanowi dokument  z głosowania.</a:t>
            </a:r>
          </a:p>
          <a:p>
            <a:pPr>
              <a:buFont typeface="Wingdings" panose="05000000000000000000" pitchFamily="2" charset="2"/>
              <a:buChar char="Ø"/>
              <a:defRPr/>
            </a:pPr>
            <a:endParaRPr lang="pl-PL" sz="800" dirty="0"/>
          </a:p>
          <a:p>
            <a:pPr marL="285750" indent="-285750">
              <a:buFont typeface="Wingdings" panose="05000000000000000000" pitchFamily="2" charset="2"/>
              <a:buChar char="Ø"/>
              <a:defRPr/>
            </a:pPr>
            <a:r>
              <a:rPr lang="pl-PL" sz="1700" b="1" dirty="0"/>
              <a:t>Na pierwszej stronie protokołu należy uczynić adnotację „WADLIWY”.</a:t>
            </a:r>
          </a:p>
          <a:p>
            <a:pPr>
              <a:buFont typeface="Wingdings" panose="05000000000000000000" pitchFamily="2" charset="2"/>
              <a:buChar char="Ø"/>
              <a:defRPr/>
            </a:pPr>
            <a:endParaRPr lang="pl-PL" sz="800" dirty="0"/>
          </a:p>
          <a:p>
            <a:pPr marL="19050" indent="-285750">
              <a:buFont typeface="Wingdings" panose="05000000000000000000" pitchFamily="2" charset="2"/>
              <a:buChar char="Ø"/>
              <a:defRPr/>
            </a:pPr>
            <a:r>
              <a:rPr lang="pl-PL" sz="1700" b="1" dirty="0"/>
              <a:t>Adnotację tę opatrują podpisami wszyscy członkowie OKW obecni przy tej </a:t>
            </a:r>
          </a:p>
          <a:p>
            <a:pPr marL="0" indent="0">
              <a:defRPr/>
            </a:pPr>
            <a:r>
              <a:rPr lang="pl-PL" sz="1700" b="1" dirty="0"/>
              <a:t>     czynności a następnie opatrują pieczęcią OKW.</a:t>
            </a:r>
            <a:endParaRPr lang="pl-PL" sz="17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zaokrąglony 3">
            <a:extLst>
              <a:ext uri="{FF2B5EF4-FFF2-40B4-BE49-F238E27FC236}">
                <a16:creationId xmlns:a16="http://schemas.microsoft.com/office/drawing/2014/main" xmlns="" id="{D8842818-8073-495F-A265-8D2DD9867380}"/>
              </a:ext>
            </a:extLst>
          </p:cNvPr>
          <p:cNvSpPr/>
          <p:nvPr/>
        </p:nvSpPr>
        <p:spPr>
          <a:xfrm>
            <a:off x="250825" y="3573463"/>
            <a:ext cx="8569325" cy="1368425"/>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0771" name="Prostokąt 1"/>
          <p:cNvSpPr>
            <a:spLocks noChangeArrowheads="1"/>
          </p:cNvSpPr>
          <p:nvPr/>
        </p:nvSpPr>
        <p:spPr bwMode="auto">
          <a:xfrm>
            <a:off x="250825" y="1484313"/>
            <a:ext cx="7991475" cy="1785937"/>
          </a:xfrm>
          <a:prstGeom prst="rect">
            <a:avLst/>
          </a:prstGeom>
          <a:noFill/>
          <a:ln w="9525">
            <a:noFill/>
            <a:miter lim="800000"/>
            <a:headEnd/>
            <a:tailEnd/>
          </a:ln>
        </p:spPr>
        <p:txBody>
          <a:bodyPr>
            <a:spAutoFit/>
          </a:bodyPr>
          <a:lstStyle/>
          <a:p>
            <a:pPr marL="266700" indent="-266700" algn="just">
              <a:spcAft>
                <a:spcPts val="2400"/>
              </a:spcAft>
              <a:buFont typeface="Wingdings" pitchFamily="2" charset="2"/>
              <a:buChar char="Ø"/>
            </a:pPr>
            <a:r>
              <a:rPr lang="pl-PL" altLang="pl-PL" b="1">
                <a:solidFill>
                  <a:srgbClr val="FF0000"/>
                </a:solidFill>
              </a:rPr>
              <a:t>Poprawiony protokół OKW przekazuje ponownie </a:t>
            </a:r>
            <a:br>
              <a:rPr lang="pl-PL" altLang="pl-PL" b="1">
                <a:solidFill>
                  <a:srgbClr val="FF0000"/>
                </a:solidFill>
              </a:rPr>
            </a:br>
            <a:r>
              <a:rPr lang="pl-PL" altLang="pl-PL" b="1">
                <a:solidFill>
                  <a:srgbClr val="FF0000"/>
                </a:solidFill>
              </a:rPr>
              <a:t>w tym samym jak uprzednio trybie - pkt. 121-125 Wytycznych PKW, wraz z jego kopią, pełnomocnikowi Okręgowej Komisji Wyborczej.</a:t>
            </a:r>
          </a:p>
          <a:p>
            <a:pPr marL="266700" indent="-266700" algn="just">
              <a:spcAft>
                <a:spcPts val="600"/>
              </a:spcAft>
              <a:buFont typeface="Wingdings" pitchFamily="2" charset="2"/>
              <a:buChar char="Ø"/>
            </a:pPr>
            <a:r>
              <a:rPr lang="pl-PL" altLang="pl-PL" b="1"/>
              <a:t>Po otrzymaniu poprawionej kopii protokołu pełnomocnik sprawdza, czy błędy usunięto i potwierdza poprawność ustalonych danych.</a:t>
            </a:r>
            <a:endParaRPr lang="pl-PL" altLang="pl-PL" b="1">
              <a:solidFill>
                <a:srgbClr val="FF0000"/>
              </a:solidFill>
            </a:endParaRPr>
          </a:p>
        </p:txBody>
      </p:sp>
      <p:sp>
        <p:nvSpPr>
          <p:cNvPr id="160772" name="Prostokąt 6"/>
          <p:cNvSpPr>
            <a:spLocks noChangeArrowheads="1"/>
          </p:cNvSpPr>
          <p:nvPr/>
        </p:nvSpPr>
        <p:spPr bwMode="auto">
          <a:xfrm>
            <a:off x="468313" y="404813"/>
            <a:ext cx="6983412" cy="1016000"/>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PRZEKAZANIE PROTOKOŁU GŁOSOWANIA</a:t>
            </a:r>
          </a:p>
          <a:p>
            <a:pPr algn="ctr"/>
            <a:r>
              <a:rPr lang="pl-PL" altLang="pl-PL" sz="2000" b="1">
                <a:solidFill>
                  <a:srgbClr val="9D032A"/>
                </a:solidFill>
                <a:latin typeface="Arial Black" pitchFamily="34" charset="0"/>
              </a:rPr>
              <a:t>OKRĘGOWEJ KOMISJI WYBORCZEJ</a:t>
            </a:r>
          </a:p>
          <a:p>
            <a:pPr algn="ctr"/>
            <a:r>
              <a:rPr lang="pl-PL" altLang="pl-PL" sz="2000" b="1">
                <a:solidFill>
                  <a:srgbClr val="C00000"/>
                </a:solidFill>
                <a:latin typeface="Arial Black" pitchFamily="34" charset="0"/>
              </a:rPr>
              <a:t>- po poprawieniu -</a:t>
            </a:r>
            <a:endParaRPr lang="pl-PL" altLang="pl-PL" sz="2000" b="1" i="1">
              <a:solidFill>
                <a:srgbClr val="C00000"/>
              </a:solidFill>
              <a:latin typeface="Arial Black" pitchFamily="34" charset="0"/>
            </a:endParaRPr>
          </a:p>
        </p:txBody>
      </p:sp>
      <p:sp>
        <p:nvSpPr>
          <p:cNvPr id="160773" name="pole tekstowe 1"/>
          <p:cNvSpPr txBox="1">
            <a:spLocks noChangeArrowheads="1"/>
          </p:cNvSpPr>
          <p:nvPr/>
        </p:nvSpPr>
        <p:spPr bwMode="auto">
          <a:xfrm>
            <a:off x="323850" y="3644900"/>
            <a:ext cx="8313738" cy="1477963"/>
          </a:xfrm>
          <a:prstGeom prst="rect">
            <a:avLst/>
          </a:prstGeom>
          <a:noFill/>
          <a:ln w="9525">
            <a:noFill/>
            <a:miter lim="800000"/>
            <a:headEnd/>
            <a:tailEnd/>
          </a:ln>
        </p:spPr>
        <p:txBody>
          <a:bodyPr>
            <a:spAutoFit/>
          </a:bodyPr>
          <a:lstStyle/>
          <a:p>
            <a:r>
              <a:rPr lang="pl-PL" altLang="pl-PL" b="1">
                <a:solidFill>
                  <a:schemeClr val="bg1"/>
                </a:solidFill>
              </a:rPr>
              <a:t>Na podstawie kopii protokołu z poprawnie ustalonymi danymi przekazanej pełnomocnikowi Okręgowej Komisji Wyborczej,  koordynator gminny ds. informatyki potwierdza protokół w systemie WOW – pkt 126 Wytycznych PKW.</a:t>
            </a:r>
          </a:p>
          <a:p>
            <a:endParaRPr lang="pl-PL" altLang="pl-PL"/>
          </a:p>
        </p:txBody>
      </p:sp>
      <p:pic>
        <p:nvPicPr>
          <p:cNvPr id="160774" name="Obraz 1"/>
          <p:cNvPicPr>
            <a:picLocks noChangeAspect="1"/>
          </p:cNvPicPr>
          <p:nvPr/>
        </p:nvPicPr>
        <p:blipFill>
          <a:blip r:embed="rId2"/>
          <a:srcRect/>
          <a:stretch>
            <a:fillRect/>
          </a:stretch>
        </p:blipFill>
        <p:spPr bwMode="auto">
          <a:xfrm>
            <a:off x="3635375" y="5259388"/>
            <a:ext cx="1465263" cy="146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xmlns="" id="{068D4B5C-4D5F-4674-839D-FC842CC2D446}"/>
              </a:ext>
            </a:extLst>
          </p:cNvPr>
          <p:cNvSpPr txBox="1"/>
          <p:nvPr/>
        </p:nvSpPr>
        <p:spPr>
          <a:xfrm>
            <a:off x="179388" y="1628775"/>
            <a:ext cx="8785225" cy="4708525"/>
          </a:xfrm>
          <a:prstGeom prst="rect">
            <a:avLst/>
          </a:prstGeom>
          <a:noFill/>
        </p:spPr>
        <p:txBody>
          <a:bodyPr>
            <a:spAutoFit/>
          </a:bodyPr>
          <a:lstStyle/>
          <a:p>
            <a:pPr algn="just">
              <a:defRPr/>
            </a:pPr>
            <a:r>
              <a:rPr lang="pl-PL" sz="2000" b="1" dirty="0">
                <a:latin typeface="Arial" panose="020B0604020202020204" pitchFamily="34" charset="0"/>
              </a:rPr>
              <a:t>Najczęstsze błędy techniczne popełniane przez OKW, które powodują konieczność ponownego sporządzenia protokołu lub też dokonania zmian w protokole:</a:t>
            </a:r>
          </a:p>
          <a:p>
            <a:pPr algn="just">
              <a:defRPr/>
            </a:pPr>
            <a:endParaRPr lang="pl-PL" sz="2000" b="1" dirty="0">
              <a:latin typeface="Arial" panose="020B0604020202020204" pitchFamily="34" charset="0"/>
            </a:endParaRPr>
          </a:p>
          <a:p>
            <a:pPr marL="285750" indent="-285750" algn="just">
              <a:buFont typeface="Wingdings" panose="05000000000000000000" pitchFamily="2" charset="2"/>
              <a:buChar char="Ø"/>
              <a:defRPr/>
            </a:pPr>
            <a:r>
              <a:rPr lang="pl-PL" sz="2000" b="1" dirty="0">
                <a:latin typeface="Arial" panose="020B0604020202020204" pitchFamily="34" charset="0"/>
              </a:rPr>
              <a:t>brak odciśniętej pieczęci na protokole lub pieczęć jest nieczytelna,</a:t>
            </a:r>
          </a:p>
          <a:p>
            <a:pPr marL="285750" indent="-285750" algn="just">
              <a:buFont typeface="Wingdings" panose="05000000000000000000" pitchFamily="2" charset="2"/>
              <a:buChar char="Ø"/>
              <a:defRPr/>
            </a:pPr>
            <a:endParaRPr lang="pl-PL" sz="2000" b="1" dirty="0">
              <a:latin typeface="Arial" panose="020B0604020202020204" pitchFamily="34" charset="0"/>
            </a:endParaRPr>
          </a:p>
          <a:p>
            <a:pPr marL="285750" indent="-285750" algn="just">
              <a:buFont typeface="Wingdings" panose="05000000000000000000" pitchFamily="2" charset="2"/>
              <a:buChar char="Ø"/>
              <a:defRPr/>
            </a:pPr>
            <a:r>
              <a:rPr lang="pl-PL" sz="2000" b="1" dirty="0">
                <a:latin typeface="Arial" panose="020B0604020202020204" pitchFamily="34" charset="0"/>
              </a:rPr>
              <a:t>brak części podpisów członków OKW na protokole,</a:t>
            </a:r>
          </a:p>
          <a:p>
            <a:pPr marL="285750" indent="-285750" algn="just">
              <a:buFont typeface="Wingdings" panose="05000000000000000000" pitchFamily="2" charset="2"/>
              <a:buChar char="Ø"/>
              <a:defRPr/>
            </a:pPr>
            <a:endParaRPr lang="pl-PL" sz="2000" b="1" dirty="0">
              <a:latin typeface="Arial" panose="020B0604020202020204" pitchFamily="34" charset="0"/>
            </a:endParaRPr>
          </a:p>
          <a:p>
            <a:pPr marL="285750" indent="-285750" algn="just">
              <a:buFont typeface="Wingdings" panose="05000000000000000000" pitchFamily="2" charset="2"/>
              <a:buChar char="Ø"/>
              <a:defRPr/>
            </a:pPr>
            <a:r>
              <a:rPr lang="pl-PL" sz="2000" b="1" dirty="0">
                <a:latin typeface="Arial" panose="020B0604020202020204" pitchFamily="34" charset="0"/>
              </a:rPr>
              <a:t>protokół został dostarczony jako niekompletny – brak strony lub dołączono stronę (strony) z innej wersji protokołu,</a:t>
            </a:r>
          </a:p>
          <a:p>
            <a:pPr marL="285750" indent="-285750" algn="just">
              <a:buFont typeface="Wingdings" panose="05000000000000000000" pitchFamily="2" charset="2"/>
              <a:buChar char="Ø"/>
              <a:defRPr/>
            </a:pPr>
            <a:endParaRPr lang="pl-PL" sz="2000" b="1" dirty="0">
              <a:latin typeface="Arial" panose="020B0604020202020204" pitchFamily="34" charset="0"/>
            </a:endParaRPr>
          </a:p>
          <a:p>
            <a:pPr marL="285750" indent="-285750" algn="just">
              <a:buFont typeface="Wingdings" panose="05000000000000000000" pitchFamily="2" charset="2"/>
              <a:buChar char="Ø"/>
              <a:defRPr/>
            </a:pPr>
            <a:r>
              <a:rPr lang="pl-PL" sz="2000" b="1" dirty="0">
                <a:latin typeface="Arial" panose="020B0604020202020204" pitchFamily="34" charset="0"/>
              </a:rPr>
              <a:t>do koperty włożono kserokopię bądź zestawienie błędów zamiast oryginału protokołu,</a:t>
            </a:r>
          </a:p>
          <a:p>
            <a:pPr marL="285750" indent="-285750" algn="just">
              <a:buFont typeface="Wingdings" panose="05000000000000000000" pitchFamily="2" charset="2"/>
              <a:buChar char="Ø"/>
              <a:defRPr/>
            </a:pPr>
            <a:endParaRPr lang="pl-PL" sz="2000" b="1" dirty="0">
              <a:latin typeface="Arial" panose="020B0604020202020204" pitchFamily="34" charset="0"/>
            </a:endParaRPr>
          </a:p>
          <a:p>
            <a:pPr marL="285750" indent="-285750" algn="just">
              <a:buFont typeface="Wingdings" panose="05000000000000000000" pitchFamily="2" charset="2"/>
              <a:buChar char="Ø"/>
              <a:defRPr/>
            </a:pPr>
            <a:r>
              <a:rPr lang="pl-PL" sz="2000" b="1" dirty="0">
                <a:latin typeface="Arial" panose="020B0604020202020204" pitchFamily="34" charset="0"/>
              </a:rPr>
              <a:t>dostarczono pustą kopertę.</a:t>
            </a:r>
          </a:p>
        </p:txBody>
      </p:sp>
      <p:sp>
        <p:nvSpPr>
          <p:cNvPr id="161795" name="Prostokąt 4"/>
          <p:cNvSpPr>
            <a:spLocks noChangeArrowheads="1"/>
          </p:cNvSpPr>
          <p:nvPr/>
        </p:nvSpPr>
        <p:spPr bwMode="auto">
          <a:xfrm>
            <a:off x="1331913" y="836613"/>
            <a:ext cx="6264275" cy="708025"/>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PRZEKAZANIE PROTOKOŁU GŁOSOWANIA OKRĘGOWEJ KOMISJI WYBORCZEJ </a:t>
            </a:r>
          </a:p>
        </p:txBody>
      </p:sp>
      <p:pic>
        <p:nvPicPr>
          <p:cNvPr id="161796" name="Obraz 3"/>
          <p:cNvPicPr>
            <a:picLocks noChangeAspect="1"/>
          </p:cNvPicPr>
          <p:nvPr/>
        </p:nvPicPr>
        <p:blipFill>
          <a:blip r:embed="rId2"/>
          <a:srcRect/>
          <a:stretch>
            <a:fillRect/>
          </a:stretch>
        </p:blipFill>
        <p:spPr bwMode="auto">
          <a:xfrm>
            <a:off x="107950" y="476250"/>
            <a:ext cx="1441450" cy="1290638"/>
          </a:xfrm>
          <a:prstGeom prst="rect">
            <a:avLst/>
          </a:prstGeom>
          <a:noFill/>
          <a:ln w="9525">
            <a:noFill/>
            <a:miter lim="800000"/>
            <a:headEnd/>
            <a:tailEnd/>
          </a:ln>
        </p:spPr>
      </p:pic>
      <p:pic>
        <p:nvPicPr>
          <p:cNvPr id="161797" name="Obraz 3"/>
          <p:cNvPicPr>
            <a:picLocks noChangeAspect="1"/>
          </p:cNvPicPr>
          <p:nvPr/>
        </p:nvPicPr>
        <p:blipFill>
          <a:blip r:embed="rId3"/>
          <a:srcRect/>
          <a:stretch>
            <a:fillRect/>
          </a:stretch>
        </p:blipFill>
        <p:spPr bwMode="auto">
          <a:xfrm>
            <a:off x="5580063" y="5445125"/>
            <a:ext cx="1443037" cy="128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zaokrąglony 7">
            <a:extLst>
              <a:ext uri="{FF2B5EF4-FFF2-40B4-BE49-F238E27FC236}">
                <a16:creationId xmlns:a16="http://schemas.microsoft.com/office/drawing/2014/main" xmlns="" id="{9262C10F-178D-4C70-BE7F-EE3A6E0A25EF}"/>
              </a:ext>
            </a:extLst>
          </p:cNvPr>
          <p:cNvSpPr/>
          <p:nvPr/>
        </p:nvSpPr>
        <p:spPr>
          <a:xfrm>
            <a:off x="495300" y="3648075"/>
            <a:ext cx="7921625" cy="1150938"/>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2819" name="Prostokąt 3"/>
          <p:cNvSpPr>
            <a:spLocks noChangeArrowheads="1"/>
          </p:cNvSpPr>
          <p:nvPr/>
        </p:nvSpPr>
        <p:spPr bwMode="auto">
          <a:xfrm>
            <a:off x="857250" y="492125"/>
            <a:ext cx="6781800" cy="708025"/>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POSTĘPOWANIE </a:t>
            </a:r>
          </a:p>
          <a:p>
            <a:pPr algn="ctr"/>
            <a:r>
              <a:rPr lang="pl-PL" altLang="pl-PL" sz="2000" b="1">
                <a:solidFill>
                  <a:srgbClr val="9D032A"/>
                </a:solidFill>
                <a:latin typeface="Arial Black" pitchFamily="34" charset="0"/>
              </a:rPr>
              <a:t>Z DOKUMENTAMI Z WYBORÓW</a:t>
            </a:r>
            <a:endParaRPr lang="pl-PL" altLang="pl-PL" b="1" i="1">
              <a:solidFill>
                <a:srgbClr val="9D032A"/>
              </a:solidFill>
              <a:latin typeface="Arial Black" pitchFamily="34" charset="0"/>
            </a:endParaRPr>
          </a:p>
        </p:txBody>
      </p:sp>
      <p:sp>
        <p:nvSpPr>
          <p:cNvPr id="162820" name="Prostokąt 1"/>
          <p:cNvSpPr>
            <a:spLocks noChangeArrowheads="1"/>
          </p:cNvSpPr>
          <p:nvPr/>
        </p:nvSpPr>
        <p:spPr bwMode="auto">
          <a:xfrm>
            <a:off x="323850" y="1200150"/>
            <a:ext cx="7848600" cy="646113"/>
          </a:xfrm>
          <a:prstGeom prst="rect">
            <a:avLst/>
          </a:prstGeom>
          <a:noFill/>
          <a:ln w="9525">
            <a:noFill/>
            <a:miter lim="800000"/>
            <a:headEnd/>
            <a:tailEnd/>
          </a:ln>
        </p:spPr>
        <p:txBody>
          <a:bodyPr>
            <a:spAutoFit/>
          </a:bodyPr>
          <a:lstStyle/>
          <a:p>
            <a:pPr algn="just"/>
            <a:r>
              <a:rPr lang="pl-PL" altLang="pl-PL" b="1"/>
              <a:t>Po sporządzeniu protokołów głosowania i podaniu ich do publicznej wiadomości OKW składa do </a:t>
            </a:r>
            <a:r>
              <a:rPr lang="pl-PL" altLang="pl-PL" b="1" u="sng"/>
              <a:t>opakowań zbiorczych osobno</a:t>
            </a:r>
            <a:r>
              <a:rPr lang="pl-PL" altLang="pl-PL" b="1"/>
              <a:t>:</a:t>
            </a:r>
          </a:p>
        </p:txBody>
      </p:sp>
      <p:sp>
        <p:nvSpPr>
          <p:cNvPr id="5" name="Prostokąt 4">
            <a:extLst>
              <a:ext uri="{FF2B5EF4-FFF2-40B4-BE49-F238E27FC236}">
                <a16:creationId xmlns:a16="http://schemas.microsoft.com/office/drawing/2014/main" xmlns="" id="{3767896D-FFEC-4919-8724-1D9E9D01EA33}"/>
              </a:ext>
            </a:extLst>
          </p:cNvPr>
          <p:cNvSpPr/>
          <p:nvPr/>
        </p:nvSpPr>
        <p:spPr>
          <a:xfrm>
            <a:off x="495300" y="2211388"/>
            <a:ext cx="7775575" cy="1292225"/>
          </a:xfrm>
          <a:prstGeom prst="rect">
            <a:avLst/>
          </a:prstGeom>
        </p:spPr>
        <p:txBody>
          <a:bodyPr>
            <a:spAutoFit/>
          </a:bodyPr>
          <a:lstStyle/>
          <a:p>
            <a:pPr algn="just">
              <a:defRPr/>
            </a:pPr>
            <a:r>
              <a:rPr lang="pl-PL" b="1" dirty="0">
                <a:latin typeface="Arial" panose="020B0604020202020204" pitchFamily="34" charset="0"/>
              </a:rPr>
              <a:t>sporządzone wcześniej, opisane pakiety zawierające posegregowane:</a:t>
            </a:r>
          </a:p>
          <a:p>
            <a:pPr marL="285750" indent="-285750" algn="just">
              <a:buFont typeface="Wingdings" panose="05000000000000000000" pitchFamily="2" charset="2"/>
              <a:buChar char="Ø"/>
              <a:defRPr/>
            </a:pPr>
            <a:r>
              <a:rPr lang="pl-PL" sz="2000" b="1" dirty="0">
                <a:latin typeface="Arial" panose="020B0604020202020204" pitchFamily="34" charset="0"/>
              </a:rPr>
              <a:t>karty ważne,</a:t>
            </a:r>
          </a:p>
          <a:p>
            <a:pPr marL="285750" indent="-285750" algn="just">
              <a:buFont typeface="Wingdings" panose="05000000000000000000" pitchFamily="2" charset="2"/>
              <a:buChar char="Ø"/>
              <a:defRPr/>
            </a:pPr>
            <a:r>
              <a:rPr lang="pl-PL" sz="2000" b="1" dirty="0">
                <a:latin typeface="Arial" panose="020B0604020202020204" pitchFamily="34" charset="0"/>
              </a:rPr>
              <a:t>karty nieważne, </a:t>
            </a:r>
          </a:p>
          <a:p>
            <a:pPr marL="285750" indent="-285750" algn="just">
              <a:buFont typeface="Wingdings" panose="05000000000000000000" pitchFamily="2" charset="2"/>
              <a:buChar char="Ø"/>
              <a:defRPr/>
            </a:pPr>
            <a:r>
              <a:rPr lang="pl-PL" sz="2000" b="1" dirty="0">
                <a:latin typeface="Arial" panose="020B0604020202020204" pitchFamily="34" charset="0"/>
              </a:rPr>
              <a:t>niewykorzystane karty do głosowania. </a:t>
            </a:r>
          </a:p>
        </p:txBody>
      </p:sp>
      <p:sp>
        <p:nvSpPr>
          <p:cNvPr id="162822" name="Prostokąt 5"/>
          <p:cNvSpPr>
            <a:spLocks noChangeArrowheads="1"/>
          </p:cNvSpPr>
          <p:nvPr/>
        </p:nvSpPr>
        <p:spPr bwMode="auto">
          <a:xfrm>
            <a:off x="331788" y="4868863"/>
            <a:ext cx="7991475" cy="1754187"/>
          </a:xfrm>
          <a:prstGeom prst="rect">
            <a:avLst/>
          </a:prstGeom>
          <a:noFill/>
          <a:ln w="9525">
            <a:noFill/>
            <a:miter lim="800000"/>
            <a:headEnd/>
            <a:tailEnd/>
          </a:ln>
        </p:spPr>
        <p:txBody>
          <a:bodyPr>
            <a:spAutoFit/>
          </a:bodyPr>
          <a:lstStyle/>
          <a:p>
            <a:pPr algn="just"/>
            <a:r>
              <a:rPr lang="pl-PL" altLang="pl-PL" b="1"/>
              <a:t>Po dokładnym zamknięciu opakowanie zbiorcze zapieczętowuje się, przy użyciu pieczęci komisji, w sposób uniemożliwiający jego otwarcie bez naruszenia odcisku pieczęci. </a:t>
            </a:r>
          </a:p>
          <a:p>
            <a:pPr algn="just"/>
            <a:r>
              <a:rPr lang="pl-PL" altLang="pl-PL" b="1"/>
              <a:t>W przypadku użycia worków do przygotowania opakowań zbiorczych, komisja zamyka worek oklejając go dokładnie taśmą klejącą i nakłada plombę strunową, jeżeli została przekazana komisji.</a:t>
            </a:r>
          </a:p>
        </p:txBody>
      </p:sp>
      <p:sp>
        <p:nvSpPr>
          <p:cNvPr id="162823" name="pole tekstowe 6"/>
          <p:cNvSpPr txBox="1">
            <a:spLocks noChangeArrowheads="1"/>
          </p:cNvSpPr>
          <p:nvPr/>
        </p:nvSpPr>
        <p:spPr bwMode="auto">
          <a:xfrm>
            <a:off x="566738" y="3730625"/>
            <a:ext cx="7848600" cy="923925"/>
          </a:xfrm>
          <a:prstGeom prst="rect">
            <a:avLst/>
          </a:prstGeom>
          <a:noFill/>
          <a:ln w="9525">
            <a:noFill/>
            <a:miter lim="800000"/>
            <a:headEnd/>
            <a:tailEnd/>
          </a:ln>
        </p:spPr>
        <p:txBody>
          <a:bodyPr>
            <a:spAutoFit/>
          </a:bodyPr>
          <a:lstStyle/>
          <a:p>
            <a:pPr algn="just"/>
            <a:r>
              <a:rPr lang="pl-PL" altLang="pl-PL" b="1">
                <a:solidFill>
                  <a:schemeClr val="bg1"/>
                </a:solidFill>
              </a:rPr>
              <a:t>Do opakowania zbiorczego przeznaczonego na karty do głosowania, nie można pakować żadnych innych dokumentów z wyborów oraz materiałów biurowych lub wyposażenia komisji.</a:t>
            </a:r>
          </a:p>
        </p:txBody>
      </p:sp>
      <p:sp>
        <p:nvSpPr>
          <p:cNvPr id="162824" name="pole tekstowe 1"/>
          <p:cNvSpPr txBox="1">
            <a:spLocks noChangeArrowheads="1"/>
          </p:cNvSpPr>
          <p:nvPr/>
        </p:nvSpPr>
        <p:spPr bwMode="auto">
          <a:xfrm>
            <a:off x="2122488" y="1841500"/>
            <a:ext cx="5516562" cy="400050"/>
          </a:xfrm>
          <a:prstGeom prst="rect">
            <a:avLst/>
          </a:prstGeom>
          <a:noFill/>
          <a:ln w="9525">
            <a:noFill/>
            <a:miter lim="800000"/>
            <a:headEnd/>
            <a:tailEnd/>
          </a:ln>
        </p:spPr>
        <p:txBody>
          <a:bodyPr>
            <a:spAutoFit/>
          </a:bodyPr>
          <a:lstStyle/>
          <a:p>
            <a:r>
              <a:rPr lang="pl-PL" altLang="pl-PL" sz="2000" b="1" u="sng">
                <a:solidFill>
                  <a:srgbClr val="9D032A"/>
                </a:solidFill>
                <a:latin typeface="Arial Black" pitchFamily="34" charset="0"/>
              </a:rPr>
              <a:t>Pierwsze opakowanie zbiorcze</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pole tekstowe 2"/>
          <p:cNvSpPr txBox="1">
            <a:spLocks noChangeArrowheads="1"/>
          </p:cNvSpPr>
          <p:nvPr/>
        </p:nvSpPr>
        <p:spPr bwMode="auto">
          <a:xfrm>
            <a:off x="250825" y="1619250"/>
            <a:ext cx="8278813" cy="369888"/>
          </a:xfrm>
          <a:prstGeom prst="rect">
            <a:avLst/>
          </a:prstGeom>
          <a:noFill/>
          <a:ln w="9525">
            <a:noFill/>
            <a:miter lim="800000"/>
            <a:headEnd/>
            <a:tailEnd/>
          </a:ln>
        </p:spPr>
        <p:txBody>
          <a:bodyPr>
            <a:spAutoFit/>
          </a:bodyPr>
          <a:lstStyle/>
          <a:p>
            <a:r>
              <a:rPr lang="pl-PL" altLang="pl-PL" b="1"/>
              <a:t>W odrębnym </a:t>
            </a:r>
            <a:r>
              <a:rPr lang="pl-PL" altLang="pl-PL" b="1">
                <a:latin typeface="Arial Black" pitchFamily="34" charset="0"/>
              </a:rPr>
              <a:t>drugim</a:t>
            </a:r>
            <a:r>
              <a:rPr lang="pl-PL" altLang="pl-PL" b="1"/>
              <a:t> opakowaniu zbiorczym - powinny być zapakowane:</a:t>
            </a:r>
          </a:p>
        </p:txBody>
      </p:sp>
      <p:sp>
        <p:nvSpPr>
          <p:cNvPr id="163843" name="Prostokąt 4"/>
          <p:cNvSpPr>
            <a:spLocks noChangeArrowheads="1"/>
          </p:cNvSpPr>
          <p:nvPr/>
        </p:nvSpPr>
        <p:spPr bwMode="auto">
          <a:xfrm>
            <a:off x="684213" y="333375"/>
            <a:ext cx="6119812" cy="706438"/>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POSTĘPOWANIE </a:t>
            </a:r>
          </a:p>
          <a:p>
            <a:pPr algn="ctr"/>
            <a:r>
              <a:rPr lang="pl-PL" altLang="pl-PL" sz="2000" b="1">
                <a:solidFill>
                  <a:srgbClr val="9D032A"/>
                </a:solidFill>
                <a:latin typeface="Arial Black" pitchFamily="34" charset="0"/>
              </a:rPr>
              <a:t>Z DOKUMENTAMI Z WYBORÓW</a:t>
            </a:r>
            <a:endParaRPr lang="pl-PL" altLang="pl-PL" b="1" i="1">
              <a:solidFill>
                <a:srgbClr val="9D032A"/>
              </a:solidFill>
              <a:latin typeface="Arial Black" pitchFamily="34" charset="0"/>
            </a:endParaRPr>
          </a:p>
        </p:txBody>
      </p:sp>
      <p:sp>
        <p:nvSpPr>
          <p:cNvPr id="163844" name="Prostokąt 1"/>
          <p:cNvSpPr>
            <a:spLocks noChangeArrowheads="1"/>
          </p:cNvSpPr>
          <p:nvPr/>
        </p:nvSpPr>
        <p:spPr bwMode="auto">
          <a:xfrm>
            <a:off x="173038" y="1989138"/>
            <a:ext cx="8782050" cy="4400550"/>
          </a:xfrm>
          <a:prstGeom prst="rect">
            <a:avLst/>
          </a:prstGeom>
          <a:noFill/>
          <a:ln w="9525">
            <a:noFill/>
            <a:miter lim="800000"/>
            <a:headEnd/>
            <a:tailEnd/>
          </a:ln>
        </p:spPr>
        <p:txBody>
          <a:bodyPr>
            <a:spAutoFit/>
          </a:bodyPr>
          <a:lstStyle/>
          <a:p>
            <a:pPr marL="342900" indent="-342900" fontAlgn="ctr">
              <a:buFont typeface="Wingdings" pitchFamily="2" charset="2"/>
              <a:buChar char="Ø"/>
            </a:pPr>
            <a:r>
              <a:rPr lang="pl-PL" altLang="pl-PL" sz="2000" b="1" u="sng"/>
              <a:t>drugi egzemplarz protokołu głosowania</a:t>
            </a:r>
            <a:r>
              <a:rPr lang="pl-PL" altLang="pl-PL" sz="2000"/>
              <a:t>;</a:t>
            </a:r>
          </a:p>
          <a:p>
            <a:pPr marL="342900" indent="-342900" fontAlgn="ctr">
              <a:buFont typeface="Wingdings" pitchFamily="2" charset="2"/>
              <a:buChar char="Ø"/>
            </a:pPr>
            <a:endParaRPr lang="pl-PL" altLang="pl-PL" sz="2000"/>
          </a:p>
          <a:p>
            <a:pPr marL="342900" indent="-342900" fontAlgn="ctr">
              <a:buFont typeface="Wingdings" pitchFamily="2" charset="2"/>
              <a:buChar char="Ø"/>
            </a:pPr>
            <a:r>
              <a:rPr lang="pl-PL" altLang="pl-PL" sz="2000" b="1" u="sng"/>
              <a:t>spis wyborców</a:t>
            </a:r>
            <a:r>
              <a:rPr lang="pl-PL" altLang="pl-PL" sz="2000"/>
              <a:t> wraz z dołączonymi do niego zaświadczeniami o prawie do głosowania oraz aktami pełnomocnictwa;</a:t>
            </a:r>
          </a:p>
          <a:p>
            <a:pPr marL="342900" indent="-342900" fontAlgn="ctr">
              <a:buFont typeface="Wingdings" pitchFamily="2" charset="2"/>
              <a:buChar char="Ø"/>
            </a:pPr>
            <a:endParaRPr lang="pl-PL" altLang="pl-PL" sz="2000"/>
          </a:p>
          <a:p>
            <a:pPr marL="342900" indent="-342900" fontAlgn="ctr">
              <a:buFont typeface="Wingdings" pitchFamily="2" charset="2"/>
              <a:buChar char="Ø"/>
            </a:pPr>
            <a:r>
              <a:rPr lang="pl-PL" altLang="pl-PL" sz="2000" b="1" u="sng"/>
              <a:t>pakiety zawierające koperty wraz z kartami</a:t>
            </a:r>
            <a:r>
              <a:rPr lang="pl-PL" altLang="pl-PL" sz="2000"/>
              <a:t>, o których mowa w pkt 68 i 70 wytycznych;</a:t>
            </a:r>
          </a:p>
          <a:p>
            <a:pPr marL="342900" indent="-342900" fontAlgn="ctr">
              <a:buFont typeface="Wingdings" pitchFamily="2" charset="2"/>
              <a:buChar char="Ø"/>
            </a:pPr>
            <a:endParaRPr lang="pl-PL" altLang="pl-PL" sz="2000"/>
          </a:p>
          <a:p>
            <a:pPr marL="342900" indent="-342900" fontAlgn="ctr">
              <a:buFont typeface="Wingdings" pitchFamily="2" charset="2"/>
              <a:buChar char="Ø"/>
            </a:pPr>
            <a:r>
              <a:rPr lang="pl-PL" altLang="pl-PL" sz="2000" b="1" u="sng"/>
              <a:t>pakiety wyborcze niedoręczone lub nieodebrane osobiście przez wyborców</a:t>
            </a:r>
            <a:r>
              <a:rPr lang="pl-PL" altLang="pl-PL" sz="2000"/>
              <a:t> przekazane komisji do zakończenia głosowania, o których mowa w pkt 74 wytycznych, </a:t>
            </a:r>
          </a:p>
          <a:p>
            <a:pPr marL="342900" indent="-342900" fontAlgn="ctr">
              <a:buFont typeface="Wingdings" pitchFamily="2" charset="2"/>
              <a:buChar char="Ø"/>
            </a:pPr>
            <a:endParaRPr lang="pl-PL" altLang="pl-PL" sz="2000"/>
          </a:p>
          <a:p>
            <a:pPr marL="342900" indent="-342900" fontAlgn="ctr">
              <a:buFont typeface="Wingdings" pitchFamily="2" charset="2"/>
              <a:buChar char="Ø"/>
            </a:pPr>
            <a:r>
              <a:rPr lang="pl-PL" altLang="pl-PL" sz="2000" b="1" u="sng"/>
              <a:t>puste koperty zwrotne oraz puste koperty na kartę do głosowania</a:t>
            </a:r>
            <a:r>
              <a:rPr lang="pl-PL" altLang="pl-PL" sz="2000"/>
              <a:t>, o których mowa w pkt 66 ppkt 4 oraz pkt 71 i 94 ppkt 1 wytycznych,</a:t>
            </a:r>
            <a:endParaRPr lang="pl-PL" altLang="pl-PL" sz="2000" b="1"/>
          </a:p>
        </p:txBody>
      </p:sp>
      <p:sp>
        <p:nvSpPr>
          <p:cNvPr id="163845" name="pole tekstowe 4"/>
          <p:cNvSpPr txBox="1">
            <a:spLocks noChangeArrowheads="1"/>
          </p:cNvSpPr>
          <p:nvPr/>
        </p:nvSpPr>
        <p:spPr bwMode="auto">
          <a:xfrm>
            <a:off x="2185988" y="1144588"/>
            <a:ext cx="4408487" cy="400050"/>
          </a:xfrm>
          <a:prstGeom prst="rect">
            <a:avLst/>
          </a:prstGeom>
          <a:noFill/>
          <a:ln w="9525">
            <a:noFill/>
            <a:miter lim="800000"/>
            <a:headEnd/>
            <a:tailEnd/>
          </a:ln>
        </p:spPr>
        <p:txBody>
          <a:bodyPr>
            <a:spAutoFit/>
          </a:bodyPr>
          <a:lstStyle/>
          <a:p>
            <a:r>
              <a:rPr lang="pl-PL" altLang="pl-PL" sz="2000" b="1" u="sng">
                <a:solidFill>
                  <a:srgbClr val="9D032A"/>
                </a:solidFill>
                <a:latin typeface="Arial Black" pitchFamily="34" charset="0"/>
              </a:rPr>
              <a:t>Drugie opakowanie zbiorcze</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zaokrąglony 6">
            <a:extLst>
              <a:ext uri="{FF2B5EF4-FFF2-40B4-BE49-F238E27FC236}">
                <a16:creationId xmlns:a16="http://schemas.microsoft.com/office/drawing/2014/main" xmlns="" id="{3BCB1758-1986-42CF-A734-173EA1F604CE}"/>
              </a:ext>
            </a:extLst>
          </p:cNvPr>
          <p:cNvSpPr/>
          <p:nvPr/>
        </p:nvSpPr>
        <p:spPr>
          <a:xfrm>
            <a:off x="971550" y="6089650"/>
            <a:ext cx="6121400" cy="711200"/>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43363" name="Prostokąt 3">
            <a:extLst>
              <a:ext uri="{FF2B5EF4-FFF2-40B4-BE49-F238E27FC236}">
                <a16:creationId xmlns:a16="http://schemas.microsoft.com/office/drawing/2014/main" xmlns="" id="{CFCE053C-9C65-4747-B815-B5D854C7D510}"/>
              </a:ext>
            </a:extLst>
          </p:cNvPr>
          <p:cNvSpPr>
            <a:spLocks noChangeArrowheads="1"/>
          </p:cNvSpPr>
          <p:nvPr/>
        </p:nvSpPr>
        <p:spPr bwMode="auto">
          <a:xfrm>
            <a:off x="107950" y="1125538"/>
            <a:ext cx="9036050" cy="5016500"/>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ctr">
              <a:defRPr/>
            </a:pPr>
            <a:r>
              <a:rPr lang="pl-PL" altLang="pl-PL" b="1" u="sng" dirty="0"/>
              <a:t>Do drugiego opakowania zbiorczego należy ewentualnie dodać </a:t>
            </a:r>
            <a:r>
              <a:rPr lang="pl-PL" altLang="pl-PL" dirty="0"/>
              <a:t>:</a:t>
            </a:r>
          </a:p>
          <a:p>
            <a:pPr fontAlgn="ctr">
              <a:defRPr/>
            </a:pPr>
            <a:endParaRPr lang="pl-PL" altLang="pl-PL" sz="800" dirty="0"/>
          </a:p>
          <a:p>
            <a:pPr marL="285750" indent="-285750" fontAlgn="ctr">
              <a:buFont typeface="Wingdings" panose="05000000000000000000" pitchFamily="2" charset="2"/>
              <a:buChar char="Ø"/>
              <a:defRPr/>
            </a:pPr>
            <a:r>
              <a:rPr lang="pl-PL" altLang="pl-PL" b="1" u="sng" dirty="0"/>
              <a:t>nieuwzględnione w obliczeniach karty do głosowania</a:t>
            </a:r>
            <a:r>
              <a:rPr lang="pl-PL" altLang="pl-PL" dirty="0"/>
              <a:t> niewrzucone do urny wyborczej:</a:t>
            </a:r>
          </a:p>
          <a:p>
            <a:pPr marL="285750" indent="-285750" fontAlgn="ctr">
              <a:buFont typeface="Wingdings" panose="05000000000000000000" pitchFamily="2" charset="2"/>
              <a:buChar char="Ø"/>
              <a:defRPr/>
            </a:pPr>
            <a:endParaRPr lang="pl-PL" altLang="pl-PL" sz="800" dirty="0"/>
          </a:p>
          <a:p>
            <a:pPr marL="285750" indent="-285750" fontAlgn="ctr">
              <a:buFont typeface="Wingdings" panose="05000000000000000000" pitchFamily="2" charset="2"/>
              <a:buChar char="Ø"/>
              <a:defRPr/>
            </a:pPr>
            <a:r>
              <a:rPr lang="pl-PL" altLang="pl-PL" dirty="0"/>
              <a:t>znalezione przez komisję, o których mowa w pkt 85, o ile komisja takie karty odnalazła w lokalu wyborczym lub budynku, w którym znajduje się lokal, z powodu umieszczenia w jednej kopercie na kartę do głosowania więcej niż jednej karty do głosowania, o czym mowa w pkt 94 pkt 2;</a:t>
            </a:r>
          </a:p>
          <a:p>
            <a:pPr fontAlgn="ctr">
              <a:defRPr/>
            </a:pPr>
            <a:endParaRPr lang="pl-PL" altLang="pl-PL" sz="800" dirty="0"/>
          </a:p>
          <a:p>
            <a:pPr marL="285750" indent="-285750" fontAlgn="ctr">
              <a:buFont typeface="Wingdings" panose="05000000000000000000" pitchFamily="2" charset="2"/>
              <a:buChar char="Ø"/>
              <a:defRPr/>
            </a:pPr>
            <a:r>
              <a:rPr lang="pl-PL" altLang="pl-PL" b="1" u="sng" dirty="0"/>
              <a:t>pakiety wyborcze i niewrzucone do urny wyborczej koperty zwrotne</a:t>
            </a:r>
            <a:r>
              <a:rPr lang="pl-PL" altLang="pl-PL" dirty="0"/>
              <a:t>, o których mowa w pkt 85, o ile komisja takie karty odnalazła w lokalu wyborczym lub budynku, w którym znajduje się lokal,</a:t>
            </a:r>
          </a:p>
          <a:p>
            <a:pPr fontAlgn="ctr">
              <a:defRPr/>
            </a:pPr>
            <a:endParaRPr lang="pl-PL" altLang="pl-PL" sz="800" dirty="0"/>
          </a:p>
          <a:p>
            <a:pPr marL="285750" indent="-285750" fontAlgn="ctr">
              <a:buFont typeface="Wingdings" panose="05000000000000000000" pitchFamily="2" charset="2"/>
              <a:buChar char="Ø"/>
              <a:defRPr/>
            </a:pPr>
            <a:r>
              <a:rPr lang="pl-PL" altLang="pl-PL" b="1" u="sng" dirty="0"/>
              <a:t>nośniki z zarejestrowanym przez mężów zaufania przebiegiem czynności komisji</a:t>
            </a:r>
            <a:r>
              <a:rPr lang="pl-PL" altLang="pl-PL" dirty="0"/>
              <a:t>, o ile został dołączony jako dokument z wyborów, o których mowa w pkt 10;</a:t>
            </a:r>
          </a:p>
          <a:p>
            <a:pPr marL="285750" indent="-285750" fontAlgn="ctr">
              <a:buFont typeface="Wingdings" panose="05000000000000000000" pitchFamily="2" charset="2"/>
              <a:buChar char="Ø"/>
              <a:defRPr/>
            </a:pPr>
            <a:endParaRPr lang="pl-PL" altLang="pl-PL" sz="800" dirty="0"/>
          </a:p>
          <a:p>
            <a:pPr marL="285750" indent="-285750" fontAlgn="ctr">
              <a:buFont typeface="Wingdings" panose="05000000000000000000" pitchFamily="2" charset="2"/>
              <a:buChar char="Ø"/>
              <a:defRPr/>
            </a:pPr>
            <a:r>
              <a:rPr lang="pl-PL" altLang="pl-PL" b="1" u="sng" dirty="0"/>
              <a:t>wszystkie arkusze pomocnicze i niewykorzystane formularze protokołu</a:t>
            </a:r>
            <a:r>
              <a:rPr lang="pl-PL" altLang="pl-PL" dirty="0"/>
              <a:t> (także błędnie wypełnione) oraz </a:t>
            </a:r>
            <a:r>
              <a:rPr lang="pl-PL" altLang="pl-PL" b="1" u="sng" dirty="0"/>
              <a:t>wadliwie sporządzone protokoły głosowania, drugie egzemplarze raportu ostrzeżeń </a:t>
            </a:r>
            <a:r>
              <a:rPr lang="pl-PL" altLang="pl-PL" dirty="0"/>
              <a:t>itp.</a:t>
            </a:r>
            <a:endParaRPr lang="pl-PL" altLang="pl-PL" sz="800" dirty="0"/>
          </a:p>
        </p:txBody>
      </p:sp>
      <p:sp>
        <p:nvSpPr>
          <p:cNvPr id="164868" name="Prostokąt 4"/>
          <p:cNvSpPr>
            <a:spLocks noChangeArrowheads="1"/>
          </p:cNvSpPr>
          <p:nvPr/>
        </p:nvSpPr>
        <p:spPr bwMode="auto">
          <a:xfrm>
            <a:off x="684213" y="333375"/>
            <a:ext cx="6119812" cy="706438"/>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POSTĘPOWANIE </a:t>
            </a:r>
          </a:p>
          <a:p>
            <a:pPr algn="ctr"/>
            <a:r>
              <a:rPr lang="pl-PL" altLang="pl-PL" sz="2000" b="1">
                <a:solidFill>
                  <a:srgbClr val="9D032A"/>
                </a:solidFill>
                <a:latin typeface="Arial Black" pitchFamily="34" charset="0"/>
              </a:rPr>
              <a:t>Z DOKUMENTAMI Z WYBORÓW</a:t>
            </a:r>
            <a:endParaRPr lang="pl-PL" altLang="pl-PL" b="1" i="1">
              <a:solidFill>
                <a:srgbClr val="9D032A"/>
              </a:solidFill>
              <a:latin typeface="Arial Black" pitchFamily="34" charset="0"/>
            </a:endParaRPr>
          </a:p>
        </p:txBody>
      </p:sp>
      <p:sp>
        <p:nvSpPr>
          <p:cNvPr id="164869" name="Prostokąt 5"/>
          <p:cNvSpPr>
            <a:spLocks noChangeArrowheads="1"/>
          </p:cNvSpPr>
          <p:nvPr/>
        </p:nvSpPr>
        <p:spPr bwMode="auto">
          <a:xfrm>
            <a:off x="1187450" y="6092825"/>
            <a:ext cx="5905500" cy="646113"/>
          </a:xfrm>
          <a:prstGeom prst="rect">
            <a:avLst/>
          </a:prstGeom>
          <a:noFill/>
          <a:ln w="9525">
            <a:noFill/>
            <a:miter lim="800000"/>
            <a:headEnd/>
            <a:tailEnd/>
          </a:ln>
        </p:spPr>
        <p:txBody>
          <a:bodyPr>
            <a:spAutoFit/>
          </a:bodyPr>
          <a:lstStyle/>
          <a:p>
            <a:pPr fontAlgn="ctr"/>
            <a:r>
              <a:rPr lang="pl-PL" altLang="pl-PL" b="1">
                <a:solidFill>
                  <a:schemeClr val="bg1"/>
                </a:solidFill>
              </a:rPr>
              <a:t>Opakowanie to opisuje się, pieczętuje i zabezpiecza przed możliwością niekontrolowanego otwarcia.</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Prostokąt 4"/>
          <p:cNvSpPr>
            <a:spLocks noChangeArrowheads="1"/>
          </p:cNvSpPr>
          <p:nvPr/>
        </p:nvSpPr>
        <p:spPr bwMode="auto">
          <a:xfrm>
            <a:off x="712788" y="242888"/>
            <a:ext cx="6767512" cy="708025"/>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POSTĘPOWANIE </a:t>
            </a:r>
          </a:p>
          <a:p>
            <a:pPr algn="ctr"/>
            <a:r>
              <a:rPr lang="pl-PL" altLang="pl-PL" sz="2000" b="1">
                <a:solidFill>
                  <a:srgbClr val="9D032A"/>
                </a:solidFill>
                <a:latin typeface="Arial Black" pitchFamily="34" charset="0"/>
              </a:rPr>
              <a:t>Z DOKUMENTAMI Z WYBORÓW</a:t>
            </a:r>
            <a:endParaRPr lang="pl-PL" altLang="pl-PL" sz="2000" b="1" i="1">
              <a:solidFill>
                <a:srgbClr val="9D032A"/>
              </a:solidFill>
              <a:latin typeface="Arial Black" pitchFamily="34" charset="0"/>
            </a:endParaRPr>
          </a:p>
        </p:txBody>
      </p:sp>
      <p:sp>
        <p:nvSpPr>
          <p:cNvPr id="2" name="Prostokąt 1">
            <a:extLst>
              <a:ext uri="{FF2B5EF4-FFF2-40B4-BE49-F238E27FC236}">
                <a16:creationId xmlns:a16="http://schemas.microsoft.com/office/drawing/2014/main" xmlns="" id="{9FA2A069-EF14-437F-8C6F-B0CD33AFFAA9}"/>
              </a:ext>
            </a:extLst>
          </p:cNvPr>
          <p:cNvSpPr/>
          <p:nvPr/>
        </p:nvSpPr>
        <p:spPr>
          <a:xfrm>
            <a:off x="250825" y="1320800"/>
            <a:ext cx="8785225" cy="1462088"/>
          </a:xfrm>
          <a:prstGeom prst="rect">
            <a:avLst/>
          </a:prstGeom>
        </p:spPr>
        <p:txBody>
          <a:bodyPr>
            <a:spAutoFit/>
          </a:bodyPr>
          <a:lstStyle/>
          <a:p>
            <a:pPr algn="just">
              <a:defRPr/>
            </a:pPr>
            <a:r>
              <a:rPr lang="pl-PL" b="1" dirty="0">
                <a:latin typeface="Arial" panose="020B0604020202020204" pitchFamily="34" charset="0"/>
                <a:cs typeface="Arial" pitchFamily="34" charset="0"/>
              </a:rPr>
              <a:t>Kolejny - </a:t>
            </a:r>
            <a:r>
              <a:rPr lang="pl-PL" b="1" dirty="0">
                <a:latin typeface="Arial Black" pitchFamily="34" charset="0"/>
                <a:cs typeface="Arial" pitchFamily="34" charset="0"/>
              </a:rPr>
              <a:t>trzeci</a:t>
            </a:r>
            <a:r>
              <a:rPr lang="pl-PL" b="1" dirty="0">
                <a:latin typeface="Arial" panose="020B0604020202020204" pitchFamily="34" charset="0"/>
                <a:cs typeface="Arial" pitchFamily="34" charset="0"/>
              </a:rPr>
              <a:t> - pakiet stanowiący odrębną paczkę, powinien zawierać pozostałą dokumentację z działalności OKW, w tym:</a:t>
            </a:r>
          </a:p>
          <a:p>
            <a:pPr algn="just">
              <a:defRPr/>
            </a:pPr>
            <a:endParaRPr lang="pl-PL" sz="1200" b="1" dirty="0">
              <a:latin typeface="Arial" panose="020B0604020202020204" pitchFamily="34" charset="0"/>
            </a:endParaRPr>
          </a:p>
          <a:p>
            <a:pPr marL="285750" indent="-285750" algn="just">
              <a:spcAft>
                <a:spcPts val="600"/>
              </a:spcAft>
              <a:buFont typeface="Wingdings" panose="05000000000000000000" pitchFamily="2" charset="2"/>
              <a:buChar char="Ø"/>
              <a:defRPr/>
            </a:pPr>
            <a:r>
              <a:rPr lang="pl-PL" b="1" dirty="0">
                <a:latin typeface="Arial" panose="020B0604020202020204" pitchFamily="34" charset="0"/>
              </a:rPr>
              <a:t>protokoły posiedzeń</a:t>
            </a:r>
          </a:p>
          <a:p>
            <a:pPr marL="285750" indent="-285750" algn="just">
              <a:spcAft>
                <a:spcPts val="600"/>
              </a:spcAft>
              <a:buFont typeface="Wingdings" panose="05000000000000000000" pitchFamily="2" charset="2"/>
              <a:buChar char="Ø"/>
              <a:defRPr/>
            </a:pPr>
            <a:r>
              <a:rPr lang="pl-PL" b="1" dirty="0">
                <a:latin typeface="Arial" panose="020B0604020202020204" pitchFamily="34" charset="0"/>
              </a:rPr>
              <a:t>uchwały, </a:t>
            </a:r>
            <a:endParaRPr lang="pl-PL" b="1" dirty="0">
              <a:latin typeface="Arial Black" panose="020B0A04020102020204" pitchFamily="34" charset="0"/>
            </a:endParaRPr>
          </a:p>
        </p:txBody>
      </p:sp>
      <p:sp>
        <p:nvSpPr>
          <p:cNvPr id="165892" name="pole tekstowe 3"/>
          <p:cNvSpPr txBox="1">
            <a:spLocks noChangeArrowheads="1"/>
          </p:cNvSpPr>
          <p:nvPr/>
        </p:nvSpPr>
        <p:spPr bwMode="auto">
          <a:xfrm>
            <a:off x="2195513" y="896938"/>
            <a:ext cx="4408487" cy="400050"/>
          </a:xfrm>
          <a:prstGeom prst="rect">
            <a:avLst/>
          </a:prstGeom>
          <a:noFill/>
          <a:ln w="9525">
            <a:noFill/>
            <a:miter lim="800000"/>
            <a:headEnd/>
            <a:tailEnd/>
          </a:ln>
        </p:spPr>
        <p:txBody>
          <a:bodyPr>
            <a:spAutoFit/>
          </a:bodyPr>
          <a:lstStyle/>
          <a:p>
            <a:r>
              <a:rPr lang="pl-PL" altLang="pl-PL" sz="2000" b="1" u="sng">
                <a:solidFill>
                  <a:srgbClr val="9D032A"/>
                </a:solidFill>
                <a:latin typeface="Arial Black" pitchFamily="34" charset="0"/>
              </a:rPr>
              <a:t>Trzecie opakowanie zbiorcze</a:t>
            </a:r>
          </a:p>
        </p:txBody>
      </p:sp>
      <p:sp>
        <p:nvSpPr>
          <p:cNvPr id="5" name="Prostokąt zaokrąglony 4">
            <a:extLst>
              <a:ext uri="{FF2B5EF4-FFF2-40B4-BE49-F238E27FC236}">
                <a16:creationId xmlns:a16="http://schemas.microsoft.com/office/drawing/2014/main" xmlns="" id="{520C53C3-3625-49AB-95AB-6A29BABE825F}"/>
              </a:ext>
            </a:extLst>
          </p:cNvPr>
          <p:cNvSpPr/>
          <p:nvPr/>
        </p:nvSpPr>
        <p:spPr>
          <a:xfrm>
            <a:off x="3148013" y="2078038"/>
            <a:ext cx="5868987" cy="711200"/>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5894" name="Prostokąt 5"/>
          <p:cNvSpPr>
            <a:spLocks noChangeArrowheads="1"/>
          </p:cNvSpPr>
          <p:nvPr/>
        </p:nvSpPr>
        <p:spPr bwMode="auto">
          <a:xfrm>
            <a:off x="3352800" y="2125663"/>
            <a:ext cx="5903913" cy="615950"/>
          </a:xfrm>
          <a:prstGeom prst="rect">
            <a:avLst/>
          </a:prstGeom>
          <a:noFill/>
          <a:ln w="9525">
            <a:noFill/>
            <a:miter lim="800000"/>
            <a:headEnd/>
            <a:tailEnd/>
          </a:ln>
        </p:spPr>
        <p:txBody>
          <a:bodyPr>
            <a:spAutoFit/>
          </a:bodyPr>
          <a:lstStyle/>
          <a:p>
            <a:pPr fontAlgn="ctr"/>
            <a:r>
              <a:rPr lang="pl-PL" altLang="pl-PL" sz="1700" b="1">
                <a:solidFill>
                  <a:schemeClr val="bg1"/>
                </a:solidFill>
              </a:rPr>
              <a:t>Opakowanie to opisuje się, pieczętuje i zabezpiecza przed możliwością niekontrolowanego otwarcia.</a:t>
            </a:r>
          </a:p>
        </p:txBody>
      </p:sp>
      <p:pic>
        <p:nvPicPr>
          <p:cNvPr id="165895" name="Obraz 7" descr="Sack Rope Full · Free vector graphic on Pixabay"/>
          <p:cNvPicPr>
            <a:picLocks noChangeAspect="1"/>
          </p:cNvPicPr>
          <p:nvPr/>
        </p:nvPicPr>
        <p:blipFill>
          <a:blip r:embed="rId2"/>
          <a:srcRect/>
          <a:stretch>
            <a:fillRect/>
          </a:stretch>
        </p:blipFill>
        <p:spPr bwMode="auto">
          <a:xfrm rot="1498400">
            <a:off x="3897313" y="2843213"/>
            <a:ext cx="520700" cy="701675"/>
          </a:xfrm>
          <a:prstGeom prst="rect">
            <a:avLst/>
          </a:prstGeom>
          <a:noFill/>
          <a:ln w="9525">
            <a:noFill/>
            <a:miter lim="800000"/>
            <a:headEnd/>
            <a:tailEnd/>
          </a:ln>
        </p:spPr>
      </p:pic>
      <p:sp>
        <p:nvSpPr>
          <p:cNvPr id="165896" name="pole tekstowe 12"/>
          <p:cNvSpPr txBox="1">
            <a:spLocks noChangeArrowheads="1"/>
          </p:cNvSpPr>
          <p:nvPr/>
        </p:nvSpPr>
        <p:spPr bwMode="auto">
          <a:xfrm rot="1011383">
            <a:off x="3954463" y="3051175"/>
            <a:ext cx="323850" cy="461963"/>
          </a:xfrm>
          <a:prstGeom prst="rect">
            <a:avLst/>
          </a:prstGeom>
          <a:noFill/>
          <a:ln w="9525">
            <a:noFill/>
            <a:miter lim="800000"/>
            <a:headEnd/>
            <a:tailEnd/>
          </a:ln>
        </p:spPr>
        <p:txBody>
          <a:bodyPr>
            <a:spAutoFit/>
          </a:bodyPr>
          <a:lstStyle/>
          <a:p>
            <a:r>
              <a:rPr lang="pl-PL" altLang="pl-PL" sz="2400" b="1">
                <a:solidFill>
                  <a:srgbClr val="002060"/>
                </a:solidFill>
                <a:latin typeface="Comic Sans MS" pitchFamily="66" charset="0"/>
              </a:rPr>
              <a:t>1</a:t>
            </a:r>
          </a:p>
        </p:txBody>
      </p:sp>
      <p:sp>
        <p:nvSpPr>
          <p:cNvPr id="13" name="Prostokąt zaokrąglony 12">
            <a:extLst>
              <a:ext uri="{FF2B5EF4-FFF2-40B4-BE49-F238E27FC236}">
                <a16:creationId xmlns:a16="http://schemas.microsoft.com/office/drawing/2014/main" xmlns="" id="{C7BE81A3-1A08-433D-86F7-311DA9161ED8}"/>
              </a:ext>
            </a:extLst>
          </p:cNvPr>
          <p:cNvSpPr/>
          <p:nvPr/>
        </p:nvSpPr>
        <p:spPr>
          <a:xfrm>
            <a:off x="95250" y="5775325"/>
            <a:ext cx="7669213" cy="935038"/>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5898" name="Prostokąt 5"/>
          <p:cNvSpPr>
            <a:spLocks noChangeArrowheads="1"/>
          </p:cNvSpPr>
          <p:nvPr/>
        </p:nvSpPr>
        <p:spPr bwMode="auto">
          <a:xfrm>
            <a:off x="201613" y="5805488"/>
            <a:ext cx="7562850" cy="693737"/>
          </a:xfrm>
          <a:prstGeom prst="rect">
            <a:avLst/>
          </a:prstGeom>
          <a:noFill/>
          <a:ln w="9525">
            <a:noFill/>
            <a:miter lim="800000"/>
            <a:headEnd/>
            <a:tailEnd/>
          </a:ln>
        </p:spPr>
        <p:txBody>
          <a:bodyPr>
            <a:spAutoFit/>
          </a:bodyPr>
          <a:lstStyle/>
          <a:p>
            <a:pPr algn="just" fontAlgn="ctr">
              <a:lnSpc>
                <a:spcPct val="115000"/>
              </a:lnSpc>
            </a:pPr>
            <a:r>
              <a:rPr lang="pl-PL" altLang="pl-PL" sz="1700" b="1">
                <a:solidFill>
                  <a:schemeClr val="bg1"/>
                </a:solidFill>
              </a:rPr>
              <a:t>Wykonanie tych czynności jest niezbędne do prawidłowego zaktualizowania spisu wyborców na ewentualne ponowne głosowanie</a:t>
            </a:r>
            <a:r>
              <a:rPr lang="pl-PL" altLang="pl-PL" sz="1700">
                <a:solidFill>
                  <a:schemeClr val="bg1"/>
                </a:solidFill>
              </a:rPr>
              <a:t>. </a:t>
            </a:r>
          </a:p>
        </p:txBody>
      </p:sp>
      <p:sp>
        <p:nvSpPr>
          <p:cNvPr id="165899" name="Prostokąt 3"/>
          <p:cNvSpPr>
            <a:spLocks noChangeArrowheads="1"/>
          </p:cNvSpPr>
          <p:nvPr/>
        </p:nvSpPr>
        <p:spPr bwMode="auto">
          <a:xfrm>
            <a:off x="107950" y="3387725"/>
            <a:ext cx="8785225" cy="2392363"/>
          </a:xfrm>
          <a:prstGeom prst="rect">
            <a:avLst/>
          </a:prstGeom>
          <a:noFill/>
          <a:ln w="9525">
            <a:noFill/>
            <a:miter lim="800000"/>
            <a:headEnd/>
            <a:tailEnd/>
          </a:ln>
        </p:spPr>
        <p:txBody>
          <a:bodyPr>
            <a:spAutoFit/>
          </a:bodyPr>
          <a:lstStyle/>
          <a:p>
            <a:pPr algn="just" fontAlgn="ctr">
              <a:lnSpc>
                <a:spcPct val="115000"/>
              </a:lnSpc>
            </a:pPr>
            <a:r>
              <a:rPr lang="pl-PL" altLang="pl-PL" sz="1700" b="1" u="sng">
                <a:solidFill>
                  <a:srgbClr val="C00000"/>
                </a:solidFill>
                <a:latin typeface="Arial Black" pitchFamily="34" charset="0"/>
                <a:ea typeface="Calibri" pitchFamily="34" charset="0"/>
                <a:cs typeface="Times New Roman" pitchFamily="18" charset="0"/>
              </a:rPr>
              <a:t>UWAGA!!! </a:t>
            </a:r>
          </a:p>
          <a:p>
            <a:pPr algn="just" fontAlgn="ctr">
              <a:lnSpc>
                <a:spcPct val="115000"/>
              </a:lnSpc>
              <a:buFont typeface="Wingdings" pitchFamily="2" charset="2"/>
              <a:buChar char="Ø"/>
            </a:pPr>
            <a:r>
              <a:rPr lang="pl-PL" altLang="pl-PL" sz="1700" b="1" u="sng">
                <a:solidFill>
                  <a:srgbClr val="000000"/>
                </a:solidFill>
                <a:ea typeface="Calibri" pitchFamily="34" charset="0"/>
                <a:cs typeface="Times New Roman" pitchFamily="18" charset="0"/>
              </a:rPr>
              <a:t>Osobno pakuje</a:t>
            </a:r>
            <a:r>
              <a:rPr lang="pl-PL" altLang="pl-PL" sz="1700">
                <a:solidFill>
                  <a:srgbClr val="000000"/>
                </a:solidFill>
                <a:ea typeface="Calibri" pitchFamily="34" charset="0"/>
                <a:cs typeface="Times New Roman" pitchFamily="18" charset="0"/>
              </a:rPr>
              <a:t> się</a:t>
            </a:r>
            <a:r>
              <a:rPr lang="pl-PL" altLang="pl-PL" sz="1700" b="1">
                <a:solidFill>
                  <a:srgbClr val="000000"/>
                </a:solidFill>
                <a:ea typeface="Calibri" pitchFamily="34" charset="0"/>
                <a:cs typeface="Times New Roman" pitchFamily="18" charset="0"/>
              </a:rPr>
              <a:t> </a:t>
            </a:r>
            <a:r>
              <a:rPr lang="pl-PL" altLang="pl-PL" sz="1700" b="1" u="sng">
                <a:solidFill>
                  <a:srgbClr val="000000"/>
                </a:solidFill>
                <a:ea typeface="Calibri" pitchFamily="34" charset="0"/>
                <a:cs typeface="Times New Roman" pitchFamily="18" charset="0"/>
              </a:rPr>
              <a:t>listę osób, którym udzielono pełnomocnictwa do głosowania</a:t>
            </a:r>
            <a:r>
              <a:rPr lang="pl-PL" altLang="pl-PL" sz="1700" b="1">
                <a:solidFill>
                  <a:srgbClr val="000000"/>
                </a:solidFill>
                <a:ea typeface="Calibri" pitchFamily="34" charset="0"/>
                <a:cs typeface="Times New Roman" pitchFamily="18" charset="0"/>
              </a:rPr>
              <a:t>, </a:t>
            </a:r>
            <a:r>
              <a:rPr lang="pl-PL" altLang="pl-PL" sz="1700">
                <a:solidFill>
                  <a:srgbClr val="000000"/>
                </a:solidFill>
                <a:ea typeface="Calibri" pitchFamily="34" charset="0"/>
                <a:cs typeface="Times New Roman" pitchFamily="18" charset="0"/>
              </a:rPr>
              <a:t>na której komisja odnotowała fakt głosowania przez pełnomocnika</a:t>
            </a:r>
            <a:r>
              <a:rPr lang="pl-PL" altLang="pl-PL" sz="1700" b="1">
                <a:solidFill>
                  <a:srgbClr val="000000"/>
                </a:solidFill>
                <a:ea typeface="Calibri" pitchFamily="34" charset="0"/>
                <a:cs typeface="Times New Roman" pitchFamily="18" charset="0"/>
              </a:rPr>
              <a:t>. </a:t>
            </a:r>
            <a:r>
              <a:rPr lang="pl-PL" altLang="pl-PL" sz="1700">
                <a:solidFill>
                  <a:srgbClr val="000000"/>
                </a:solidFill>
                <a:ea typeface="Calibri" pitchFamily="34" charset="0"/>
                <a:cs typeface="Times New Roman" pitchFamily="18" charset="0"/>
              </a:rPr>
              <a:t>Należy zwrócić szczególną uwagę, </a:t>
            </a:r>
            <a:r>
              <a:rPr lang="pl-PL" altLang="pl-PL" sz="1700" b="1">
                <a:solidFill>
                  <a:srgbClr val="000000"/>
                </a:solidFill>
                <a:ea typeface="Calibri" pitchFamily="34" charset="0"/>
                <a:cs typeface="Times New Roman" pitchFamily="18" charset="0"/>
              </a:rPr>
              <a:t>aby</a:t>
            </a:r>
            <a:r>
              <a:rPr lang="pl-PL" altLang="pl-PL" sz="1700">
                <a:solidFill>
                  <a:srgbClr val="000000"/>
                </a:solidFill>
                <a:ea typeface="Calibri" pitchFamily="34" charset="0"/>
                <a:cs typeface="Times New Roman" pitchFamily="18" charset="0"/>
              </a:rPr>
              <a:t> podczas segregowania dokumentów z wyborów </a:t>
            </a:r>
            <a:r>
              <a:rPr lang="pl-PL" altLang="pl-PL" sz="1700" b="1">
                <a:solidFill>
                  <a:srgbClr val="000000"/>
                </a:solidFill>
                <a:ea typeface="Calibri" pitchFamily="34" charset="0"/>
                <a:cs typeface="Times New Roman" pitchFamily="18" charset="0"/>
              </a:rPr>
              <a:t>wyodrębnić</a:t>
            </a:r>
            <a:r>
              <a:rPr lang="pl-PL" altLang="pl-PL" sz="1700">
                <a:solidFill>
                  <a:srgbClr val="000000"/>
                </a:solidFill>
                <a:ea typeface="Calibri" pitchFamily="34" charset="0"/>
                <a:cs typeface="Times New Roman" pitchFamily="18" charset="0"/>
              </a:rPr>
              <a:t> tę </a:t>
            </a:r>
            <a:r>
              <a:rPr lang="pl-PL" altLang="pl-PL" sz="1700" b="1">
                <a:solidFill>
                  <a:srgbClr val="000000"/>
                </a:solidFill>
                <a:ea typeface="Calibri" pitchFamily="34" charset="0"/>
                <a:cs typeface="Times New Roman" pitchFamily="18" charset="0"/>
              </a:rPr>
              <a:t>listę</a:t>
            </a:r>
            <a:r>
              <a:rPr lang="pl-PL" altLang="pl-PL" sz="1700">
                <a:solidFill>
                  <a:srgbClr val="000000"/>
                </a:solidFill>
                <a:ea typeface="Calibri" pitchFamily="34" charset="0"/>
                <a:cs typeface="Times New Roman" pitchFamily="18" charset="0"/>
              </a:rPr>
              <a:t>.</a:t>
            </a:r>
            <a:r>
              <a:rPr lang="pl-PL" altLang="pl-PL" sz="1700" b="1">
                <a:solidFill>
                  <a:srgbClr val="000000"/>
                </a:solidFill>
                <a:ea typeface="Calibri" pitchFamily="34" charset="0"/>
                <a:cs typeface="Times New Roman" pitchFamily="18" charset="0"/>
              </a:rPr>
              <a:t> Nie może ona zostać złożona do żadnego opakowania zbiorczego. </a:t>
            </a:r>
          </a:p>
          <a:p>
            <a:pPr algn="just" fontAlgn="ctr">
              <a:lnSpc>
                <a:spcPct val="115000"/>
              </a:lnSpc>
              <a:buFont typeface="Wingdings" pitchFamily="2" charset="2"/>
              <a:buChar char="Ø"/>
            </a:pPr>
            <a:endParaRPr lang="pl-PL" altLang="pl-PL" sz="1100" b="1">
              <a:solidFill>
                <a:srgbClr val="000000"/>
              </a:solidFill>
              <a:latin typeface="Times New Roman" pitchFamily="18" charset="0"/>
              <a:ea typeface="Calibri" pitchFamily="34" charset="0"/>
              <a:cs typeface="Times New Roman" pitchFamily="18" charset="0"/>
            </a:endParaRPr>
          </a:p>
          <a:p>
            <a:pPr algn="just" fontAlgn="ctr">
              <a:lnSpc>
                <a:spcPct val="115000"/>
              </a:lnSpc>
              <a:buFont typeface="Wingdings" pitchFamily="2" charset="2"/>
              <a:buChar char="Ø"/>
            </a:pPr>
            <a:r>
              <a:rPr lang="pl-PL" altLang="pl-PL" sz="1700" b="1" u="sng">
                <a:ea typeface="Calibri" pitchFamily="34" charset="0"/>
                <a:cs typeface="Times New Roman" pitchFamily="18" charset="0"/>
              </a:rPr>
              <a:t>Listę osób, którym udzielono pełnomocnictwa do głosowania</a:t>
            </a:r>
            <a:r>
              <a:rPr lang="pl-PL" altLang="pl-PL" sz="1700" b="1">
                <a:ea typeface="Calibri" pitchFamily="34" charset="0"/>
                <a:cs typeface="Times New Roman" pitchFamily="18" charset="0"/>
              </a:rPr>
              <a:t>, urzędnik wyborczy przekazuje przedstawicielowi wójta. </a:t>
            </a:r>
            <a:endParaRPr lang="pl-PL" altLang="pl-PL" sz="1700">
              <a:latin typeface="Times New Roman" pitchFamily="18" charset="0"/>
              <a:ea typeface="Calibri" pitchFamily="34" charset="0"/>
              <a:cs typeface="Times New Roman" pitchFamily="18" charset="0"/>
            </a:endParaRPr>
          </a:p>
        </p:txBody>
      </p:sp>
      <p:pic>
        <p:nvPicPr>
          <p:cNvPr id="165900" name="Obraz 7" descr="Sack Rope Full · Free vector graphic on Pixabay"/>
          <p:cNvPicPr>
            <a:picLocks noChangeAspect="1"/>
          </p:cNvPicPr>
          <p:nvPr/>
        </p:nvPicPr>
        <p:blipFill>
          <a:blip r:embed="rId2"/>
          <a:srcRect/>
          <a:stretch>
            <a:fillRect/>
          </a:stretch>
        </p:blipFill>
        <p:spPr bwMode="auto">
          <a:xfrm rot="1498400">
            <a:off x="5326063" y="2851150"/>
            <a:ext cx="520700" cy="701675"/>
          </a:xfrm>
          <a:prstGeom prst="rect">
            <a:avLst/>
          </a:prstGeom>
          <a:noFill/>
          <a:ln w="9525">
            <a:noFill/>
            <a:miter lim="800000"/>
            <a:headEnd/>
            <a:tailEnd/>
          </a:ln>
        </p:spPr>
      </p:pic>
      <p:sp>
        <p:nvSpPr>
          <p:cNvPr id="165901" name="pole tekstowe 12"/>
          <p:cNvSpPr txBox="1">
            <a:spLocks noChangeArrowheads="1"/>
          </p:cNvSpPr>
          <p:nvPr/>
        </p:nvSpPr>
        <p:spPr bwMode="auto">
          <a:xfrm rot="1011383">
            <a:off x="5402263" y="3036888"/>
            <a:ext cx="323850" cy="461962"/>
          </a:xfrm>
          <a:prstGeom prst="rect">
            <a:avLst/>
          </a:prstGeom>
          <a:noFill/>
          <a:ln w="9525">
            <a:noFill/>
            <a:miter lim="800000"/>
            <a:headEnd/>
            <a:tailEnd/>
          </a:ln>
        </p:spPr>
        <p:txBody>
          <a:bodyPr>
            <a:spAutoFit/>
          </a:bodyPr>
          <a:lstStyle/>
          <a:p>
            <a:r>
              <a:rPr lang="pl-PL" altLang="pl-PL" sz="2400" b="1">
                <a:solidFill>
                  <a:srgbClr val="002060"/>
                </a:solidFill>
                <a:latin typeface="Comic Sans MS" pitchFamily="66" charset="0"/>
              </a:rPr>
              <a:t>2</a:t>
            </a:r>
          </a:p>
        </p:txBody>
      </p:sp>
      <p:pic>
        <p:nvPicPr>
          <p:cNvPr id="165902" name="Obraz 7" descr="Sack Rope Full · Free vector graphic on Pixabay"/>
          <p:cNvPicPr>
            <a:picLocks noChangeAspect="1"/>
          </p:cNvPicPr>
          <p:nvPr/>
        </p:nvPicPr>
        <p:blipFill>
          <a:blip r:embed="rId2"/>
          <a:srcRect/>
          <a:stretch>
            <a:fillRect/>
          </a:stretch>
        </p:blipFill>
        <p:spPr bwMode="auto">
          <a:xfrm rot="1498400">
            <a:off x="6708775" y="2843213"/>
            <a:ext cx="520700" cy="701675"/>
          </a:xfrm>
          <a:prstGeom prst="rect">
            <a:avLst/>
          </a:prstGeom>
          <a:noFill/>
          <a:ln w="9525">
            <a:noFill/>
            <a:miter lim="800000"/>
            <a:headEnd/>
            <a:tailEnd/>
          </a:ln>
        </p:spPr>
      </p:pic>
      <p:sp>
        <p:nvSpPr>
          <p:cNvPr id="165903" name="pole tekstowe 12"/>
          <p:cNvSpPr txBox="1">
            <a:spLocks noChangeArrowheads="1"/>
          </p:cNvSpPr>
          <p:nvPr/>
        </p:nvSpPr>
        <p:spPr bwMode="auto">
          <a:xfrm rot="1011383">
            <a:off x="6765925" y="3051175"/>
            <a:ext cx="322263" cy="461963"/>
          </a:xfrm>
          <a:prstGeom prst="rect">
            <a:avLst/>
          </a:prstGeom>
          <a:noFill/>
          <a:ln w="9525">
            <a:noFill/>
            <a:miter lim="800000"/>
            <a:headEnd/>
            <a:tailEnd/>
          </a:ln>
        </p:spPr>
        <p:txBody>
          <a:bodyPr>
            <a:spAutoFit/>
          </a:bodyPr>
          <a:lstStyle/>
          <a:p>
            <a:r>
              <a:rPr lang="pl-PL" altLang="pl-PL" sz="2400" b="1">
                <a:solidFill>
                  <a:srgbClr val="002060"/>
                </a:solidFill>
                <a:latin typeface="Comic Sans MS" pitchFamily="66" charset="0"/>
              </a:rPr>
              <a:t>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rostokąt 1"/>
          <p:cNvSpPr>
            <a:spLocks noChangeArrowheads="1"/>
          </p:cNvSpPr>
          <p:nvPr/>
        </p:nvSpPr>
        <p:spPr bwMode="auto">
          <a:xfrm>
            <a:off x="1839913" y="620713"/>
            <a:ext cx="4387850" cy="400050"/>
          </a:xfrm>
          <a:prstGeom prst="rect">
            <a:avLst/>
          </a:prstGeom>
          <a:noFill/>
          <a:ln w="9525">
            <a:noFill/>
            <a:miter lim="800000"/>
            <a:headEnd/>
            <a:tailEnd/>
          </a:ln>
        </p:spPr>
        <p:txBody>
          <a:bodyPr wrap="none">
            <a:spAutoFit/>
          </a:bodyPr>
          <a:lstStyle/>
          <a:p>
            <a:pPr algn="ctr"/>
            <a:r>
              <a:rPr lang="pl-PL" altLang="pl-PL" sz="2000">
                <a:solidFill>
                  <a:srgbClr val="9D032A"/>
                </a:solidFill>
                <a:latin typeface="Arial Black" pitchFamily="34" charset="0"/>
                <a:cs typeface="Arial" charset="0"/>
              </a:rPr>
              <a:t>OBSERWATORZY SPOŁECZNI </a:t>
            </a:r>
          </a:p>
        </p:txBody>
      </p:sp>
      <p:pic>
        <p:nvPicPr>
          <p:cNvPr id="21507" name="Picture 2" descr="http://uxbite.com/wp-content/uploads/2011/08/observing-eye-300x200.jpg"/>
          <p:cNvPicPr>
            <a:picLocks noChangeAspect="1" noChangeArrowheads="1"/>
          </p:cNvPicPr>
          <p:nvPr/>
        </p:nvPicPr>
        <p:blipFill>
          <a:blip r:embed="rId2"/>
          <a:srcRect/>
          <a:stretch>
            <a:fillRect/>
          </a:stretch>
        </p:blipFill>
        <p:spPr bwMode="auto">
          <a:xfrm>
            <a:off x="6381750" y="4365625"/>
            <a:ext cx="2078038" cy="1149350"/>
          </a:xfrm>
          <a:prstGeom prst="rect">
            <a:avLst/>
          </a:prstGeom>
          <a:noFill/>
          <a:ln w="9525">
            <a:noFill/>
            <a:miter lim="800000"/>
            <a:headEnd/>
            <a:tailEnd/>
          </a:ln>
        </p:spPr>
      </p:pic>
      <p:sp>
        <p:nvSpPr>
          <p:cNvPr id="5" name="Prostokąt 4">
            <a:extLst>
              <a:ext uri="{FF2B5EF4-FFF2-40B4-BE49-F238E27FC236}">
                <a16:creationId xmlns:a16="http://schemas.microsoft.com/office/drawing/2014/main" xmlns="" id="{54CAE58E-F41B-43D9-B369-1BB7F80181A2}"/>
              </a:ext>
            </a:extLst>
          </p:cNvPr>
          <p:cNvSpPr/>
          <p:nvPr/>
        </p:nvSpPr>
        <p:spPr>
          <a:xfrm>
            <a:off x="468313" y="1014413"/>
            <a:ext cx="8135937" cy="5875337"/>
          </a:xfrm>
          <a:prstGeom prst="rect">
            <a:avLst/>
          </a:prstGeom>
        </p:spPr>
        <p:txBody>
          <a:bodyPr>
            <a:spAutoFit/>
          </a:bodyPr>
          <a:lstStyle/>
          <a:p>
            <a:pPr marL="285750" indent="-285750">
              <a:buFont typeface="Arial" panose="020B0604020202020204" pitchFamily="34" charset="0"/>
              <a:buChar char="•"/>
              <a:defRPr/>
            </a:pPr>
            <a:endParaRPr lang="pl-PL" dirty="0">
              <a:latin typeface="Franklin Gothic Book" panose="020B0503020102020204" pitchFamily="34" charset="0"/>
              <a:cs typeface="Arial" panose="020B0604020202020204" pitchFamily="34" charset="0"/>
            </a:endParaRPr>
          </a:p>
          <a:p>
            <a:pPr>
              <a:defRPr/>
            </a:pPr>
            <a:endParaRPr lang="pl-PL" dirty="0">
              <a:latin typeface="Arial" panose="020B0604020202020204" pitchFamily="34" charset="0"/>
            </a:endParaRPr>
          </a:p>
          <a:p>
            <a:pPr algn="just">
              <a:defRPr/>
            </a:pPr>
            <a:r>
              <a:rPr lang="pl-PL" sz="2000" dirty="0">
                <a:latin typeface="Arial" panose="020B0604020202020204" pitchFamily="34" charset="0"/>
              </a:rPr>
              <a:t>Zarejestrowane w Rzeczypospolitej Polskiej, tj. </a:t>
            </a:r>
            <a:r>
              <a:rPr lang="pl-PL" sz="2000" b="1" dirty="0">
                <a:latin typeface="Arial" panose="020B0604020202020204" pitchFamily="34" charset="0"/>
              </a:rPr>
              <a:t>wpisane do Krajowego Rejestru Sądowego</a:t>
            </a:r>
            <a:r>
              <a:rPr lang="pl-PL" sz="2000" dirty="0">
                <a:latin typeface="Arial" panose="020B0604020202020204" pitchFamily="34" charset="0"/>
              </a:rPr>
              <a:t>, stowarzyszenia i fundacje, do których celów statutowych należy troska o demokrację, prawa obywatelskie i rozwój społeczeństwa obywatelskiego, mają prawo wyznaczyć po jednym obserwatorze społecznym do każdej obwodowej komisji wyborczej. Prawo wyznaczenia po jednym obserwatorze społecznym do komisji mają stowarzyszenia i fundacje, które </a:t>
            </a:r>
            <a:r>
              <a:rPr lang="pl-PL" sz="2000" u="sng" dirty="0">
                <a:latin typeface="Arial" panose="020B0604020202020204" pitchFamily="34" charset="0"/>
              </a:rPr>
              <a:t>w swoim statucie mają zapisaną realizację co najmniej jednego </a:t>
            </a:r>
            <a:br>
              <a:rPr lang="pl-PL" sz="2000" u="sng" dirty="0">
                <a:latin typeface="Arial" panose="020B0604020202020204" pitchFamily="34" charset="0"/>
              </a:rPr>
            </a:br>
            <a:r>
              <a:rPr lang="pl-PL" sz="2000" dirty="0">
                <a:latin typeface="Arial" panose="020B0604020202020204" pitchFamily="34" charset="0"/>
              </a:rPr>
              <a:t>z wymienionego wyżej </a:t>
            </a:r>
            <a:r>
              <a:rPr lang="pl-PL" sz="2000" u="sng" dirty="0">
                <a:latin typeface="Arial" panose="020B0604020202020204" pitchFamily="34" charset="0"/>
              </a:rPr>
              <a:t>celu</a:t>
            </a:r>
            <a:r>
              <a:rPr lang="pl-PL" sz="2000" dirty="0">
                <a:latin typeface="Arial" panose="020B0604020202020204" pitchFamily="34" charset="0"/>
              </a:rPr>
              <a:t>, tj. </a:t>
            </a:r>
          </a:p>
          <a:p>
            <a:pPr algn="just">
              <a:defRPr/>
            </a:pPr>
            <a:endParaRPr lang="pl-PL" sz="1050" dirty="0">
              <a:latin typeface="Arial" panose="020B0604020202020204" pitchFamily="34" charset="0"/>
            </a:endParaRPr>
          </a:p>
          <a:p>
            <a:pPr algn="just">
              <a:buFontTx/>
              <a:buChar char="-"/>
              <a:defRPr/>
            </a:pPr>
            <a:r>
              <a:rPr lang="pl-PL" sz="2000" dirty="0">
                <a:latin typeface="Arial" panose="020B0604020202020204" pitchFamily="34" charset="0"/>
              </a:rPr>
              <a:t> troskę o demokrację</a:t>
            </a:r>
          </a:p>
          <a:p>
            <a:pPr algn="just">
              <a:buFontTx/>
              <a:buChar char="-"/>
              <a:defRPr/>
            </a:pPr>
            <a:r>
              <a:rPr lang="pl-PL" sz="2000" dirty="0">
                <a:latin typeface="Arial" panose="020B0604020202020204" pitchFamily="34" charset="0"/>
              </a:rPr>
              <a:t> prawa obywatelskie</a:t>
            </a:r>
          </a:p>
          <a:p>
            <a:pPr algn="just">
              <a:buFontTx/>
              <a:buChar char="-"/>
              <a:defRPr/>
            </a:pPr>
            <a:r>
              <a:rPr lang="pl-PL" sz="2000" dirty="0">
                <a:latin typeface="Arial" panose="020B0604020202020204" pitchFamily="34" charset="0"/>
              </a:rPr>
              <a:t> rozwój społeczeństwa obywatelskiego. </a:t>
            </a:r>
          </a:p>
          <a:p>
            <a:pPr algn="just">
              <a:defRPr/>
            </a:pPr>
            <a:endParaRPr lang="pl-PL" sz="2000" dirty="0">
              <a:latin typeface="Arial" panose="020B0604020202020204" pitchFamily="34" charset="0"/>
            </a:endParaRPr>
          </a:p>
          <a:p>
            <a:pPr algn="just">
              <a:defRPr/>
            </a:pPr>
            <a:r>
              <a:rPr lang="pl-PL" sz="2000" b="1" dirty="0">
                <a:latin typeface="Arial" panose="020B0604020202020204" pitchFamily="34" charset="0"/>
              </a:rPr>
              <a:t>Nie ma przy tym znaczenia, w jaki sposób zostaną one zapisane (jakie sformułowania zostaną użyte) w statucie.</a:t>
            </a:r>
          </a:p>
          <a:p>
            <a:pPr>
              <a:lnSpc>
                <a:spcPct val="90000"/>
              </a:lnSpc>
              <a:spcBef>
                <a:spcPct val="20000"/>
              </a:spcBef>
              <a:defRPr/>
            </a:pPr>
            <a:endParaRPr lang="pl-PL" dirty="0">
              <a:latin typeface="Franklin Gothic Book" panose="020B05030201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zaokrąglony 7">
            <a:extLst>
              <a:ext uri="{FF2B5EF4-FFF2-40B4-BE49-F238E27FC236}">
                <a16:creationId xmlns:a16="http://schemas.microsoft.com/office/drawing/2014/main" xmlns="" id="{8F0B6132-1252-496A-BE0D-44133BD61E27}"/>
              </a:ext>
            </a:extLst>
          </p:cNvPr>
          <p:cNvSpPr/>
          <p:nvPr/>
        </p:nvSpPr>
        <p:spPr>
          <a:xfrm>
            <a:off x="596900" y="4397375"/>
            <a:ext cx="7704138" cy="866775"/>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6915" name="Prostokąt 3"/>
          <p:cNvSpPr>
            <a:spLocks noChangeArrowheads="1"/>
          </p:cNvSpPr>
          <p:nvPr/>
        </p:nvSpPr>
        <p:spPr bwMode="auto">
          <a:xfrm>
            <a:off x="466725" y="1855788"/>
            <a:ext cx="8208963" cy="2446337"/>
          </a:xfrm>
          <a:prstGeom prst="rect">
            <a:avLst/>
          </a:prstGeom>
          <a:noFill/>
          <a:ln w="9525">
            <a:noFill/>
            <a:miter lim="800000"/>
            <a:headEnd/>
            <a:tailEnd/>
          </a:ln>
        </p:spPr>
        <p:txBody>
          <a:bodyPr>
            <a:spAutoFit/>
          </a:bodyPr>
          <a:lstStyle/>
          <a:p>
            <a:pPr algn="just" fontAlgn="ctr">
              <a:lnSpc>
                <a:spcPct val="115000"/>
              </a:lnSpc>
            </a:pPr>
            <a:r>
              <a:rPr lang="pl-PL" altLang="pl-PL" sz="1900">
                <a:solidFill>
                  <a:srgbClr val="000000"/>
                </a:solidFill>
                <a:ea typeface="Calibri" pitchFamily="34" charset="0"/>
                <a:cs typeface="Times New Roman" pitchFamily="18" charset="0"/>
              </a:rPr>
              <a:t>Po otrzymaniu informacji o przyjęciu protokołu głosowania przez okręgową komisję wyborczą przewodniczący komisji przekazuje w depozyt urzędnikowi wyborczemu wszystkie opakowania zbiorcze i paczki z dokumentami. </a:t>
            </a:r>
          </a:p>
          <a:p>
            <a:pPr algn="just" fontAlgn="ctr">
              <a:lnSpc>
                <a:spcPct val="115000"/>
              </a:lnSpc>
            </a:pPr>
            <a:endParaRPr lang="pl-PL" altLang="pl-PL" sz="1600">
              <a:solidFill>
                <a:srgbClr val="000000"/>
              </a:solidFill>
              <a:ea typeface="Calibri" pitchFamily="34" charset="0"/>
              <a:cs typeface="Times New Roman" pitchFamily="18" charset="0"/>
            </a:endParaRPr>
          </a:p>
          <a:p>
            <a:pPr algn="just" fontAlgn="ctr">
              <a:lnSpc>
                <a:spcPct val="115000"/>
              </a:lnSpc>
            </a:pPr>
            <a:r>
              <a:rPr lang="pl-PL" altLang="pl-PL" sz="1900">
                <a:solidFill>
                  <a:srgbClr val="000000"/>
                </a:solidFill>
                <a:ea typeface="Calibri" pitchFamily="34" charset="0"/>
                <a:cs typeface="Times New Roman" pitchFamily="18" charset="0"/>
              </a:rPr>
              <a:t>Ponadto przewodniczący komisji przekazuje </a:t>
            </a:r>
          </a:p>
          <a:p>
            <a:pPr algn="just" fontAlgn="ctr">
              <a:lnSpc>
                <a:spcPct val="115000"/>
              </a:lnSpc>
            </a:pPr>
            <a:r>
              <a:rPr lang="pl-PL" altLang="pl-PL" sz="1900">
                <a:solidFill>
                  <a:srgbClr val="000000"/>
                </a:solidFill>
                <a:ea typeface="Calibri" pitchFamily="34" charset="0"/>
                <a:cs typeface="Times New Roman" pitchFamily="18" charset="0"/>
              </a:rPr>
              <a:t>urzędnikowi wyborczemu pieczęć komisji.</a:t>
            </a:r>
            <a:endParaRPr lang="pl-PL" altLang="pl-PL" sz="1900">
              <a:latin typeface="Times New Roman" pitchFamily="18" charset="0"/>
              <a:ea typeface="Calibri" pitchFamily="34" charset="0"/>
              <a:cs typeface="Times New Roman" pitchFamily="18" charset="0"/>
            </a:endParaRPr>
          </a:p>
        </p:txBody>
      </p:sp>
      <p:sp>
        <p:nvSpPr>
          <p:cNvPr id="166916" name="Prostokąt 4"/>
          <p:cNvSpPr>
            <a:spLocks noChangeArrowheads="1"/>
          </p:cNvSpPr>
          <p:nvPr/>
        </p:nvSpPr>
        <p:spPr bwMode="auto">
          <a:xfrm>
            <a:off x="611188" y="476250"/>
            <a:ext cx="6767512" cy="708025"/>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POSTĘPOWANIE </a:t>
            </a:r>
          </a:p>
          <a:p>
            <a:pPr algn="ctr"/>
            <a:r>
              <a:rPr lang="pl-PL" altLang="pl-PL" sz="2000" b="1">
                <a:solidFill>
                  <a:srgbClr val="9D032A"/>
                </a:solidFill>
                <a:latin typeface="Arial Black" pitchFamily="34" charset="0"/>
              </a:rPr>
              <a:t>Z DOKUMENTAMI Z WYBORÓW</a:t>
            </a:r>
            <a:endParaRPr lang="pl-PL" altLang="pl-PL" sz="2000" b="1" i="1">
              <a:solidFill>
                <a:srgbClr val="9D032A"/>
              </a:solidFill>
              <a:latin typeface="Arial Black" pitchFamily="34" charset="0"/>
            </a:endParaRPr>
          </a:p>
        </p:txBody>
      </p:sp>
      <p:sp>
        <p:nvSpPr>
          <p:cNvPr id="166917" name="pole tekstowe 5"/>
          <p:cNvSpPr txBox="1">
            <a:spLocks noChangeArrowheads="1"/>
          </p:cNvSpPr>
          <p:nvPr/>
        </p:nvSpPr>
        <p:spPr bwMode="auto">
          <a:xfrm>
            <a:off x="468313" y="1412875"/>
            <a:ext cx="7991475" cy="369888"/>
          </a:xfrm>
          <a:prstGeom prst="rect">
            <a:avLst/>
          </a:prstGeom>
          <a:noFill/>
          <a:ln w="9525">
            <a:noFill/>
            <a:miter lim="800000"/>
            <a:headEnd/>
            <a:tailEnd/>
          </a:ln>
        </p:spPr>
        <p:txBody>
          <a:bodyPr>
            <a:spAutoFit/>
          </a:bodyPr>
          <a:lstStyle/>
          <a:p>
            <a:r>
              <a:rPr lang="pl-PL" altLang="pl-PL">
                <a:solidFill>
                  <a:srgbClr val="9D032A"/>
                </a:solidFill>
                <a:latin typeface="Arial Black" pitchFamily="34" charset="0"/>
              </a:rPr>
              <a:t>Przekazanie opakowań zbiorczych urzędnikowi wyborczemu</a:t>
            </a:r>
          </a:p>
        </p:txBody>
      </p:sp>
      <p:sp>
        <p:nvSpPr>
          <p:cNvPr id="166918" name="Prostokąt 6"/>
          <p:cNvSpPr>
            <a:spLocks noChangeArrowheads="1"/>
          </p:cNvSpPr>
          <p:nvPr/>
        </p:nvSpPr>
        <p:spPr bwMode="auto">
          <a:xfrm>
            <a:off x="812800" y="4397375"/>
            <a:ext cx="6911975" cy="800100"/>
          </a:xfrm>
          <a:prstGeom prst="rect">
            <a:avLst/>
          </a:prstGeom>
          <a:noFill/>
          <a:ln w="9525">
            <a:noFill/>
            <a:miter lim="800000"/>
            <a:headEnd/>
            <a:tailEnd/>
          </a:ln>
        </p:spPr>
        <p:txBody>
          <a:bodyPr>
            <a:spAutoFit/>
          </a:bodyPr>
          <a:lstStyle/>
          <a:p>
            <a:pPr algn="ctr" fontAlgn="ctr">
              <a:lnSpc>
                <a:spcPct val="115000"/>
              </a:lnSpc>
            </a:pPr>
            <a:r>
              <a:rPr lang="pl-PL" altLang="pl-PL" sz="2000" b="1">
                <a:solidFill>
                  <a:schemeClr val="bg1"/>
                </a:solidFill>
                <a:ea typeface="Calibri" pitchFamily="34" charset="0"/>
                <a:cs typeface="Times New Roman" pitchFamily="18" charset="0"/>
              </a:rPr>
              <a:t>Sposób przekazania należy uzgodnić wcześniej z osobami, którym materiały te są przekazywane.</a:t>
            </a:r>
            <a:endParaRPr lang="pl-PL" altLang="pl-PL" sz="2000" b="1">
              <a:solidFill>
                <a:schemeClr val="bg1"/>
              </a:solidFill>
              <a:latin typeface="Times New Roman" pitchFamily="18" charset="0"/>
              <a:ea typeface="Calibri" pitchFamily="34" charset="0"/>
              <a:cs typeface="Times New Roman" pitchFamily="18" charset="0"/>
            </a:endParaRPr>
          </a:p>
        </p:txBody>
      </p:sp>
      <p:grpSp>
        <p:nvGrpSpPr>
          <p:cNvPr id="166919" name="Grupa 7"/>
          <p:cNvGrpSpPr>
            <a:grpSpLocks/>
          </p:cNvGrpSpPr>
          <p:nvPr/>
        </p:nvGrpSpPr>
        <p:grpSpPr bwMode="auto">
          <a:xfrm>
            <a:off x="5867400" y="3429000"/>
            <a:ext cx="504825" cy="866775"/>
            <a:chOff x="5868144" y="4453395"/>
            <a:chExt cx="1705579" cy="2239471"/>
          </a:xfrm>
        </p:grpSpPr>
        <p:pic>
          <p:nvPicPr>
            <p:cNvPr id="166921" name="Obraz 5" descr="Clipart - Stempel"/>
            <p:cNvPicPr>
              <a:picLocks noChangeAspect="1"/>
            </p:cNvPicPr>
            <p:nvPr/>
          </p:nvPicPr>
          <p:blipFill>
            <a:blip r:embed="rId2"/>
            <a:srcRect/>
            <a:stretch>
              <a:fillRect/>
            </a:stretch>
          </p:blipFill>
          <p:spPr bwMode="auto">
            <a:xfrm rot="-3512207">
              <a:off x="5693500" y="4812644"/>
              <a:ext cx="2239471" cy="1520974"/>
            </a:xfrm>
            <a:prstGeom prst="rect">
              <a:avLst/>
            </a:prstGeom>
            <a:noFill/>
            <a:ln w="9525">
              <a:noFill/>
              <a:miter lim="800000"/>
              <a:headEnd/>
              <a:tailEnd/>
            </a:ln>
          </p:spPr>
        </p:pic>
        <p:sp>
          <p:nvSpPr>
            <p:cNvPr id="11" name="Owal 10">
              <a:extLst>
                <a:ext uri="{FF2B5EF4-FFF2-40B4-BE49-F238E27FC236}">
                  <a16:creationId xmlns:a16="http://schemas.microsoft.com/office/drawing/2014/main" xmlns="" id="{33C4B7CA-7718-4587-A162-0DD8956F850B}"/>
                </a:ext>
              </a:extLst>
            </p:cNvPr>
            <p:cNvSpPr/>
            <p:nvPr/>
          </p:nvSpPr>
          <p:spPr>
            <a:xfrm>
              <a:off x="5868144" y="5445981"/>
              <a:ext cx="1367683" cy="118946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grpSp>
      <p:sp>
        <p:nvSpPr>
          <p:cNvPr id="166920" name="pole tekstowe 1"/>
          <p:cNvSpPr txBox="1">
            <a:spLocks noChangeArrowheads="1"/>
          </p:cNvSpPr>
          <p:nvPr/>
        </p:nvSpPr>
        <p:spPr bwMode="auto">
          <a:xfrm>
            <a:off x="179388" y="5516563"/>
            <a:ext cx="7707312" cy="1139825"/>
          </a:xfrm>
          <a:prstGeom prst="rect">
            <a:avLst/>
          </a:prstGeom>
          <a:noFill/>
          <a:ln w="9525">
            <a:noFill/>
            <a:miter lim="800000"/>
            <a:headEnd/>
            <a:tailEnd/>
          </a:ln>
        </p:spPr>
        <p:txBody>
          <a:bodyPr>
            <a:spAutoFit/>
          </a:bodyPr>
          <a:lstStyle/>
          <a:p>
            <a:r>
              <a:rPr lang="pl-PL" altLang="pl-PL" sz="1700" b="1"/>
              <a:t>Osobno należy przekazać, materiały techniczne takie jak: nakładki Braille`a, osłony na spisy wyborców, maczałki do pieczątek, nożyczki itp. Materiały te mogą zostać wykorzystane w ewentualnym  ponownym glosowaniu.</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w="9525">
            <a:noFill/>
            <a:miter lim="800000"/>
            <a:headEnd/>
            <a:tailEnd/>
          </a:ln>
        </p:spPr>
        <p:txBody>
          <a:bodyPr/>
          <a:lstStyle/>
          <a:p>
            <a:pPr eaLnBrk="1" hangingPunct="1"/>
            <a:endParaRPr lang="pl-PL" altLang="pl-PL"/>
          </a:p>
        </p:txBody>
      </p:sp>
      <p:sp>
        <p:nvSpPr>
          <p:cNvPr id="167939"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w="9525">
            <a:noFill/>
            <a:miter lim="800000"/>
            <a:headEnd/>
            <a:tailEnd/>
          </a:ln>
        </p:spPr>
        <p:txBody>
          <a:bodyPr/>
          <a:lstStyle/>
          <a:p>
            <a:pPr eaLnBrk="1" hangingPunct="1"/>
            <a:endParaRPr lang="pl-PL" altLang="pl-PL"/>
          </a:p>
        </p:txBody>
      </p:sp>
      <p:pic>
        <p:nvPicPr>
          <p:cNvPr id="167940" name="Obraz 6"/>
          <p:cNvPicPr>
            <a:picLocks noChangeAspect="1"/>
          </p:cNvPicPr>
          <p:nvPr/>
        </p:nvPicPr>
        <p:blipFill>
          <a:blip r:embed="rId3"/>
          <a:srcRect/>
          <a:stretch>
            <a:fillRect/>
          </a:stretch>
        </p:blipFill>
        <p:spPr bwMode="auto">
          <a:xfrm>
            <a:off x="7885113" y="6313488"/>
            <a:ext cx="1185862" cy="500062"/>
          </a:xfrm>
          <a:prstGeom prst="rect">
            <a:avLst/>
          </a:prstGeom>
          <a:noFill/>
          <a:ln w="9525">
            <a:noFill/>
            <a:miter lim="800000"/>
            <a:headEnd/>
            <a:tailEnd/>
          </a:ln>
        </p:spPr>
      </p:pic>
      <p:sp>
        <p:nvSpPr>
          <p:cNvPr id="167941" name="pole tekstowe 5"/>
          <p:cNvSpPr txBox="1">
            <a:spLocks noChangeArrowheads="1"/>
          </p:cNvSpPr>
          <p:nvPr/>
        </p:nvSpPr>
        <p:spPr bwMode="auto">
          <a:xfrm>
            <a:off x="2516188" y="487363"/>
            <a:ext cx="3695700" cy="461962"/>
          </a:xfrm>
          <a:prstGeom prst="rect">
            <a:avLst/>
          </a:prstGeom>
          <a:noFill/>
          <a:ln w="9525">
            <a:noFill/>
            <a:miter lim="800000"/>
            <a:headEnd/>
            <a:tailEnd/>
          </a:ln>
        </p:spPr>
        <p:txBody>
          <a:bodyPr wrap="none">
            <a:spAutoFit/>
          </a:bodyPr>
          <a:lstStyle/>
          <a:p>
            <a:pPr algn="ctr" eaLnBrk="1" hangingPunct="1"/>
            <a:r>
              <a:rPr lang="pl-PL" altLang="pl-PL" sz="2400" b="1">
                <a:solidFill>
                  <a:srgbClr val="9D032A"/>
                </a:solidFill>
                <a:latin typeface="Arial Black" pitchFamily="34" charset="0"/>
              </a:rPr>
              <a:t>PLOMBY WYBORCZE</a:t>
            </a:r>
          </a:p>
        </p:txBody>
      </p:sp>
      <p:pic>
        <p:nvPicPr>
          <p:cNvPr id="167942" name="Obraz 1"/>
          <p:cNvPicPr>
            <a:picLocks noChangeAspect="1"/>
          </p:cNvPicPr>
          <p:nvPr/>
        </p:nvPicPr>
        <p:blipFill>
          <a:blip r:embed="rId4"/>
          <a:srcRect/>
          <a:stretch>
            <a:fillRect/>
          </a:stretch>
        </p:blipFill>
        <p:spPr bwMode="auto">
          <a:xfrm>
            <a:off x="3965575" y="2065338"/>
            <a:ext cx="4422775" cy="1146175"/>
          </a:xfrm>
          <a:prstGeom prst="rect">
            <a:avLst/>
          </a:prstGeom>
          <a:noFill/>
          <a:ln w="9525">
            <a:noFill/>
            <a:miter lim="800000"/>
            <a:headEnd/>
            <a:tailEnd/>
          </a:ln>
        </p:spPr>
      </p:pic>
      <p:sp>
        <p:nvSpPr>
          <p:cNvPr id="167943" name="pole tekstowe 3"/>
          <p:cNvSpPr txBox="1">
            <a:spLocks noChangeArrowheads="1"/>
          </p:cNvSpPr>
          <p:nvPr/>
        </p:nvSpPr>
        <p:spPr bwMode="auto">
          <a:xfrm>
            <a:off x="539750" y="1281113"/>
            <a:ext cx="8039100" cy="706437"/>
          </a:xfrm>
          <a:prstGeom prst="rect">
            <a:avLst/>
          </a:prstGeom>
          <a:noFill/>
          <a:ln w="9525">
            <a:noFill/>
            <a:miter lim="800000"/>
            <a:headEnd/>
            <a:tailEnd/>
          </a:ln>
        </p:spPr>
        <p:txBody>
          <a:bodyPr>
            <a:spAutoFit/>
          </a:bodyPr>
          <a:lstStyle/>
          <a:p>
            <a:r>
              <a:rPr lang="pl-PL" altLang="pl-PL" sz="2000" b="1"/>
              <a:t>Urzędnicy wyborczy oraz członkowie OKW otrzymają do swojej dyspozycji plomby typu:</a:t>
            </a:r>
          </a:p>
        </p:txBody>
      </p:sp>
      <p:sp>
        <p:nvSpPr>
          <p:cNvPr id="167944" name="pole tekstowe 4"/>
          <p:cNvSpPr txBox="1">
            <a:spLocks noChangeArrowheads="1"/>
          </p:cNvSpPr>
          <p:nvPr/>
        </p:nvSpPr>
        <p:spPr bwMode="auto">
          <a:xfrm>
            <a:off x="495300" y="2176463"/>
            <a:ext cx="2470150" cy="2584450"/>
          </a:xfrm>
          <a:prstGeom prst="rect">
            <a:avLst/>
          </a:prstGeom>
          <a:noFill/>
          <a:ln w="9525">
            <a:noFill/>
            <a:miter lim="800000"/>
            <a:headEnd/>
            <a:tailEnd/>
          </a:ln>
        </p:spPr>
        <p:txBody>
          <a:bodyPr>
            <a:spAutoFit/>
          </a:bodyPr>
          <a:lstStyle/>
          <a:p>
            <a:r>
              <a:rPr lang="pl-PL" altLang="pl-PL">
                <a:latin typeface="Arial Black" pitchFamily="34" charset="0"/>
              </a:rPr>
              <a:t>plomba jednorazowa - naklejka foliowa</a:t>
            </a:r>
          </a:p>
          <a:p>
            <a:endParaRPr lang="pl-PL" altLang="pl-PL">
              <a:latin typeface="Arial Black" pitchFamily="34" charset="0"/>
            </a:endParaRPr>
          </a:p>
          <a:p>
            <a:endParaRPr lang="pl-PL" altLang="pl-PL">
              <a:latin typeface="Arial Black" pitchFamily="34" charset="0"/>
            </a:endParaRPr>
          </a:p>
          <a:p>
            <a:endParaRPr lang="pl-PL" altLang="pl-PL">
              <a:latin typeface="Arial Black" pitchFamily="34" charset="0"/>
            </a:endParaRPr>
          </a:p>
          <a:p>
            <a:endParaRPr lang="pl-PL" altLang="pl-PL">
              <a:latin typeface="Arial Black" pitchFamily="34" charset="0"/>
            </a:endParaRPr>
          </a:p>
          <a:p>
            <a:endParaRPr lang="pl-PL" altLang="pl-PL">
              <a:latin typeface="Arial Black" pitchFamily="34" charset="0"/>
            </a:endParaRPr>
          </a:p>
          <a:p>
            <a:r>
              <a:rPr lang="pl-PL" altLang="pl-PL">
                <a:latin typeface="Arial Black" pitchFamily="34" charset="0"/>
              </a:rPr>
              <a:t>plomba strunowa</a:t>
            </a:r>
          </a:p>
        </p:txBody>
      </p:sp>
      <p:sp>
        <p:nvSpPr>
          <p:cNvPr id="6" name="Strzałka w prawo 5">
            <a:extLst>
              <a:ext uri="{FF2B5EF4-FFF2-40B4-BE49-F238E27FC236}">
                <a16:creationId xmlns:a16="http://schemas.microsoft.com/office/drawing/2014/main" xmlns="" id="{CBE54F24-02E4-464A-860D-71491797C817}"/>
              </a:ext>
            </a:extLst>
          </p:cNvPr>
          <p:cNvSpPr/>
          <p:nvPr/>
        </p:nvSpPr>
        <p:spPr>
          <a:xfrm>
            <a:off x="2784475" y="2473325"/>
            <a:ext cx="1181100" cy="5207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 name="Strzałka w prawo 14">
            <a:extLst>
              <a:ext uri="{FF2B5EF4-FFF2-40B4-BE49-F238E27FC236}">
                <a16:creationId xmlns:a16="http://schemas.microsoft.com/office/drawing/2014/main" xmlns="" id="{76CDC30F-B100-49BD-9998-63001B12D741}"/>
              </a:ext>
            </a:extLst>
          </p:cNvPr>
          <p:cNvSpPr/>
          <p:nvPr/>
        </p:nvSpPr>
        <p:spPr>
          <a:xfrm>
            <a:off x="2786063" y="4262438"/>
            <a:ext cx="1181100" cy="52228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7947" name="pole tekstowe 15"/>
          <p:cNvSpPr txBox="1">
            <a:spLocks noChangeArrowheads="1"/>
          </p:cNvSpPr>
          <p:nvPr/>
        </p:nvSpPr>
        <p:spPr bwMode="auto">
          <a:xfrm>
            <a:off x="539750" y="5913438"/>
            <a:ext cx="8639175" cy="400050"/>
          </a:xfrm>
          <a:prstGeom prst="rect">
            <a:avLst/>
          </a:prstGeom>
          <a:noFill/>
          <a:ln w="9525">
            <a:noFill/>
            <a:miter lim="800000"/>
            <a:headEnd/>
            <a:tailEnd/>
          </a:ln>
        </p:spPr>
        <p:txBody>
          <a:bodyPr>
            <a:spAutoFit/>
          </a:bodyPr>
          <a:lstStyle/>
          <a:p>
            <a:pPr algn="just"/>
            <a:r>
              <a:rPr lang="pl-PL" altLang="pl-PL" sz="2000" b="1">
                <a:latin typeface="Arial Black" pitchFamily="34" charset="0"/>
              </a:rPr>
              <a:t>Każda z plomb jest opatrzona unikatowym numerem. </a:t>
            </a:r>
          </a:p>
        </p:txBody>
      </p:sp>
      <p:pic>
        <p:nvPicPr>
          <p:cNvPr id="167948" name="Obraz 1"/>
          <p:cNvPicPr>
            <a:picLocks noChangeAspect="1"/>
          </p:cNvPicPr>
          <p:nvPr/>
        </p:nvPicPr>
        <p:blipFill>
          <a:blip r:embed="rId5"/>
          <a:srcRect/>
          <a:stretch>
            <a:fillRect/>
          </a:stretch>
        </p:blipFill>
        <p:spPr bwMode="auto">
          <a:xfrm>
            <a:off x="4427538" y="3330575"/>
            <a:ext cx="3567112" cy="2647950"/>
          </a:xfrm>
          <a:prstGeom prst="rect">
            <a:avLst/>
          </a:prstGeom>
          <a:noFill/>
          <a:ln w="9525">
            <a:noFill/>
            <a:miter lim="800000"/>
            <a:headEnd/>
            <a:tailEnd/>
          </a:ln>
        </p:spPr>
      </p:pic>
      <p:pic>
        <p:nvPicPr>
          <p:cNvPr id="167949" name="Obraz 1"/>
          <p:cNvPicPr>
            <a:picLocks noChangeAspect="1"/>
          </p:cNvPicPr>
          <p:nvPr/>
        </p:nvPicPr>
        <p:blipFill>
          <a:blip r:embed="rId6"/>
          <a:srcRect l="51355" t="27161" r="37781" b="65367"/>
          <a:stretch>
            <a:fillRect/>
          </a:stretch>
        </p:blipFill>
        <p:spPr bwMode="auto">
          <a:xfrm rot="4806467">
            <a:off x="7360445" y="2180431"/>
            <a:ext cx="627062" cy="63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pole tekstowe 6"/>
          <p:cNvSpPr txBox="1">
            <a:spLocks noChangeArrowheads="1"/>
          </p:cNvSpPr>
          <p:nvPr/>
        </p:nvSpPr>
        <p:spPr bwMode="auto">
          <a:xfrm>
            <a:off x="34925" y="476250"/>
            <a:ext cx="7561263" cy="769938"/>
          </a:xfrm>
          <a:prstGeom prst="rect">
            <a:avLst/>
          </a:prstGeom>
          <a:noFill/>
          <a:ln w="9525">
            <a:noFill/>
            <a:miter lim="800000"/>
            <a:headEnd/>
            <a:tailEnd/>
          </a:ln>
        </p:spPr>
        <p:txBody>
          <a:bodyPr>
            <a:spAutoFit/>
          </a:bodyPr>
          <a:lstStyle/>
          <a:p>
            <a:pPr algn="ctr">
              <a:buFont typeface="Arial" charset="0"/>
              <a:buNone/>
            </a:pPr>
            <a:r>
              <a:rPr lang="pl-PL" altLang="pl-PL" sz="2000" b="1">
                <a:solidFill>
                  <a:srgbClr val="9D032A"/>
                </a:solidFill>
                <a:latin typeface="Arial Black" pitchFamily="34" charset="0"/>
              </a:rPr>
              <a:t>GŁOSOWANIE W OBWODACH ODRĘBNYCH</a:t>
            </a:r>
          </a:p>
          <a:p>
            <a:pPr algn="ctr"/>
            <a:r>
              <a:rPr lang="pl-PL" altLang="pl-PL" sz="2400" b="1">
                <a:solidFill>
                  <a:srgbClr val="9D032A"/>
                </a:solidFill>
                <a:latin typeface="Arial Black" pitchFamily="34" charset="0"/>
              </a:rPr>
              <a:t>- </a:t>
            </a:r>
            <a:r>
              <a:rPr lang="pl-PL" altLang="pl-PL" sz="2000" b="1">
                <a:solidFill>
                  <a:srgbClr val="9D032A"/>
                </a:solidFill>
                <a:latin typeface="Arial Black" pitchFamily="34" charset="0"/>
              </a:rPr>
              <a:t>szczególne zadania OKW -</a:t>
            </a:r>
          </a:p>
        </p:txBody>
      </p:sp>
      <p:pic>
        <p:nvPicPr>
          <p:cNvPr id="169987" name="Obraz 4" descr="siostra.jpg"/>
          <p:cNvPicPr>
            <a:picLocks noChangeAspect="1"/>
          </p:cNvPicPr>
          <p:nvPr/>
        </p:nvPicPr>
        <p:blipFill>
          <a:blip r:embed="rId2"/>
          <a:srcRect/>
          <a:stretch>
            <a:fillRect/>
          </a:stretch>
        </p:blipFill>
        <p:spPr bwMode="auto">
          <a:xfrm>
            <a:off x="107950" y="3429000"/>
            <a:ext cx="1316038" cy="1439863"/>
          </a:xfrm>
          <a:prstGeom prst="rect">
            <a:avLst/>
          </a:prstGeom>
          <a:noFill/>
          <a:ln w="9525">
            <a:noFill/>
            <a:miter lim="800000"/>
            <a:headEnd/>
            <a:tailEnd/>
          </a:ln>
        </p:spPr>
      </p:pic>
      <p:sp>
        <p:nvSpPr>
          <p:cNvPr id="6" name="Prostokąt 1">
            <a:extLst>
              <a:ext uri="{FF2B5EF4-FFF2-40B4-BE49-F238E27FC236}">
                <a16:creationId xmlns:a16="http://schemas.microsoft.com/office/drawing/2014/main" xmlns="" id="{DB0C1C1C-9DB5-475E-8D55-186FE16D7048}"/>
              </a:ext>
            </a:extLst>
          </p:cNvPr>
          <p:cNvSpPr>
            <a:spLocks noChangeArrowheads="1"/>
          </p:cNvSpPr>
          <p:nvPr/>
        </p:nvSpPr>
        <p:spPr bwMode="auto">
          <a:xfrm>
            <a:off x="657225" y="1479550"/>
            <a:ext cx="7875588" cy="4756150"/>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pl-PL" altLang="pl-PL" sz="2000" b="1" dirty="0">
                <a:solidFill>
                  <a:prstClr val="black"/>
                </a:solidFill>
              </a:rPr>
              <a:t>Jedynie w obwodach głosowania utworzonych w zakładach leczniczych i domach pomocy społecznej dopuszczalne jest głosowanie przy zastosowaniu </a:t>
            </a:r>
            <a:r>
              <a:rPr lang="pl-PL" altLang="pl-PL" sz="2000" b="1" dirty="0">
                <a:solidFill>
                  <a:prstClr val="black"/>
                </a:solidFill>
                <a:latin typeface="Arial Black" pitchFamily="34" charset="0"/>
              </a:rPr>
              <a:t>urny pomocniczej</a:t>
            </a:r>
            <a:r>
              <a:rPr lang="pl-PL" altLang="pl-PL" sz="2000" b="1" dirty="0">
                <a:solidFill>
                  <a:prstClr val="black"/>
                </a:solidFill>
              </a:rPr>
              <a:t>. </a:t>
            </a:r>
          </a:p>
          <a:p>
            <a:pPr algn="just">
              <a:defRPr/>
            </a:pPr>
            <a:r>
              <a:rPr lang="pl-PL" altLang="pl-PL" sz="2000" dirty="0">
                <a:solidFill>
                  <a:prstClr val="black"/>
                </a:solidFill>
              </a:rPr>
              <a:t>OKW powołana dla takiego obwodu, po uzgodnieniu z Okręgową Komisją Wyborczą, </a:t>
            </a:r>
            <a:r>
              <a:rPr lang="pl-PL" altLang="pl-PL" sz="2000" b="1" dirty="0">
                <a:solidFill>
                  <a:prstClr val="black"/>
                </a:solidFill>
              </a:rPr>
              <a:t>może</a:t>
            </a:r>
            <a:r>
              <a:rPr lang="pl-PL" altLang="pl-PL" sz="2000" dirty="0">
                <a:solidFill>
                  <a:prstClr val="black"/>
                </a:solidFill>
              </a:rPr>
              <a:t> zarządzić stosowanie w głosowaniu urny pomocniczej (oprócz urny zasadniczej).</a:t>
            </a:r>
          </a:p>
          <a:p>
            <a:pPr algn="just">
              <a:defRPr/>
            </a:pPr>
            <a:endParaRPr lang="pl-PL" altLang="pl-PL" sz="1100" dirty="0">
              <a:solidFill>
                <a:prstClr val="black"/>
              </a:solidFill>
            </a:endParaRPr>
          </a:p>
          <a:p>
            <a:pPr marL="719138">
              <a:defRPr/>
            </a:pPr>
            <a:r>
              <a:rPr lang="pl-PL" altLang="pl-PL" sz="2000" dirty="0">
                <a:solidFill>
                  <a:srgbClr val="FF0000"/>
                </a:solidFill>
              </a:rPr>
              <a:t>Urna pomocnicza służy do głosowania poza lokalem</a:t>
            </a:r>
          </a:p>
          <a:p>
            <a:pPr marL="719138">
              <a:defRPr/>
            </a:pPr>
            <a:r>
              <a:rPr lang="pl-PL" altLang="pl-PL" sz="2000" dirty="0">
                <a:solidFill>
                  <a:srgbClr val="FF0000"/>
                </a:solidFill>
              </a:rPr>
              <a:t>tylko przez tych wyborców, którzy są wpisani do spisu </a:t>
            </a:r>
          </a:p>
          <a:p>
            <a:pPr marL="719138">
              <a:defRPr/>
            </a:pPr>
            <a:r>
              <a:rPr lang="pl-PL" altLang="pl-PL" sz="2000" dirty="0">
                <a:solidFill>
                  <a:srgbClr val="FF0000"/>
                </a:solidFill>
              </a:rPr>
              <a:t>wyborców w danym obwodzie głosowania i wyrażą </a:t>
            </a:r>
          </a:p>
          <a:p>
            <a:pPr marL="719138">
              <a:defRPr/>
            </a:pPr>
            <a:r>
              <a:rPr lang="pl-PL" altLang="pl-PL" sz="2000" dirty="0">
                <a:solidFill>
                  <a:srgbClr val="FF0000"/>
                </a:solidFill>
              </a:rPr>
              <a:t>wolę takiego głosowania.</a:t>
            </a:r>
          </a:p>
          <a:p>
            <a:pPr algn="just">
              <a:defRPr/>
            </a:pPr>
            <a:endParaRPr lang="pl-PL" altLang="pl-PL" sz="1200" dirty="0">
              <a:solidFill>
                <a:prstClr val="black"/>
              </a:solidFill>
            </a:endParaRPr>
          </a:p>
          <a:p>
            <a:pPr algn="just">
              <a:defRPr/>
            </a:pPr>
            <a:r>
              <a:rPr lang="pl-PL" altLang="pl-PL" sz="2000" dirty="0">
                <a:solidFill>
                  <a:prstClr val="black"/>
                </a:solidFill>
                <a:ea typeface="Times New Roman" panose="02020603050405020304" pitchFamily="18" charset="0"/>
                <a:cs typeface="Arial" panose="020B0604020202020204" pitchFamily="34" charset="0"/>
              </a:rPr>
              <a:t>OKW ogłasza w zakładzie leczniczym lub domu pomocy społecznej przed dniem głosowania informację o możliwości głosowania w pomieszczeniach, w których przebywają pacjenci obłożnie chorzy i pensjonariusze mający trudności w poruszaniu się;</a:t>
            </a:r>
            <a:endParaRPr lang="pl-PL" altLang="pl-PL" sz="2000" dirty="0">
              <a:solidFill>
                <a:prstClr val="black"/>
              </a:solidFill>
              <a:cs typeface="Arial" panose="020B0604020202020204" pitchFamily="34" charset="0"/>
            </a:endParaRPr>
          </a:p>
        </p:txBody>
      </p:sp>
      <p:pic>
        <p:nvPicPr>
          <p:cNvPr id="169989" name="Obraz 1"/>
          <p:cNvPicPr>
            <a:picLocks noChangeAspect="1"/>
          </p:cNvPicPr>
          <p:nvPr/>
        </p:nvPicPr>
        <p:blipFill>
          <a:blip r:embed="rId3"/>
          <a:srcRect/>
          <a:stretch>
            <a:fillRect/>
          </a:stretch>
        </p:blipFill>
        <p:spPr bwMode="auto">
          <a:xfrm>
            <a:off x="7740650" y="3284538"/>
            <a:ext cx="965200" cy="114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pole tekstowe 6"/>
          <p:cNvSpPr txBox="1">
            <a:spLocks noChangeArrowheads="1"/>
          </p:cNvSpPr>
          <p:nvPr/>
        </p:nvSpPr>
        <p:spPr bwMode="auto">
          <a:xfrm>
            <a:off x="539750" y="549275"/>
            <a:ext cx="6624638" cy="400050"/>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GŁOSOWANIE W OBWODACH ODRĘBNYCH</a:t>
            </a:r>
          </a:p>
        </p:txBody>
      </p:sp>
      <p:sp>
        <p:nvSpPr>
          <p:cNvPr id="171011" name="Prostokąt 1"/>
          <p:cNvSpPr>
            <a:spLocks noChangeArrowheads="1"/>
          </p:cNvSpPr>
          <p:nvPr/>
        </p:nvSpPr>
        <p:spPr bwMode="auto">
          <a:xfrm>
            <a:off x="539750" y="1557338"/>
            <a:ext cx="7848600" cy="4094162"/>
          </a:xfrm>
          <a:prstGeom prst="rect">
            <a:avLst/>
          </a:prstGeom>
          <a:noFill/>
          <a:ln w="9525">
            <a:noFill/>
            <a:miter lim="800000"/>
            <a:headEnd/>
            <a:tailEnd/>
          </a:ln>
        </p:spPr>
        <p:txBody>
          <a:bodyPr>
            <a:spAutoFit/>
          </a:bodyPr>
          <a:lstStyle/>
          <a:p>
            <a:pPr algn="just"/>
            <a:r>
              <a:rPr lang="pl-PL" altLang="pl-PL" sz="2000" b="1">
                <a:solidFill>
                  <a:srgbClr val="000000"/>
                </a:solidFill>
              </a:rPr>
              <a:t>OKW zbiera informacje, którzy wyborcy chcą głosować </a:t>
            </a:r>
            <a:br>
              <a:rPr lang="pl-PL" altLang="pl-PL" sz="2000" b="1">
                <a:solidFill>
                  <a:srgbClr val="000000"/>
                </a:solidFill>
              </a:rPr>
            </a:br>
            <a:r>
              <a:rPr lang="pl-PL" altLang="pl-PL" sz="2000" b="1">
                <a:solidFill>
                  <a:srgbClr val="000000"/>
                </a:solidFill>
              </a:rPr>
              <a:t>w pomieszczeniu</a:t>
            </a:r>
            <a:r>
              <a:rPr lang="pl-PL" altLang="pl-PL" sz="2000">
                <a:solidFill>
                  <a:srgbClr val="000000"/>
                </a:solidFill>
              </a:rPr>
              <a:t>, w którym przebywają, a następnie sporządza wykaz nazwisk i imion tych osób, ze wskazaniem numerów pomieszczeń, do których członkowie OKW powinni przynieść urnę;</a:t>
            </a:r>
          </a:p>
          <a:p>
            <a:pPr algn="just"/>
            <a:endParaRPr lang="pl-PL" altLang="pl-PL" sz="2000">
              <a:solidFill>
                <a:srgbClr val="000000"/>
              </a:solidFill>
            </a:endParaRPr>
          </a:p>
          <a:p>
            <a:pPr algn="just"/>
            <a:r>
              <a:rPr lang="pl-PL" altLang="pl-PL" sz="2000" b="1">
                <a:solidFill>
                  <a:srgbClr val="000000"/>
                </a:solidFill>
              </a:rPr>
              <a:t>OKW ustala orientacyjną liczbę kart do głosowania każdego rodzaju, </a:t>
            </a:r>
            <a:r>
              <a:rPr lang="pl-PL" altLang="pl-PL" sz="2000">
                <a:solidFill>
                  <a:srgbClr val="000000"/>
                </a:solidFill>
              </a:rPr>
              <a:t>z pewną nadwyżką w stosunku do wcześniejszych zgłoszeń (na wypadek zgłoszeń dodatkowych dokonanych w trakcie głosowania), i przygotowuje pokwitowanie przyjęcia tych kart przez członków OKW, którzy przeprowadzą głosowanie poza lokalem wyborczym;</a:t>
            </a:r>
          </a:p>
          <a:p>
            <a:pPr algn="just"/>
            <a:endParaRPr lang="pl-PL" altLang="pl-PL" sz="2000">
              <a:solidFill>
                <a:srgbClr val="000000"/>
              </a:solidFill>
            </a:endParaRPr>
          </a:p>
          <a:p>
            <a:pPr algn="just"/>
            <a:endParaRPr lang="pl-PL" altLang="pl-PL" sz="2000">
              <a:solidFill>
                <a:srgbClr val="000000"/>
              </a:solidFill>
            </a:endParaRPr>
          </a:p>
        </p:txBody>
      </p:sp>
      <p:pic>
        <p:nvPicPr>
          <p:cNvPr id="171012" name="Obraz 3"/>
          <p:cNvPicPr>
            <a:picLocks noChangeAspect="1"/>
          </p:cNvPicPr>
          <p:nvPr/>
        </p:nvPicPr>
        <p:blipFill>
          <a:blip r:embed="rId2"/>
          <a:srcRect/>
          <a:stretch>
            <a:fillRect/>
          </a:stretch>
        </p:blipFill>
        <p:spPr bwMode="auto">
          <a:xfrm>
            <a:off x="2700338" y="4826000"/>
            <a:ext cx="1455737" cy="1819275"/>
          </a:xfrm>
          <a:prstGeom prst="rect">
            <a:avLst/>
          </a:prstGeom>
          <a:noFill/>
          <a:ln w="9525">
            <a:noFill/>
            <a:miter lim="800000"/>
            <a:headEnd/>
            <a:tailEnd/>
          </a:ln>
        </p:spPr>
      </p:pic>
      <p:pic>
        <p:nvPicPr>
          <p:cNvPr id="171013" name="Obraz 7"/>
          <p:cNvPicPr>
            <a:picLocks noChangeAspect="1"/>
          </p:cNvPicPr>
          <p:nvPr/>
        </p:nvPicPr>
        <p:blipFill>
          <a:blip r:embed="rId3"/>
          <a:srcRect/>
          <a:stretch>
            <a:fillRect/>
          </a:stretch>
        </p:blipFill>
        <p:spPr bwMode="auto">
          <a:xfrm>
            <a:off x="5175250" y="4670425"/>
            <a:ext cx="1239838" cy="213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Prostokąt 1"/>
          <p:cNvSpPr>
            <a:spLocks noChangeArrowheads="1"/>
          </p:cNvSpPr>
          <p:nvPr/>
        </p:nvSpPr>
        <p:spPr bwMode="auto">
          <a:xfrm>
            <a:off x="638175" y="1457325"/>
            <a:ext cx="7777163" cy="4708525"/>
          </a:xfrm>
          <a:prstGeom prst="rect">
            <a:avLst/>
          </a:prstGeom>
          <a:noFill/>
          <a:ln w="9525">
            <a:noFill/>
            <a:miter lim="800000"/>
            <a:headEnd/>
            <a:tailEnd/>
          </a:ln>
        </p:spPr>
        <p:txBody>
          <a:bodyPr>
            <a:spAutoFit/>
          </a:bodyPr>
          <a:lstStyle/>
          <a:p>
            <a:pPr algn="just"/>
            <a:r>
              <a:rPr lang="pl-PL" altLang="pl-PL" sz="2000">
                <a:solidFill>
                  <a:srgbClr val="000000"/>
                </a:solidFill>
              </a:rPr>
              <a:t>OKW w drodze uchwały, określa czas (godziny) głosowania poza lokalem wyborczym i przerwę w głosowaniu, w tym czasie </a:t>
            </a:r>
            <a:br>
              <a:rPr lang="pl-PL" altLang="pl-PL" sz="2000">
                <a:solidFill>
                  <a:srgbClr val="000000"/>
                </a:solidFill>
              </a:rPr>
            </a:br>
            <a:r>
              <a:rPr lang="pl-PL" altLang="pl-PL" sz="2000">
                <a:solidFill>
                  <a:srgbClr val="000000"/>
                </a:solidFill>
              </a:rPr>
              <a:t>w lokalu przy wykorzystaniu urny zasadniczej. Zaleca się, aby przerwę w głosowaniu zarządzić w czasie, gdy większość wyborców umieszczonych w spisie oddała głosy w lokalu wyborczym. </a:t>
            </a:r>
          </a:p>
          <a:p>
            <a:pPr algn="just"/>
            <a:endParaRPr lang="pl-PL" altLang="pl-PL" sz="2000" b="1">
              <a:solidFill>
                <a:srgbClr val="000000"/>
              </a:solidFill>
            </a:endParaRPr>
          </a:p>
          <a:p>
            <a:pPr algn="just"/>
            <a:r>
              <a:rPr lang="pl-PL" altLang="pl-PL" sz="2000" b="1">
                <a:solidFill>
                  <a:srgbClr val="000000"/>
                </a:solidFill>
              </a:rPr>
              <a:t>Przerwa w głosowaniu, o której mowa, nie stanowi podstawy do przedłużenia czasu głosowania.</a:t>
            </a:r>
          </a:p>
          <a:p>
            <a:pPr algn="just"/>
            <a:r>
              <a:rPr lang="pl-PL" altLang="pl-PL" sz="2000" b="1">
                <a:solidFill>
                  <a:srgbClr val="000000"/>
                </a:solidFill>
              </a:rPr>
              <a:t>Uchwałę OKW o przerwie w głosowaniu należy wywiesić na drzwiach lokalu wyborczego przed rozpoczęciem głosowania przy użyciu urny pomocniczej.</a:t>
            </a:r>
          </a:p>
          <a:p>
            <a:pPr algn="just"/>
            <a:endParaRPr lang="pl-PL" altLang="pl-PL" sz="2000" b="1">
              <a:solidFill>
                <a:srgbClr val="000000"/>
              </a:solidFill>
            </a:endParaRPr>
          </a:p>
          <a:p>
            <a:pPr algn="just"/>
            <a:r>
              <a:rPr lang="pl-PL" altLang="pl-PL" sz="2000">
                <a:solidFill>
                  <a:srgbClr val="000000"/>
                </a:solidFill>
              </a:rPr>
              <a:t>Uchwała powinna być wywieszona w taki sposób, żeby możliwe było jej odczytanie także z wózka inwalidzkiego.</a:t>
            </a:r>
            <a:endParaRPr lang="pl-PL" altLang="pl-PL" sz="2000">
              <a:solidFill>
                <a:srgbClr val="000000"/>
              </a:solidFill>
              <a:cs typeface="Arial" charset="0"/>
            </a:endParaRPr>
          </a:p>
        </p:txBody>
      </p:sp>
      <p:sp>
        <p:nvSpPr>
          <p:cNvPr id="3" name="Prostokąt 2">
            <a:extLst>
              <a:ext uri="{FF2B5EF4-FFF2-40B4-BE49-F238E27FC236}">
                <a16:creationId xmlns:a16="http://schemas.microsoft.com/office/drawing/2014/main" xmlns="" id="{65784CFC-91D7-464D-B155-D9434DBAB2C8}"/>
              </a:ext>
            </a:extLst>
          </p:cNvPr>
          <p:cNvSpPr/>
          <p:nvPr/>
        </p:nvSpPr>
        <p:spPr>
          <a:xfrm>
            <a:off x="682625" y="3644900"/>
            <a:ext cx="7777163" cy="1584325"/>
          </a:xfrm>
          <a:prstGeom prst="rect">
            <a:avLst/>
          </a:prstGeom>
          <a:noFill/>
          <a:ln w="28575">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172036" name="pole tekstowe 6"/>
          <p:cNvSpPr txBox="1">
            <a:spLocks noChangeArrowheads="1"/>
          </p:cNvSpPr>
          <p:nvPr/>
        </p:nvSpPr>
        <p:spPr bwMode="auto">
          <a:xfrm>
            <a:off x="539750" y="549275"/>
            <a:ext cx="6624638" cy="400050"/>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GŁOSOWANIE W OBWODACH ODRĘBNYCH</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Prostokąt 1"/>
          <p:cNvSpPr>
            <a:spLocks noChangeArrowheads="1"/>
          </p:cNvSpPr>
          <p:nvPr/>
        </p:nvSpPr>
        <p:spPr bwMode="auto">
          <a:xfrm>
            <a:off x="107950" y="1268413"/>
            <a:ext cx="8785225" cy="5432425"/>
          </a:xfrm>
          <a:prstGeom prst="rect">
            <a:avLst/>
          </a:prstGeom>
          <a:noFill/>
          <a:ln w="9525">
            <a:noFill/>
            <a:miter lim="800000"/>
            <a:headEnd/>
            <a:tailEnd/>
          </a:ln>
        </p:spPr>
        <p:txBody>
          <a:bodyPr>
            <a:spAutoFit/>
          </a:bodyPr>
          <a:lstStyle/>
          <a:p>
            <a:pPr marL="285750" indent="-285750" algn="just">
              <a:spcAft>
                <a:spcPts val="600"/>
              </a:spcAft>
              <a:buFont typeface="Wingdings" pitchFamily="2" charset="2"/>
              <a:buChar char="Ø"/>
            </a:pPr>
            <a:r>
              <a:rPr lang="pl-PL" altLang="pl-PL" sz="1900" b="1">
                <a:solidFill>
                  <a:srgbClr val="000000"/>
                </a:solidFill>
              </a:rPr>
              <a:t>Przed przystąpieniem do głosowania poza lokalem wyborczym OKW </a:t>
            </a:r>
            <a:r>
              <a:rPr lang="pl-PL" altLang="pl-PL" sz="1900" b="1" u="sng">
                <a:solidFill>
                  <a:srgbClr val="000000"/>
                </a:solidFill>
              </a:rPr>
              <a:t>pieczętuje wlot urny zasadniczej</a:t>
            </a:r>
            <a:r>
              <a:rPr lang="pl-PL" altLang="pl-PL" sz="1900" b="1">
                <a:solidFill>
                  <a:srgbClr val="000000"/>
                </a:solidFill>
              </a:rPr>
              <a:t>, zaklejając go paskiem papieru opatrzonym pieczęcią OKW i podpisami jej członków</a:t>
            </a:r>
            <a:r>
              <a:rPr lang="pl-PL" altLang="pl-PL" sz="1900">
                <a:solidFill>
                  <a:srgbClr val="000000"/>
                </a:solidFill>
              </a:rPr>
              <a:t>. Jeżeli OKW otrzymała jednorazowe plomby (nalepki foliowe) opatrzone unikatowym numerem, należy zabezpieczyć urnę przed niekontrolowanym otwarciem za ich pomocą. W takim przypadku każdorazowo numer plomby – nalepki foliowej, niezwłocznie po ich założeniu, powinien być wpisany przez przewodniczącego OKW lub jego zastępcę do wewnętrznego protokołu, a </a:t>
            </a:r>
            <a:r>
              <a:rPr lang="pl-PL" altLang="pl-PL" sz="1900">
                <a:solidFill>
                  <a:srgbClr val="000099"/>
                </a:solidFill>
              </a:rPr>
              <a:t>członkom OKW, którzy będą prowadzili głosowanie przy wykorzystaniu urny pomocniczej, wydaje protokolarnie spis wyborców, odpowiednią liczbę kart do głosowania oraz wykaz pacjentów zakładu leczniczego lub pensjonariuszy domu pomocy społecznej, którzy wyrazili wolę głosowania w pomieszczeniu, w którym przebywają</a:t>
            </a:r>
            <a:r>
              <a:rPr lang="pl-PL" altLang="pl-PL" sz="1900">
                <a:solidFill>
                  <a:srgbClr val="000000"/>
                </a:solidFill>
              </a:rPr>
              <a:t>. </a:t>
            </a:r>
            <a:r>
              <a:rPr lang="pl-PL" altLang="pl-PL" sz="1900" b="1">
                <a:solidFill>
                  <a:srgbClr val="000000"/>
                </a:solidFill>
              </a:rPr>
              <a:t>Następnie komisja sprawdza, czy urna pomocnicza jest pusta i pieczętuje ją w sposób jak wyżej stosując plomby. </a:t>
            </a:r>
          </a:p>
          <a:p>
            <a:pPr marL="285750" indent="-285750" algn="just">
              <a:buFont typeface="Wingdings" pitchFamily="2" charset="2"/>
              <a:buChar char="Ø"/>
            </a:pPr>
            <a:r>
              <a:rPr lang="pl-PL" altLang="pl-PL" sz="1900">
                <a:solidFill>
                  <a:srgbClr val="FF0066"/>
                </a:solidFill>
                <a:ea typeface="Calibri" pitchFamily="34" charset="0"/>
                <a:cs typeface="Arial" charset="0"/>
              </a:rPr>
              <a:t>W trakcie przeprowadzania głosowania przy użyciu urny pomocniczej żaden z członków OKW nie może przebywać w lokalu wyborczym.</a:t>
            </a:r>
          </a:p>
          <a:p>
            <a:pPr marL="285750" indent="-285750" algn="just">
              <a:buFont typeface="Wingdings" pitchFamily="2" charset="2"/>
              <a:buChar char="Ø"/>
            </a:pPr>
            <a:r>
              <a:rPr lang="pl-PL" altLang="pl-PL" sz="1900">
                <a:solidFill>
                  <a:srgbClr val="FF0066"/>
                </a:solidFill>
                <a:ea typeface="Calibri" pitchFamily="34" charset="0"/>
                <a:cs typeface="Arial" charset="0"/>
              </a:rPr>
              <a:t>W tym czasie </a:t>
            </a:r>
            <a:r>
              <a:rPr lang="pl-PL" altLang="pl-PL" sz="1900" b="1" u="sng">
                <a:solidFill>
                  <a:srgbClr val="FF0066"/>
                </a:solidFill>
                <a:ea typeface="Calibri" pitchFamily="34" charset="0"/>
                <a:cs typeface="Arial" charset="0"/>
              </a:rPr>
              <a:t>lokal OKW musi być zamknięty i zaplombowany</a:t>
            </a:r>
            <a:r>
              <a:rPr lang="pl-PL" altLang="pl-PL" sz="1900" b="1">
                <a:solidFill>
                  <a:srgbClr val="FF0066"/>
                </a:solidFill>
                <a:ea typeface="Calibri" pitchFamily="34" charset="0"/>
                <a:cs typeface="Arial" charset="0"/>
              </a:rPr>
              <a:t> </a:t>
            </a:r>
            <a:r>
              <a:rPr lang="pl-PL" altLang="pl-PL" sz="1900">
                <a:solidFill>
                  <a:srgbClr val="FF0066"/>
                </a:solidFill>
                <a:ea typeface="Calibri" pitchFamily="34" charset="0"/>
                <a:cs typeface="Arial" charset="0"/>
              </a:rPr>
              <a:t>paskiem papieru opatrzonym pieczęcią komisji i podpisami jej członków. </a:t>
            </a:r>
            <a:endParaRPr lang="pl-PL" altLang="pl-PL" sz="1900" b="1">
              <a:solidFill>
                <a:srgbClr val="FF0066"/>
              </a:solidFill>
              <a:cs typeface="Arial" charset="0"/>
            </a:endParaRPr>
          </a:p>
        </p:txBody>
      </p:sp>
      <p:sp>
        <p:nvSpPr>
          <p:cNvPr id="173059" name="pole tekstowe 6"/>
          <p:cNvSpPr txBox="1">
            <a:spLocks noChangeArrowheads="1"/>
          </p:cNvSpPr>
          <p:nvPr/>
        </p:nvSpPr>
        <p:spPr bwMode="auto">
          <a:xfrm>
            <a:off x="539750" y="549275"/>
            <a:ext cx="6624638" cy="400050"/>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GŁOSOWANIE W OBWODACH ODRĘBNYCH</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Prostokąt 1">
            <a:extLst>
              <a:ext uri="{FF2B5EF4-FFF2-40B4-BE49-F238E27FC236}">
                <a16:creationId xmlns:a16="http://schemas.microsoft.com/office/drawing/2014/main" xmlns="" id="{9408F620-878A-4C95-AC23-3D61B0B9C8D8}"/>
              </a:ext>
            </a:extLst>
          </p:cNvPr>
          <p:cNvSpPr>
            <a:spLocks noChangeArrowheads="1"/>
          </p:cNvSpPr>
          <p:nvPr/>
        </p:nvSpPr>
        <p:spPr bwMode="auto">
          <a:xfrm>
            <a:off x="179388" y="5110163"/>
            <a:ext cx="6408737" cy="1631950"/>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2000" dirty="0">
                <a:latin typeface="+mn-lt"/>
              </a:rPr>
              <a:t>Wyborca po otrzymaniu kart do głosowania kwituje ich odbiór podpisem w spisie, a </a:t>
            </a:r>
            <a:r>
              <a:rPr lang="pl-PL" altLang="pl-PL" sz="2000" u="sng" dirty="0">
                <a:solidFill>
                  <a:srgbClr val="3333FF"/>
                </a:solidFill>
                <a:latin typeface="+mn-lt"/>
              </a:rPr>
              <a:t>członek OKW w rubryce spisu „Uwagi” umieszcza litery „UP” </a:t>
            </a:r>
            <a:r>
              <a:rPr lang="pl-PL" altLang="pl-PL" sz="2000" dirty="0">
                <a:latin typeface="+mn-lt"/>
              </a:rPr>
              <a:t>(jako skrót od nazwy „urna pomocnicza”), w celu późniejszego rozliczenia kart do głosowania.</a:t>
            </a:r>
            <a:endParaRPr lang="pl-PL" altLang="pl-PL" sz="900" b="1" dirty="0">
              <a:latin typeface="+mn-lt"/>
            </a:endParaRPr>
          </a:p>
        </p:txBody>
      </p:sp>
      <p:sp>
        <p:nvSpPr>
          <p:cNvPr id="136196" name="Prostokąt 3">
            <a:extLst>
              <a:ext uri="{FF2B5EF4-FFF2-40B4-BE49-F238E27FC236}">
                <a16:creationId xmlns:a16="http://schemas.microsoft.com/office/drawing/2014/main" xmlns="" id="{FCEC9D2F-9801-4BD8-A990-E5BDFAAFB12F}"/>
              </a:ext>
            </a:extLst>
          </p:cNvPr>
          <p:cNvSpPr>
            <a:spLocks noChangeArrowheads="1"/>
          </p:cNvSpPr>
          <p:nvPr/>
        </p:nvSpPr>
        <p:spPr bwMode="auto">
          <a:xfrm>
            <a:off x="250825" y="3644900"/>
            <a:ext cx="6840538" cy="1570038"/>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2400" b="1" dirty="0">
                <a:solidFill>
                  <a:srgbClr val="9D032A"/>
                </a:solidFill>
                <a:latin typeface="+mn-lt"/>
              </a:rPr>
              <a:t>OKW jest obowiązana dotrzeć z urną do każdego wyborcy, który wyraził wolę skorzystania z tej formy udziału w głosowaniu, a także umożliwić głosowanie innym wyborcom.</a:t>
            </a:r>
            <a:endParaRPr lang="pl-PL" altLang="pl-PL" b="1" dirty="0">
              <a:latin typeface="+mn-lt"/>
              <a:cs typeface="Arial" panose="020B0604020202020204" pitchFamily="34" charset="0"/>
            </a:endParaRPr>
          </a:p>
        </p:txBody>
      </p:sp>
      <p:pic>
        <p:nvPicPr>
          <p:cNvPr id="174084" name="Obraz 1"/>
          <p:cNvPicPr>
            <a:picLocks noChangeAspect="1"/>
          </p:cNvPicPr>
          <p:nvPr/>
        </p:nvPicPr>
        <p:blipFill>
          <a:blip r:embed="rId2"/>
          <a:srcRect l="15359" r="12964"/>
          <a:stretch>
            <a:fillRect/>
          </a:stretch>
        </p:blipFill>
        <p:spPr bwMode="auto">
          <a:xfrm>
            <a:off x="7019925" y="3500438"/>
            <a:ext cx="2016125" cy="2219325"/>
          </a:xfrm>
          <a:prstGeom prst="rect">
            <a:avLst/>
          </a:prstGeom>
          <a:noFill/>
          <a:ln w="9525">
            <a:noFill/>
            <a:miter lim="800000"/>
            <a:headEnd/>
            <a:tailEnd/>
          </a:ln>
        </p:spPr>
      </p:pic>
      <p:sp>
        <p:nvSpPr>
          <p:cNvPr id="2" name="Prostokąt 1">
            <a:extLst>
              <a:ext uri="{FF2B5EF4-FFF2-40B4-BE49-F238E27FC236}">
                <a16:creationId xmlns:a16="http://schemas.microsoft.com/office/drawing/2014/main" xmlns="" id="{387E3CE4-B35D-4D11-BE9A-F701776CBEE4}"/>
              </a:ext>
            </a:extLst>
          </p:cNvPr>
          <p:cNvSpPr/>
          <p:nvPr/>
        </p:nvSpPr>
        <p:spPr>
          <a:xfrm>
            <a:off x="1258888" y="1341438"/>
            <a:ext cx="7634287" cy="2308225"/>
          </a:xfrm>
          <a:prstGeom prst="rect">
            <a:avLst/>
          </a:prstGeom>
        </p:spPr>
        <p:txBody>
          <a:bodyPr>
            <a:spAutoFit/>
          </a:bodyPr>
          <a:lstStyle/>
          <a:p>
            <a:pPr algn="just">
              <a:spcAft>
                <a:spcPts val="600"/>
              </a:spcAft>
              <a:defRPr/>
            </a:pPr>
            <a:r>
              <a:rPr lang="pl-PL" sz="2400" b="1" dirty="0">
                <a:solidFill>
                  <a:prstClr val="black"/>
                </a:solidFill>
                <a:latin typeface="+mn-lt"/>
              </a:rPr>
              <a:t>Głosowanie poza lokalem  komisji może prowadzić co najmniej 3 członków komisji przez nią wyznaczonych, </a:t>
            </a:r>
            <a:br>
              <a:rPr lang="pl-PL" sz="2400" b="1" dirty="0">
                <a:solidFill>
                  <a:prstClr val="black"/>
                </a:solidFill>
                <a:latin typeface="+mn-lt"/>
              </a:rPr>
            </a:br>
            <a:r>
              <a:rPr lang="pl-PL" sz="2400" b="1" dirty="0">
                <a:solidFill>
                  <a:prstClr val="black"/>
                </a:solidFill>
                <a:latin typeface="+mn-lt"/>
              </a:rPr>
              <a:t>(a w przypadku komisji powołanej w składzie 3 osób – co najmniej 2 członków); </a:t>
            </a:r>
            <a:r>
              <a:rPr lang="pl-PL" sz="2400" dirty="0">
                <a:solidFill>
                  <a:prstClr val="black"/>
                </a:solidFill>
                <a:latin typeface="+mn-lt"/>
              </a:rPr>
              <a:t>członkom komisji mogą towarzyszyć mężowie zaufania oraz obserwatorzy społeczni i obserwatorzy międzynarodowi.</a:t>
            </a:r>
            <a:endParaRPr lang="pl-PL" sz="2400" b="1" dirty="0">
              <a:solidFill>
                <a:prstClr val="black"/>
              </a:solidFill>
              <a:latin typeface="+mn-lt"/>
            </a:endParaRPr>
          </a:p>
        </p:txBody>
      </p:sp>
      <p:pic>
        <p:nvPicPr>
          <p:cNvPr id="174086" name="Picture 22" descr="C:\Documents and Settings\ols-info2\Pulpit\Szkolenie OKW_prezentacja\obrazy\11949846671265795008people_juliane_krug_08c.svg.thumb.png"/>
          <p:cNvPicPr>
            <a:picLocks noChangeAspect="1" noChangeArrowheads="1"/>
          </p:cNvPicPr>
          <p:nvPr/>
        </p:nvPicPr>
        <p:blipFill>
          <a:blip r:embed="rId3"/>
          <a:srcRect/>
          <a:stretch>
            <a:fillRect/>
          </a:stretch>
        </p:blipFill>
        <p:spPr bwMode="auto">
          <a:xfrm>
            <a:off x="228600" y="1519238"/>
            <a:ext cx="431800" cy="704850"/>
          </a:xfrm>
          <a:prstGeom prst="rect">
            <a:avLst/>
          </a:prstGeom>
          <a:noFill/>
          <a:ln w="9525">
            <a:noFill/>
            <a:miter lim="800000"/>
            <a:headEnd/>
            <a:tailEnd/>
          </a:ln>
        </p:spPr>
      </p:pic>
      <p:pic>
        <p:nvPicPr>
          <p:cNvPr id="174087" name="Picture 20" descr="C:\Documents and Settings\ols-info2\Pulpit\Szkolenie OKW_prezentacja\obrazy\11949846642019685402people_juliane_krug_07a.svg.thumb.png"/>
          <p:cNvPicPr>
            <a:picLocks noChangeAspect="1" noChangeArrowheads="1"/>
          </p:cNvPicPr>
          <p:nvPr/>
        </p:nvPicPr>
        <p:blipFill>
          <a:blip r:embed="rId4"/>
          <a:srcRect/>
          <a:stretch>
            <a:fillRect/>
          </a:stretch>
        </p:blipFill>
        <p:spPr bwMode="auto">
          <a:xfrm>
            <a:off x="723900" y="1836738"/>
            <a:ext cx="433388" cy="649287"/>
          </a:xfrm>
          <a:prstGeom prst="rect">
            <a:avLst/>
          </a:prstGeom>
          <a:noFill/>
          <a:ln w="9525">
            <a:noFill/>
            <a:miter lim="800000"/>
            <a:headEnd/>
            <a:tailEnd/>
          </a:ln>
        </p:spPr>
      </p:pic>
      <p:pic>
        <p:nvPicPr>
          <p:cNvPr id="174088" name="Picture 21" descr="C:\Documents and Settings\ols-info2\Pulpit\Szkolenie OKW_prezentacja\obrazy\11949846661982808509people_juliane_krug_08a.svg.thumb.png"/>
          <p:cNvPicPr>
            <a:picLocks noChangeAspect="1" noChangeArrowheads="1"/>
          </p:cNvPicPr>
          <p:nvPr/>
        </p:nvPicPr>
        <p:blipFill>
          <a:blip r:embed="rId5"/>
          <a:srcRect/>
          <a:stretch>
            <a:fillRect/>
          </a:stretch>
        </p:blipFill>
        <p:spPr bwMode="auto">
          <a:xfrm>
            <a:off x="660400" y="1128713"/>
            <a:ext cx="452438" cy="606425"/>
          </a:xfrm>
          <a:prstGeom prst="rect">
            <a:avLst/>
          </a:prstGeom>
          <a:noFill/>
          <a:ln w="9525">
            <a:noFill/>
            <a:miter lim="800000"/>
            <a:headEnd/>
            <a:tailEnd/>
          </a:ln>
        </p:spPr>
      </p:pic>
      <p:pic>
        <p:nvPicPr>
          <p:cNvPr id="174089" name="Picture 21" descr="C:\Documents and Settings\ols-info2\Pulpit\Szkolenie OKW_prezentacja\obrazy\11949846661982808509people_juliane_krug_08a.svg.thumb.png"/>
          <p:cNvPicPr>
            <a:picLocks noChangeAspect="1" noChangeArrowheads="1"/>
          </p:cNvPicPr>
          <p:nvPr/>
        </p:nvPicPr>
        <p:blipFill>
          <a:blip r:embed="rId5"/>
          <a:srcRect/>
          <a:stretch>
            <a:fillRect/>
          </a:stretch>
        </p:blipFill>
        <p:spPr bwMode="auto">
          <a:xfrm>
            <a:off x="309563" y="2425700"/>
            <a:ext cx="452437" cy="606425"/>
          </a:xfrm>
          <a:prstGeom prst="rect">
            <a:avLst/>
          </a:prstGeom>
          <a:noFill/>
          <a:ln w="9525">
            <a:noFill/>
            <a:miter lim="800000"/>
            <a:headEnd/>
            <a:tailEnd/>
          </a:ln>
        </p:spPr>
      </p:pic>
      <p:sp>
        <p:nvSpPr>
          <p:cNvPr id="174090" name="pole tekstowe 6"/>
          <p:cNvSpPr txBox="1">
            <a:spLocks noChangeArrowheads="1"/>
          </p:cNvSpPr>
          <p:nvPr/>
        </p:nvSpPr>
        <p:spPr bwMode="auto">
          <a:xfrm>
            <a:off x="539750" y="549275"/>
            <a:ext cx="6624638" cy="400050"/>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GŁOSOWANIE W OBWODACH ODRĘBNYCH</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Prostokąt 1"/>
          <p:cNvSpPr>
            <a:spLocks noChangeArrowheads="1"/>
          </p:cNvSpPr>
          <p:nvPr/>
        </p:nvSpPr>
        <p:spPr bwMode="auto">
          <a:xfrm>
            <a:off x="539750" y="1773238"/>
            <a:ext cx="8280400" cy="4094162"/>
          </a:xfrm>
          <a:prstGeom prst="rect">
            <a:avLst/>
          </a:prstGeom>
          <a:noFill/>
          <a:ln w="9525">
            <a:noFill/>
            <a:miter lim="800000"/>
            <a:headEnd/>
            <a:tailEnd/>
          </a:ln>
        </p:spPr>
        <p:txBody>
          <a:bodyPr>
            <a:spAutoFit/>
          </a:bodyPr>
          <a:lstStyle/>
          <a:p>
            <a:pPr algn="just"/>
            <a:r>
              <a:rPr lang="pl-PL" altLang="pl-PL" sz="2000" b="1"/>
              <a:t>Po zakończeniu głosowania poza lokalem komisji członkowie OKW rozliczają się protokolarnie z otrzymanych wcześniej kart do głosowania </a:t>
            </a:r>
            <a:r>
              <a:rPr lang="pl-PL" altLang="pl-PL" sz="2000"/>
              <a:t>(uwzględniając ich liczbę wymienioną </a:t>
            </a:r>
            <a:br>
              <a:rPr lang="pl-PL" altLang="pl-PL" sz="2000"/>
            </a:br>
            <a:r>
              <a:rPr lang="pl-PL" altLang="pl-PL" sz="2000"/>
              <a:t>w pokwitowaniu oraz liczbę znaków „UP” w spisie)”, zwracają niewykorzystane karty do głosowania i pieczętują wlot urny pomocniczej; zapieczętowaną urnę oddaje się pod dozór przewodniczącemu OKW, z tym że urnę należy postawić obok urny zasadniczej. </a:t>
            </a:r>
          </a:p>
          <a:p>
            <a:pPr algn="just"/>
            <a:endParaRPr lang="pl-PL" altLang="pl-PL" sz="2000" b="1"/>
          </a:p>
          <a:p>
            <a:pPr algn="just"/>
            <a:r>
              <a:rPr lang="pl-PL" altLang="pl-PL" sz="2000" b="1"/>
              <a:t>OKW sprawdza następnie, czy pieczęcie urny zasadniczej: na wlocie i na urnie, nie zostały naruszone, sporządza protokół potwierdzający dokonanie sprawdzenia, otwiera wlot urny zasadniczej i wznawia głosowanie w lokalu OKW.</a:t>
            </a:r>
          </a:p>
        </p:txBody>
      </p:sp>
      <p:sp>
        <p:nvSpPr>
          <p:cNvPr id="175107" name="pole tekstowe 6"/>
          <p:cNvSpPr txBox="1">
            <a:spLocks noChangeArrowheads="1"/>
          </p:cNvSpPr>
          <p:nvPr/>
        </p:nvSpPr>
        <p:spPr bwMode="auto">
          <a:xfrm>
            <a:off x="539750" y="549275"/>
            <a:ext cx="6624638" cy="400050"/>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GŁOSOWANIE W OBWODACH ODRĘBNYCH</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Prostokąt 1">
            <a:extLst>
              <a:ext uri="{FF2B5EF4-FFF2-40B4-BE49-F238E27FC236}">
                <a16:creationId xmlns:a16="http://schemas.microsoft.com/office/drawing/2014/main" xmlns="" id="{9BDCB5E6-13BB-4B80-9BED-624A62F68351}"/>
              </a:ext>
            </a:extLst>
          </p:cNvPr>
          <p:cNvSpPr>
            <a:spLocks noChangeArrowheads="1"/>
          </p:cNvSpPr>
          <p:nvPr/>
        </p:nvSpPr>
        <p:spPr bwMode="auto">
          <a:xfrm>
            <a:off x="250825" y="1412875"/>
            <a:ext cx="8353425" cy="4094163"/>
          </a:xfrm>
          <a:prstGeom prst="rect">
            <a:avLst/>
          </a:prstGeom>
          <a:noFill/>
          <a:ln w="9525">
            <a:noFill/>
            <a:miter lim="800000"/>
            <a:headEnd/>
            <a:tailEnd/>
          </a:ln>
        </p:spPr>
        <p:txBody>
          <a:bodyPr>
            <a:spAutoFit/>
          </a:bodyPr>
          <a:lstStyle/>
          <a:p>
            <a:pPr algn="just">
              <a:defRPr/>
            </a:pPr>
            <a:r>
              <a:rPr lang="pl-PL" altLang="pl-PL" sz="2000" dirty="0"/>
              <a:t>Po zamknięciu lokalu wyborczego </a:t>
            </a:r>
            <a:r>
              <a:rPr lang="pl-PL" altLang="pl-PL" sz="2000" dirty="0">
                <a:solidFill>
                  <a:srgbClr val="000000"/>
                </a:solidFill>
              </a:rPr>
              <a:t>OKW dokonuje </a:t>
            </a:r>
            <a:r>
              <a:rPr lang="pl-PL" altLang="pl-PL" sz="2000" dirty="0"/>
              <a:t>otwarcia urny pomocniczej przed otwarciem urny zasadniczej.</a:t>
            </a:r>
            <a:endParaRPr lang="pl-PL" altLang="pl-PL" sz="2000" b="1" dirty="0"/>
          </a:p>
          <a:p>
            <a:pPr algn="just">
              <a:defRPr/>
            </a:pPr>
            <a:endParaRPr lang="pl-PL" altLang="pl-PL" sz="2000" dirty="0"/>
          </a:p>
          <a:p>
            <a:pPr algn="just">
              <a:defRPr/>
            </a:pPr>
            <a:r>
              <a:rPr lang="pl-PL" altLang="pl-PL" sz="2000" dirty="0"/>
              <a:t>OKW po zakończeniu swojej pracy przekazuje w depozyt urzędnikowi wyborczemu akta ze swojej pracy, w tym:</a:t>
            </a:r>
          </a:p>
          <a:p>
            <a:pPr marL="185738" indent="-185738" algn="just">
              <a:buFontTx/>
              <a:buChar char="-"/>
              <a:defRPr/>
            </a:pPr>
            <a:r>
              <a:rPr lang="pl-PL" altLang="pl-PL" sz="2000" b="1" dirty="0"/>
              <a:t>uchwałę komisji w sprawie zarządzenia zastosowania urny pomocniczej przy przeprowadzeniu głosowania,</a:t>
            </a:r>
          </a:p>
          <a:p>
            <a:pPr marL="185738" indent="-185738" algn="just">
              <a:buFontTx/>
              <a:buChar char="-"/>
              <a:defRPr/>
            </a:pPr>
            <a:r>
              <a:rPr lang="pl-PL" altLang="pl-PL" sz="2000" b="1" dirty="0"/>
              <a:t>wykaz wyborców, którzy wyrazili chęć głosowania przy użyciu urny pomocniczej,</a:t>
            </a:r>
          </a:p>
          <a:p>
            <a:pPr marL="185738" indent="-185738" algn="just">
              <a:buFontTx/>
              <a:buChar char="-"/>
              <a:defRPr/>
            </a:pPr>
            <a:r>
              <a:rPr lang="pl-PL" altLang="pl-PL" sz="2000" b="1" dirty="0"/>
              <a:t>uchwałę komisji w sprawie przerwy w głosowaniu,</a:t>
            </a:r>
          </a:p>
          <a:p>
            <a:pPr algn="just">
              <a:buFontTx/>
              <a:buChar char="-"/>
              <a:defRPr/>
            </a:pPr>
            <a:r>
              <a:rPr lang="pl-PL" altLang="pl-PL" sz="2000" b="1" dirty="0"/>
              <a:t> protokół przekazania spisu wyborców i kart do głosowania,</a:t>
            </a:r>
          </a:p>
          <a:p>
            <a:pPr algn="just">
              <a:buFontTx/>
              <a:buChar char="-"/>
              <a:defRPr/>
            </a:pPr>
            <a:r>
              <a:rPr lang="pl-PL" altLang="pl-PL" sz="2000" b="1" dirty="0"/>
              <a:t> protokół rozliczenia kart do głosowania,</a:t>
            </a:r>
          </a:p>
          <a:p>
            <a:pPr algn="just">
              <a:buFontTx/>
              <a:buChar char="-"/>
              <a:defRPr/>
            </a:pPr>
            <a:r>
              <a:rPr lang="pl-PL" altLang="pl-PL" sz="2000" b="1" dirty="0"/>
              <a:t> protokół ze sprawdzenia pieczęci urny zasadniczej. </a:t>
            </a:r>
          </a:p>
        </p:txBody>
      </p:sp>
      <p:sp>
        <p:nvSpPr>
          <p:cNvPr id="3" name="Prostokąt 2">
            <a:extLst>
              <a:ext uri="{FF2B5EF4-FFF2-40B4-BE49-F238E27FC236}">
                <a16:creationId xmlns:a16="http://schemas.microsoft.com/office/drawing/2014/main" xmlns="" id="{D0A39933-431A-4F92-960F-E9B3A87E61DA}"/>
              </a:ext>
            </a:extLst>
          </p:cNvPr>
          <p:cNvSpPr/>
          <p:nvPr/>
        </p:nvSpPr>
        <p:spPr>
          <a:xfrm>
            <a:off x="214313" y="1412875"/>
            <a:ext cx="8424862" cy="720725"/>
          </a:xfrm>
          <a:prstGeom prst="rect">
            <a:avLst/>
          </a:prstGeom>
          <a:noFill/>
          <a:ln w="38100">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pic>
        <p:nvPicPr>
          <p:cNvPr id="176132" name="Obraz 1"/>
          <p:cNvPicPr>
            <a:picLocks noChangeAspect="1"/>
          </p:cNvPicPr>
          <p:nvPr/>
        </p:nvPicPr>
        <p:blipFill>
          <a:blip r:embed="rId2"/>
          <a:srcRect/>
          <a:stretch>
            <a:fillRect/>
          </a:stretch>
        </p:blipFill>
        <p:spPr bwMode="auto">
          <a:xfrm>
            <a:off x="7092950" y="3976688"/>
            <a:ext cx="1779588" cy="2138362"/>
          </a:xfrm>
          <a:prstGeom prst="rect">
            <a:avLst/>
          </a:prstGeom>
          <a:noFill/>
          <a:ln w="9525">
            <a:noFill/>
            <a:miter lim="800000"/>
            <a:headEnd/>
            <a:tailEnd/>
          </a:ln>
        </p:spPr>
      </p:pic>
      <p:sp>
        <p:nvSpPr>
          <p:cNvPr id="176133" name="pole tekstowe 6"/>
          <p:cNvSpPr txBox="1">
            <a:spLocks noChangeArrowheads="1"/>
          </p:cNvSpPr>
          <p:nvPr/>
        </p:nvSpPr>
        <p:spPr bwMode="auto">
          <a:xfrm>
            <a:off x="539750" y="549275"/>
            <a:ext cx="6624638" cy="400050"/>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GŁOSOWANIE W OBWODACH ODRĘBNYCH</a:t>
            </a:r>
          </a:p>
        </p:txBody>
      </p:sp>
      <p:sp>
        <p:nvSpPr>
          <p:cNvPr id="176134" name="pole tekstowe 5"/>
          <p:cNvSpPr txBox="1">
            <a:spLocks noChangeArrowheads="1"/>
          </p:cNvSpPr>
          <p:nvPr/>
        </p:nvSpPr>
        <p:spPr bwMode="auto">
          <a:xfrm>
            <a:off x="468313" y="5661025"/>
            <a:ext cx="6551612" cy="1016000"/>
          </a:xfrm>
          <a:prstGeom prst="rect">
            <a:avLst/>
          </a:prstGeom>
          <a:solidFill>
            <a:srgbClr val="9D032A"/>
          </a:solidFill>
          <a:ln w="9525">
            <a:noFill/>
            <a:miter lim="800000"/>
            <a:headEnd/>
            <a:tailEnd/>
          </a:ln>
        </p:spPr>
        <p:txBody>
          <a:bodyPr>
            <a:spAutoFit/>
          </a:bodyPr>
          <a:lstStyle/>
          <a:p>
            <a:pPr algn="just"/>
            <a:r>
              <a:rPr lang="pl-PL" altLang="pl-PL" sz="2000">
                <a:solidFill>
                  <a:schemeClr val="bg1"/>
                </a:solidFill>
              </a:rPr>
              <a:t>Wzory dokumentów sporządzanych w związku </a:t>
            </a:r>
            <a:br>
              <a:rPr lang="pl-PL" altLang="pl-PL" sz="2000">
                <a:solidFill>
                  <a:schemeClr val="bg1"/>
                </a:solidFill>
              </a:rPr>
            </a:br>
            <a:r>
              <a:rPr lang="pl-PL" altLang="pl-PL" sz="2000">
                <a:solidFill>
                  <a:schemeClr val="bg1"/>
                </a:solidFill>
              </a:rPr>
              <a:t>z przeprowadzaniem głosowania przy użyciu urny pomocniczej stanowią załączniki do wytycznych</a:t>
            </a:r>
            <a:endParaRPr lang="pl-PL" altLang="pl-PL" sz="2000" b="1">
              <a:solidFill>
                <a:schemeClr val="bg1"/>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Prostokąt 4"/>
          <p:cNvSpPr>
            <a:spLocks noChangeArrowheads="1"/>
          </p:cNvSpPr>
          <p:nvPr/>
        </p:nvSpPr>
        <p:spPr bwMode="auto">
          <a:xfrm>
            <a:off x="107950" y="1412875"/>
            <a:ext cx="8785225" cy="5189538"/>
          </a:xfrm>
          <a:prstGeom prst="rect">
            <a:avLst/>
          </a:prstGeom>
          <a:noFill/>
          <a:ln w="9525">
            <a:noFill/>
            <a:miter lim="800000"/>
            <a:headEnd/>
            <a:tailEnd/>
          </a:ln>
        </p:spPr>
        <p:txBody>
          <a:bodyPr>
            <a:spAutoFit/>
          </a:bodyPr>
          <a:lstStyle/>
          <a:p>
            <a:pPr marL="342900" indent="-342900" algn="just">
              <a:lnSpc>
                <a:spcPct val="115000"/>
              </a:lnSpc>
              <a:buFont typeface="Wingdings" pitchFamily="2" charset="2"/>
              <a:buChar char="Ø"/>
            </a:pPr>
            <a:r>
              <a:rPr lang="pl-PL" altLang="pl-PL" b="1"/>
              <a:t>W przypadku konieczności przeprowadzenia ponownego głosowania </a:t>
            </a:r>
            <a:br>
              <a:rPr lang="pl-PL" altLang="pl-PL" b="1"/>
            </a:br>
            <a:r>
              <a:rPr lang="pl-PL" altLang="pl-PL" b="1"/>
              <a:t>w dniu 12 lipca 2020 r., ponowne głosowanie przeprowadza i ustala jego wyniki w obwodzie ta sama komisja, która przeprowadziła głosowanie </a:t>
            </a:r>
            <a:br>
              <a:rPr lang="pl-PL" altLang="pl-PL" b="1"/>
            </a:br>
            <a:r>
              <a:rPr lang="pl-PL" altLang="pl-PL" b="1"/>
              <a:t>w dniu 28 czerwca 2020 r.</a:t>
            </a:r>
          </a:p>
          <a:p>
            <a:pPr marL="342900" indent="-342900" algn="just">
              <a:lnSpc>
                <a:spcPct val="115000"/>
              </a:lnSpc>
              <a:buFont typeface="Wingdings" pitchFamily="2" charset="2"/>
              <a:buChar char="Ø"/>
            </a:pPr>
            <a:r>
              <a:rPr lang="pl-PL" altLang="pl-PL" b="1"/>
              <a:t>Zadania komisji są analogiczne jak te związane z przeprowadzeniem głosowania w dniu 28 czerwca 2020 r.</a:t>
            </a:r>
          </a:p>
          <a:p>
            <a:pPr marL="342900" indent="-342900" algn="just">
              <a:lnSpc>
                <a:spcPct val="115000"/>
              </a:lnSpc>
              <a:buFont typeface="Wingdings" pitchFamily="2" charset="2"/>
              <a:buChar char="Ø"/>
            </a:pPr>
            <a:r>
              <a:rPr lang="pl-PL" altLang="pl-PL" b="1"/>
              <a:t>Podczas czynności komisji w dniu ponownego głosowania </a:t>
            </a:r>
            <a:br>
              <a:rPr lang="pl-PL" altLang="pl-PL" b="1"/>
            </a:br>
            <a:r>
              <a:rPr lang="pl-PL" altLang="pl-PL" b="1"/>
              <a:t>w lokalu wyborczym mogą przebywać wyłącznie mężowie zaufania komitetów wyborczych, które zgłosiły kandydatów uczestniczących w ponownym głosowaniu.</a:t>
            </a:r>
          </a:p>
          <a:p>
            <a:pPr marL="342900" indent="-342900" algn="just">
              <a:lnSpc>
                <a:spcPct val="115000"/>
              </a:lnSpc>
              <a:buFont typeface="Wingdings" pitchFamily="2" charset="2"/>
              <a:buChar char="Ø"/>
            </a:pPr>
            <a:r>
              <a:rPr lang="pl-PL" altLang="pl-PL" b="1"/>
              <a:t>Mężowie zaufania mogą legitymować się upoważnieniami dotyczącymi wyborów przeprowadzanych w dniu pierwszego głosowania. </a:t>
            </a:r>
          </a:p>
          <a:p>
            <a:pPr marL="342900" indent="-342900" algn="just">
              <a:lnSpc>
                <a:spcPct val="115000"/>
              </a:lnSpc>
              <a:buFont typeface="Wingdings" pitchFamily="2" charset="2"/>
              <a:buChar char="Ø"/>
            </a:pPr>
            <a:r>
              <a:rPr lang="pl-PL" altLang="pl-PL" b="1"/>
              <a:t>Pełnomocnicy wyborczy, mogą wyznaczyć do pełnienia funkcji męża zaufania nową osobę. </a:t>
            </a:r>
          </a:p>
          <a:p>
            <a:pPr marL="342900" indent="-342900" algn="just">
              <a:lnSpc>
                <a:spcPct val="115000"/>
              </a:lnSpc>
              <a:buFont typeface="Wingdings" pitchFamily="2" charset="2"/>
              <a:buChar char="Ø"/>
            </a:pPr>
            <a:r>
              <a:rPr lang="pl-PL" altLang="pl-PL" b="1"/>
              <a:t>Każdego kandydata uczestniczącego w ponownym głosowaniu może reprezentować tylko jeden mąż zaufania. </a:t>
            </a:r>
            <a:endParaRPr lang="pl-PL" altLang="pl-PL">
              <a:latin typeface="Times New Roman" pitchFamily="18" charset="0"/>
              <a:ea typeface="Calibri" pitchFamily="34" charset="0"/>
              <a:cs typeface="Times New Roman" pitchFamily="18" charset="0"/>
            </a:endParaRPr>
          </a:p>
        </p:txBody>
      </p:sp>
      <p:sp>
        <p:nvSpPr>
          <p:cNvPr id="177155" name="pole tekstowe 5"/>
          <p:cNvSpPr txBox="1">
            <a:spLocks noChangeArrowheads="1"/>
          </p:cNvSpPr>
          <p:nvPr/>
        </p:nvSpPr>
        <p:spPr bwMode="auto">
          <a:xfrm>
            <a:off x="2163763" y="487363"/>
            <a:ext cx="4400550" cy="461962"/>
          </a:xfrm>
          <a:prstGeom prst="rect">
            <a:avLst/>
          </a:prstGeom>
          <a:noFill/>
          <a:ln w="9525">
            <a:noFill/>
            <a:miter lim="800000"/>
            <a:headEnd/>
            <a:tailEnd/>
          </a:ln>
        </p:spPr>
        <p:txBody>
          <a:bodyPr wrap="none">
            <a:spAutoFit/>
          </a:bodyPr>
          <a:lstStyle/>
          <a:p>
            <a:pPr algn="ctr" eaLnBrk="1" hangingPunct="1"/>
            <a:r>
              <a:rPr lang="pl-PL" altLang="pl-PL" sz="2400" b="1">
                <a:solidFill>
                  <a:srgbClr val="9D032A"/>
                </a:solidFill>
                <a:latin typeface="Arial Black" pitchFamily="34" charset="0"/>
              </a:rPr>
              <a:t>PONOWNE GŁOSOWANIE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rostokąt 1"/>
          <p:cNvSpPr>
            <a:spLocks noChangeArrowheads="1"/>
          </p:cNvSpPr>
          <p:nvPr/>
        </p:nvSpPr>
        <p:spPr bwMode="auto">
          <a:xfrm>
            <a:off x="1839913" y="620713"/>
            <a:ext cx="4387850" cy="400050"/>
          </a:xfrm>
          <a:prstGeom prst="rect">
            <a:avLst/>
          </a:prstGeom>
          <a:noFill/>
          <a:ln w="9525">
            <a:noFill/>
            <a:miter lim="800000"/>
            <a:headEnd/>
            <a:tailEnd/>
          </a:ln>
        </p:spPr>
        <p:txBody>
          <a:bodyPr wrap="none">
            <a:spAutoFit/>
          </a:bodyPr>
          <a:lstStyle/>
          <a:p>
            <a:pPr algn="ctr"/>
            <a:r>
              <a:rPr lang="pl-PL" altLang="pl-PL" sz="2000">
                <a:solidFill>
                  <a:srgbClr val="9D032A"/>
                </a:solidFill>
                <a:latin typeface="Arial Black" pitchFamily="34" charset="0"/>
                <a:cs typeface="Arial" charset="0"/>
              </a:rPr>
              <a:t>OBSERWATORZY SPOŁECZNI </a:t>
            </a:r>
          </a:p>
        </p:txBody>
      </p:sp>
      <p:pic>
        <p:nvPicPr>
          <p:cNvPr id="22531" name="Picture 2" descr="http://uxbite.com/wp-content/uploads/2011/08/observing-eye-300x200.jpg"/>
          <p:cNvPicPr>
            <a:picLocks noChangeAspect="1" noChangeArrowheads="1"/>
          </p:cNvPicPr>
          <p:nvPr/>
        </p:nvPicPr>
        <p:blipFill>
          <a:blip r:embed="rId2"/>
          <a:srcRect/>
          <a:stretch>
            <a:fillRect/>
          </a:stretch>
        </p:blipFill>
        <p:spPr bwMode="auto">
          <a:xfrm>
            <a:off x="6773863" y="2420938"/>
            <a:ext cx="2078037" cy="1149350"/>
          </a:xfrm>
          <a:prstGeom prst="rect">
            <a:avLst/>
          </a:prstGeom>
          <a:noFill/>
          <a:ln w="9525">
            <a:noFill/>
            <a:miter lim="800000"/>
            <a:headEnd/>
            <a:tailEnd/>
          </a:ln>
        </p:spPr>
      </p:pic>
      <p:sp>
        <p:nvSpPr>
          <p:cNvPr id="22532" name="Prostokąt 2"/>
          <p:cNvSpPr>
            <a:spLocks noChangeArrowheads="1"/>
          </p:cNvSpPr>
          <p:nvPr/>
        </p:nvSpPr>
        <p:spPr bwMode="auto">
          <a:xfrm>
            <a:off x="395288" y="1133475"/>
            <a:ext cx="5903912" cy="2800350"/>
          </a:xfrm>
          <a:prstGeom prst="rect">
            <a:avLst/>
          </a:prstGeom>
          <a:noFill/>
          <a:ln w="9525">
            <a:noFill/>
            <a:miter lim="800000"/>
            <a:headEnd/>
            <a:tailEnd/>
          </a:ln>
        </p:spPr>
        <p:txBody>
          <a:bodyPr>
            <a:spAutoFit/>
          </a:bodyPr>
          <a:lstStyle/>
          <a:p>
            <a:endParaRPr lang="pl-PL" altLang="pl-PL" sz="1600" b="1">
              <a:solidFill>
                <a:srgbClr val="000000"/>
              </a:solidFill>
              <a:cs typeface="Arial" charset="0"/>
            </a:endParaRPr>
          </a:p>
          <a:p>
            <a:r>
              <a:rPr lang="pl-PL" altLang="pl-PL" sz="2000" b="1">
                <a:solidFill>
                  <a:srgbClr val="000000"/>
                </a:solidFill>
                <a:cs typeface="Arial" charset="0"/>
              </a:rPr>
              <a:t>Obserwatorem społecznym nie może być:</a:t>
            </a:r>
          </a:p>
          <a:p>
            <a:r>
              <a:rPr lang="pl-PL" altLang="pl-PL" sz="2000" b="1">
                <a:solidFill>
                  <a:srgbClr val="000000"/>
                </a:solidFill>
                <a:cs typeface="Arial" charset="0"/>
              </a:rPr>
              <a:t> </a:t>
            </a:r>
          </a:p>
          <a:p>
            <a:r>
              <a:rPr lang="pl-PL" altLang="pl-PL" sz="2000" b="1">
                <a:solidFill>
                  <a:srgbClr val="000000"/>
                </a:solidFill>
                <a:cs typeface="Arial" charset="0"/>
              </a:rPr>
              <a:t>1) kandydat w wyborach; </a:t>
            </a:r>
          </a:p>
          <a:p>
            <a:r>
              <a:rPr lang="pl-PL" altLang="pl-PL" sz="2000" b="1">
                <a:solidFill>
                  <a:srgbClr val="000000"/>
                </a:solidFill>
                <a:cs typeface="Arial" charset="0"/>
              </a:rPr>
              <a:t>2) komisarz wyborczy; </a:t>
            </a:r>
          </a:p>
          <a:p>
            <a:r>
              <a:rPr lang="pl-PL" altLang="pl-PL" sz="2000" b="1">
                <a:solidFill>
                  <a:srgbClr val="000000"/>
                </a:solidFill>
                <a:cs typeface="Arial" charset="0"/>
              </a:rPr>
              <a:t>3) pełnomocnik wyborczy; </a:t>
            </a:r>
          </a:p>
          <a:p>
            <a:r>
              <a:rPr lang="pl-PL" altLang="pl-PL" sz="2000" b="1">
                <a:solidFill>
                  <a:srgbClr val="000000"/>
                </a:solidFill>
                <a:cs typeface="Arial" charset="0"/>
              </a:rPr>
              <a:t>4) pełnomocnik finansowy; </a:t>
            </a:r>
          </a:p>
          <a:p>
            <a:r>
              <a:rPr lang="pl-PL" altLang="pl-PL" sz="2000" b="1">
                <a:solidFill>
                  <a:srgbClr val="000000"/>
                </a:solidFill>
                <a:cs typeface="Arial" charset="0"/>
              </a:rPr>
              <a:t>5) urzędnik wyborczy; </a:t>
            </a:r>
          </a:p>
          <a:p>
            <a:r>
              <a:rPr lang="pl-PL" altLang="pl-PL" sz="2000" b="1">
                <a:solidFill>
                  <a:srgbClr val="000000"/>
                </a:solidFill>
                <a:cs typeface="Arial" charset="0"/>
              </a:rPr>
              <a:t>6) członek komisji wyborczej. </a:t>
            </a:r>
          </a:p>
        </p:txBody>
      </p:sp>
      <p:sp>
        <p:nvSpPr>
          <p:cNvPr id="7" name="Znak zakazu 6">
            <a:extLst>
              <a:ext uri="{FF2B5EF4-FFF2-40B4-BE49-F238E27FC236}">
                <a16:creationId xmlns:a16="http://schemas.microsoft.com/office/drawing/2014/main" xmlns="" id="{5F81A28E-6D2F-444B-9E09-E4EDE192B709}"/>
              </a:ext>
            </a:extLst>
          </p:cNvPr>
          <p:cNvSpPr/>
          <p:nvPr/>
        </p:nvSpPr>
        <p:spPr>
          <a:xfrm>
            <a:off x="7236296" y="2420888"/>
            <a:ext cx="1152128" cy="1224136"/>
          </a:xfrm>
          <a:prstGeom prst="noSmoking">
            <a:avLst>
              <a:gd name="adj" fmla="val 4308"/>
            </a:avLst>
          </a:prstGeom>
          <a:solidFill>
            <a:srgbClr val="FF0000"/>
          </a:solidFill>
          <a:ln w="25400" cmpd="sng">
            <a:solidFill>
              <a:srgbClr val="502604">
                <a:alpha val="70000"/>
              </a:srgbClr>
            </a:solidFill>
          </a:ln>
          <a:effectLst>
            <a:outerShdw blurRad="596900" dist="88900" sx="106000" sy="106000" algn="ctr" rotWithShape="0">
              <a:schemeClr val="bg2">
                <a:lumMod val="25000"/>
                <a:alpha val="50000"/>
              </a:schemeClr>
            </a:outerShdw>
          </a:effectLst>
          <a:scene3d>
            <a:camera prst="orthographicFront"/>
            <a:lightRig rig="threePt" dir="t"/>
          </a:scene3d>
          <a:sp3d extrusionH="76200" contourW="12700" prstMaterial="flat">
            <a:bevelT w="342900" prst="coolSlant"/>
            <a:extrusionClr>
              <a:schemeClr val="accent6">
                <a:lumMod val="75000"/>
              </a:schemeClr>
            </a:extrusionClr>
            <a:contourClr>
              <a:schemeClr val="accent6">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latin typeface="Arial" panose="020B0604020202020204" pitchFamily="34" charset="0"/>
              <a:cs typeface="Arial" panose="020B0604020202020204" pitchFamily="34" charset="0"/>
            </a:endParaRPr>
          </a:p>
        </p:txBody>
      </p:sp>
      <p:sp>
        <p:nvSpPr>
          <p:cNvPr id="8" name="Prostokąt 4">
            <a:extLst>
              <a:ext uri="{FF2B5EF4-FFF2-40B4-BE49-F238E27FC236}">
                <a16:creationId xmlns:a16="http://schemas.microsoft.com/office/drawing/2014/main" xmlns="" id="{788DFFB4-3D44-4B41-A2DB-23B0B3A601B6}"/>
              </a:ext>
            </a:extLst>
          </p:cNvPr>
          <p:cNvSpPr>
            <a:spLocks noChangeArrowheads="1"/>
          </p:cNvSpPr>
          <p:nvPr/>
        </p:nvSpPr>
        <p:spPr bwMode="auto">
          <a:xfrm>
            <a:off x="427038" y="4149725"/>
            <a:ext cx="7889875" cy="1962150"/>
          </a:xfrm>
          <a:prstGeom prst="rect">
            <a:avLst/>
          </a:prstGeom>
          <a:noFill/>
          <a:ln w="19050">
            <a:solidFill>
              <a:srgbClr val="9D032A"/>
            </a:solidFill>
            <a:miter lim="800000"/>
            <a:headEnd/>
            <a:tailEnd/>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endParaRPr lang="pl-PL" sz="1100" dirty="0"/>
          </a:p>
          <a:p>
            <a:pPr algn="just">
              <a:defRPr/>
            </a:pPr>
            <a:r>
              <a:rPr lang="pl-PL" sz="2000" b="1" dirty="0"/>
              <a:t>Obserwatorzy społeczni mają takie same uprawnienia </a:t>
            </a:r>
            <a:r>
              <a:rPr lang="pl-PL" sz="2000" dirty="0"/>
              <a:t>jakie przysługują mężom zaufania </a:t>
            </a:r>
            <a:r>
              <a:rPr lang="pl-PL" sz="2000" b="1" dirty="0">
                <a:solidFill>
                  <a:srgbClr val="90181B"/>
                </a:solidFill>
              </a:rPr>
              <a:t>za wyjątkiem</a:t>
            </a:r>
            <a:r>
              <a:rPr lang="pl-PL" sz="2000" b="1" dirty="0"/>
              <a:t>: </a:t>
            </a:r>
          </a:p>
          <a:p>
            <a:pPr algn="just">
              <a:defRPr/>
            </a:pPr>
            <a:endParaRPr lang="pl-PL" sz="1050" dirty="0"/>
          </a:p>
          <a:p>
            <a:pPr algn="just">
              <a:defRPr/>
            </a:pPr>
            <a:r>
              <a:rPr lang="pl-PL" sz="2000" b="1" dirty="0"/>
              <a:t>1) wnoszenia uwag do protokołu głosowania; </a:t>
            </a:r>
            <a:endParaRPr lang="pl-PL" sz="2000" dirty="0"/>
          </a:p>
          <a:p>
            <a:pPr algn="just">
              <a:defRPr/>
            </a:pPr>
            <a:r>
              <a:rPr lang="pl-PL" sz="2000" b="1" dirty="0"/>
              <a:t>2) obecności przy przewożeniu i przekazywaniu protokołu </a:t>
            </a:r>
          </a:p>
          <a:p>
            <a:pPr algn="just">
              <a:defRPr/>
            </a:pPr>
            <a:r>
              <a:rPr lang="pl-PL" sz="2000" b="1" dirty="0"/>
              <a:t>    do właściwej komisji wyborczej wyższego stopnia. </a:t>
            </a:r>
            <a:endParaRPr lang="pl-PL" sz="2000"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Prostokąt 3"/>
          <p:cNvSpPr>
            <a:spLocks noChangeArrowheads="1"/>
          </p:cNvSpPr>
          <p:nvPr/>
        </p:nvSpPr>
        <p:spPr bwMode="auto">
          <a:xfrm>
            <a:off x="112713" y="981075"/>
            <a:ext cx="8923337" cy="4843463"/>
          </a:xfrm>
          <a:prstGeom prst="rect">
            <a:avLst/>
          </a:prstGeom>
          <a:noFill/>
          <a:ln w="9525">
            <a:noFill/>
            <a:miter lim="800000"/>
            <a:headEnd/>
            <a:tailEnd/>
          </a:ln>
        </p:spPr>
        <p:txBody>
          <a:bodyPr>
            <a:spAutoFit/>
          </a:bodyPr>
          <a:lstStyle/>
          <a:p>
            <a:pPr marL="285750" indent="-285750" algn="just">
              <a:lnSpc>
                <a:spcPct val="115000"/>
              </a:lnSpc>
              <a:buFont typeface="Wingdings" pitchFamily="2" charset="2"/>
              <a:buChar char="Ø"/>
            </a:pPr>
            <a:r>
              <a:rPr lang="pl-PL" altLang="pl-PL" b="1"/>
              <a:t>W czasie ponownego głosowania wyborcy przedkładający zaświadczenie </a:t>
            </a:r>
            <a:br>
              <a:rPr lang="pl-PL" altLang="pl-PL" b="1"/>
            </a:br>
            <a:r>
              <a:rPr lang="pl-PL" altLang="pl-PL" b="1"/>
              <a:t>o prawie do głosowania w dniu ponownego głosowania są dopisywani do spisu na podstawie tego zaświadczenia. Komisja, dopisując nazwisko wyborcy w rubryce „Uwagi”, umieszcza adnotację </a:t>
            </a:r>
            <a:r>
              <a:rPr lang="pl-PL" altLang="pl-PL" b="1">
                <a:solidFill>
                  <a:srgbClr val="FF0000"/>
                </a:solidFill>
                <a:ea typeface="Calibri" pitchFamily="34" charset="0"/>
                <a:cs typeface="Times New Roman" pitchFamily="18" charset="0"/>
              </a:rPr>
              <a:t>„Z 12.07”. </a:t>
            </a:r>
          </a:p>
          <a:p>
            <a:pPr marL="285750" indent="-285750" algn="just">
              <a:lnSpc>
                <a:spcPct val="115000"/>
              </a:lnSpc>
              <a:buFont typeface="Wingdings" pitchFamily="2" charset="2"/>
              <a:buChar char="Ø"/>
            </a:pPr>
            <a:r>
              <a:rPr lang="pl-PL" altLang="pl-PL" b="1">
                <a:ea typeface="Calibri" pitchFamily="34" charset="0"/>
                <a:cs typeface="Times New Roman" pitchFamily="18" charset="0"/>
              </a:rPr>
              <a:t>Komisja szczególnie starannie sprawdza, czy przedstawiane przez wyborców zaświadczenia o prawie do głosowania dotyczą ponownego głosowania. Komisja odmawia wydania karty do głosowania w przypadku przedłożenia zaświadczenia o prawie do głosowania dotyczącego głosowania w dniu 28 czerwca 2020 r. </a:t>
            </a:r>
          </a:p>
          <a:p>
            <a:pPr marL="285750" indent="-285750" algn="just">
              <a:lnSpc>
                <a:spcPct val="115000"/>
              </a:lnSpc>
              <a:buFont typeface="Wingdings" pitchFamily="2" charset="2"/>
              <a:buChar char="Ø"/>
            </a:pPr>
            <a:r>
              <a:rPr lang="pl-PL" altLang="pl-PL" b="1">
                <a:ea typeface="Calibri" pitchFamily="34" charset="0"/>
                <a:cs typeface="Times New Roman" pitchFamily="18" charset="0"/>
              </a:rPr>
              <a:t>Wraz ze spisem wyborców komisja otrzyma aktualną listę wyborców, którzy udzielili pełnomocnictwa do głosowania. Na podstawie tej listy komisja dopuści do głosowania osoby posiadające pełnomocnictwo do głosowania, które głosując w pierwszym głosowaniu, oddały komisji akt pełnomocnictwa. Komisja dopuści również do głosowania pełnomocników, którzy w dniu ponownego głosowania przedstawią akty pełnomocnictwa.</a:t>
            </a:r>
            <a:endParaRPr lang="pl-PL" altLang="pl-PL" b="1"/>
          </a:p>
        </p:txBody>
      </p:sp>
      <p:sp>
        <p:nvSpPr>
          <p:cNvPr id="178179" name="pole tekstowe 5"/>
          <p:cNvSpPr txBox="1">
            <a:spLocks noChangeArrowheads="1"/>
          </p:cNvSpPr>
          <p:nvPr/>
        </p:nvSpPr>
        <p:spPr bwMode="auto">
          <a:xfrm>
            <a:off x="2163763" y="404813"/>
            <a:ext cx="4400550" cy="461962"/>
          </a:xfrm>
          <a:prstGeom prst="rect">
            <a:avLst/>
          </a:prstGeom>
          <a:noFill/>
          <a:ln w="9525">
            <a:noFill/>
            <a:miter lim="800000"/>
            <a:headEnd/>
            <a:tailEnd/>
          </a:ln>
        </p:spPr>
        <p:txBody>
          <a:bodyPr wrap="none">
            <a:spAutoFit/>
          </a:bodyPr>
          <a:lstStyle/>
          <a:p>
            <a:pPr algn="ctr" eaLnBrk="1" hangingPunct="1"/>
            <a:r>
              <a:rPr lang="pl-PL" altLang="pl-PL" sz="2400" b="1">
                <a:solidFill>
                  <a:srgbClr val="9D032A"/>
                </a:solidFill>
                <a:latin typeface="Arial Black" pitchFamily="34" charset="0"/>
              </a:rPr>
              <a:t>PONOWNE GŁOSOWANIE</a:t>
            </a:r>
          </a:p>
        </p:txBody>
      </p:sp>
      <p:sp>
        <p:nvSpPr>
          <p:cNvPr id="6" name="Prostokąt zaokrąglony 5">
            <a:extLst>
              <a:ext uri="{FF2B5EF4-FFF2-40B4-BE49-F238E27FC236}">
                <a16:creationId xmlns:a16="http://schemas.microsoft.com/office/drawing/2014/main" xmlns="" id="{93D25036-39E2-46AA-8716-5F7E99A482C6}"/>
              </a:ext>
            </a:extLst>
          </p:cNvPr>
          <p:cNvSpPr/>
          <p:nvPr/>
        </p:nvSpPr>
        <p:spPr>
          <a:xfrm>
            <a:off x="112713" y="5949950"/>
            <a:ext cx="7699375" cy="865188"/>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u="sng" dirty="0">
                <a:solidFill>
                  <a:schemeClr val="bg1"/>
                </a:solidFill>
              </a:rPr>
              <a:t>Dlatego też, po pierwszym głosowaniu,  listy osób, którym udzielono pełnomocnictwa do głosowania, nie wolno spakować do żadnego z trzech zbiorczych pakietów</a:t>
            </a:r>
            <a:r>
              <a:rPr lang="pl-PL" b="1" dirty="0">
                <a:solidFill>
                  <a:schemeClr val="bg1"/>
                </a:solidFill>
              </a:rPr>
              <a:t>, lecz należy odrębnie przekazać urzędnikowi wyborczemu. </a:t>
            </a:r>
            <a:endParaRPr lang="pl-PL"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pole tekstowe 5"/>
          <p:cNvSpPr txBox="1">
            <a:spLocks noChangeArrowheads="1"/>
          </p:cNvSpPr>
          <p:nvPr/>
        </p:nvSpPr>
        <p:spPr bwMode="auto">
          <a:xfrm>
            <a:off x="250825" y="1557338"/>
            <a:ext cx="8642350" cy="2368550"/>
          </a:xfrm>
          <a:prstGeom prst="rect">
            <a:avLst/>
          </a:prstGeom>
          <a:noFill/>
          <a:ln w="9525">
            <a:noFill/>
            <a:miter lim="800000"/>
            <a:headEnd/>
            <a:tailEnd/>
          </a:ln>
        </p:spPr>
        <p:txBody>
          <a:bodyPr>
            <a:spAutoFit/>
          </a:bodyPr>
          <a:lstStyle/>
          <a:p>
            <a:pPr eaLnBrk="1" hangingPunct="1"/>
            <a:r>
              <a:rPr lang="pl-PL" altLang="pl-PL" sz="4000" b="1">
                <a:solidFill>
                  <a:srgbClr val="9D032A"/>
                </a:solidFill>
                <a:latin typeface="Arial Black" pitchFamily="34" charset="0"/>
              </a:rPr>
              <a:t>Szanowni Państwo,</a:t>
            </a:r>
          </a:p>
          <a:p>
            <a:pPr eaLnBrk="1" hangingPunct="1"/>
            <a:endParaRPr lang="pl-PL" altLang="pl-PL" sz="3600" b="1">
              <a:solidFill>
                <a:srgbClr val="9D032A"/>
              </a:solidFill>
              <a:latin typeface="Arial Black" pitchFamily="34" charset="0"/>
            </a:endParaRPr>
          </a:p>
          <a:p>
            <a:pPr eaLnBrk="1" hangingPunct="1"/>
            <a:r>
              <a:rPr lang="pl-PL" altLang="pl-PL" sz="3600" b="1">
                <a:solidFill>
                  <a:srgbClr val="9D032A"/>
                </a:solidFill>
                <a:latin typeface="Arial Black" pitchFamily="34" charset="0"/>
              </a:rPr>
              <a:t>uprzejmie </a:t>
            </a:r>
          </a:p>
          <a:p>
            <a:pPr eaLnBrk="1" hangingPunct="1"/>
            <a:r>
              <a:rPr lang="pl-PL" altLang="pl-PL" sz="3600" b="1">
                <a:solidFill>
                  <a:srgbClr val="9D032A"/>
                </a:solidFill>
                <a:latin typeface="Arial Black" pitchFamily="34" charset="0"/>
              </a:rPr>
              <a:t>dziękujemy za udział w szkoleniu.</a:t>
            </a:r>
          </a:p>
        </p:txBody>
      </p:sp>
      <p:sp>
        <p:nvSpPr>
          <p:cNvPr id="179203" name="pole tekstowe 4"/>
          <p:cNvSpPr txBox="1">
            <a:spLocks noChangeArrowheads="1"/>
          </p:cNvSpPr>
          <p:nvPr/>
        </p:nvSpPr>
        <p:spPr bwMode="auto">
          <a:xfrm>
            <a:off x="5651500" y="5157788"/>
            <a:ext cx="2592388" cy="922337"/>
          </a:xfrm>
          <a:prstGeom prst="rect">
            <a:avLst/>
          </a:prstGeom>
          <a:noFill/>
          <a:ln w="9525">
            <a:noFill/>
            <a:miter lim="800000"/>
            <a:headEnd/>
            <a:tailEnd/>
          </a:ln>
        </p:spPr>
        <p:txBody>
          <a:bodyPr>
            <a:spAutoFit/>
          </a:bodyPr>
          <a:lstStyle/>
          <a:p>
            <a:r>
              <a:rPr lang="pl-PL" altLang="pl-PL" b="1">
                <a:solidFill>
                  <a:srgbClr val="9D032A"/>
                </a:solidFill>
              </a:rPr>
              <a:t>Zespół </a:t>
            </a:r>
          </a:p>
          <a:p>
            <a:r>
              <a:rPr lang="pl-PL" altLang="pl-PL" b="1">
                <a:solidFill>
                  <a:srgbClr val="9D032A"/>
                </a:solidFill>
              </a:rPr>
              <a:t>Krajowego Biura Wyborczego </a:t>
            </a:r>
          </a:p>
        </p:txBody>
      </p:sp>
      <p:sp>
        <p:nvSpPr>
          <p:cNvPr id="179204" name="pole tekstowe 5"/>
          <p:cNvSpPr txBox="1">
            <a:spLocks noChangeArrowheads="1"/>
          </p:cNvSpPr>
          <p:nvPr/>
        </p:nvSpPr>
        <p:spPr bwMode="auto">
          <a:xfrm>
            <a:off x="468313" y="5805488"/>
            <a:ext cx="2087562" cy="369887"/>
          </a:xfrm>
          <a:prstGeom prst="rect">
            <a:avLst/>
          </a:prstGeom>
          <a:noFill/>
          <a:ln w="9525">
            <a:noFill/>
            <a:miter lim="800000"/>
            <a:headEnd/>
            <a:tailEnd/>
          </a:ln>
        </p:spPr>
        <p:txBody>
          <a:bodyPr>
            <a:spAutoFit/>
          </a:bodyPr>
          <a:lstStyle/>
          <a:p>
            <a:r>
              <a:rPr lang="pl-PL" altLang="pl-PL" b="1">
                <a:solidFill>
                  <a:srgbClr val="9D032A"/>
                </a:solidFill>
                <a:latin typeface="Candara" pitchFamily="34" charset="0"/>
              </a:rPr>
              <a:t>Czerwiec 2020 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Obraz 1"/>
          <p:cNvPicPr>
            <a:picLocks noChangeAspect="1"/>
          </p:cNvPicPr>
          <p:nvPr/>
        </p:nvPicPr>
        <p:blipFill>
          <a:blip r:embed="rId2"/>
          <a:srcRect/>
          <a:stretch>
            <a:fillRect/>
          </a:stretch>
        </p:blipFill>
        <p:spPr bwMode="auto">
          <a:xfrm>
            <a:off x="323850" y="917575"/>
            <a:ext cx="4464050" cy="5751513"/>
          </a:xfrm>
          <a:prstGeom prst="rect">
            <a:avLst/>
          </a:prstGeom>
          <a:noFill/>
          <a:ln w="9525">
            <a:noFill/>
            <a:miter lim="800000"/>
            <a:headEnd/>
            <a:tailEnd/>
          </a:ln>
        </p:spPr>
      </p:pic>
      <p:sp>
        <p:nvSpPr>
          <p:cNvPr id="5" name="Elipsa 4">
            <a:extLst>
              <a:ext uri="{FF2B5EF4-FFF2-40B4-BE49-F238E27FC236}">
                <a16:creationId xmlns:a16="http://schemas.microsoft.com/office/drawing/2014/main" xmlns="" id="{98F8AD2E-D50B-48F8-92EB-C24FF460305F}"/>
              </a:ext>
            </a:extLst>
          </p:cNvPr>
          <p:cNvSpPr/>
          <p:nvPr/>
        </p:nvSpPr>
        <p:spPr>
          <a:xfrm>
            <a:off x="2916238" y="5253038"/>
            <a:ext cx="1874837" cy="6238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pl-PL"/>
          </a:p>
        </p:txBody>
      </p:sp>
      <p:sp>
        <p:nvSpPr>
          <p:cNvPr id="23556" name="Prostokąt 1"/>
          <p:cNvSpPr>
            <a:spLocks noChangeArrowheads="1"/>
          </p:cNvSpPr>
          <p:nvPr/>
        </p:nvSpPr>
        <p:spPr bwMode="auto">
          <a:xfrm>
            <a:off x="1476375" y="185738"/>
            <a:ext cx="5368925" cy="708025"/>
          </a:xfrm>
          <a:prstGeom prst="rect">
            <a:avLst/>
          </a:prstGeom>
          <a:noFill/>
          <a:ln w="9525">
            <a:noFill/>
            <a:miter lim="800000"/>
            <a:headEnd/>
            <a:tailEnd/>
          </a:ln>
        </p:spPr>
        <p:txBody>
          <a:bodyPr wrap="none">
            <a:spAutoFit/>
          </a:bodyPr>
          <a:lstStyle/>
          <a:p>
            <a:pPr algn="ctr"/>
            <a:r>
              <a:rPr lang="pl-PL" altLang="pl-PL" sz="2000">
                <a:solidFill>
                  <a:srgbClr val="9D032A"/>
                </a:solidFill>
                <a:latin typeface="Arial Black" pitchFamily="34" charset="0"/>
                <a:cs typeface="Arial" charset="0"/>
              </a:rPr>
              <a:t>ZAŚWIADCZENIE </a:t>
            </a:r>
          </a:p>
          <a:p>
            <a:pPr algn="ctr"/>
            <a:r>
              <a:rPr lang="pl-PL" altLang="pl-PL" sz="2000">
                <a:solidFill>
                  <a:srgbClr val="9D032A"/>
                </a:solidFill>
                <a:latin typeface="Arial Black" pitchFamily="34" charset="0"/>
                <a:cs typeface="Arial" charset="0"/>
              </a:rPr>
              <a:t>DLA OBSERWATORA SPOŁECZNEGO </a:t>
            </a:r>
          </a:p>
        </p:txBody>
      </p:sp>
      <p:sp>
        <p:nvSpPr>
          <p:cNvPr id="7" name="Prostokąt 6">
            <a:extLst>
              <a:ext uri="{FF2B5EF4-FFF2-40B4-BE49-F238E27FC236}">
                <a16:creationId xmlns:a16="http://schemas.microsoft.com/office/drawing/2014/main" xmlns="" id="{785A7D33-F871-4F3E-BA73-F1F1AAB11299}"/>
              </a:ext>
            </a:extLst>
          </p:cNvPr>
          <p:cNvSpPr/>
          <p:nvPr/>
        </p:nvSpPr>
        <p:spPr>
          <a:xfrm>
            <a:off x="4972050" y="1450975"/>
            <a:ext cx="4033838" cy="4786313"/>
          </a:xfrm>
          <a:prstGeom prst="rect">
            <a:avLst/>
          </a:prstGeom>
          <a:solidFill>
            <a:srgbClr val="9D032A"/>
          </a:solidFill>
          <a:ln w="38100">
            <a:solidFill>
              <a:srgbClr val="9D032A"/>
            </a:solidFill>
          </a:ln>
        </p:spPr>
        <p:txBody>
          <a:bodyPr>
            <a:spAutoFit/>
          </a:bodyPr>
          <a:lstStyle/>
          <a:p>
            <a:pPr marL="285750" indent="-285750">
              <a:spcAft>
                <a:spcPts val="600"/>
              </a:spcAft>
              <a:buFont typeface="Wingdings" panose="05000000000000000000" pitchFamily="2" charset="2"/>
              <a:buChar char="Ø"/>
              <a:defRPr/>
            </a:pPr>
            <a:r>
              <a:rPr lang="pl-PL" sz="2000" b="1" dirty="0">
                <a:solidFill>
                  <a:schemeClr val="bg1"/>
                </a:solidFill>
                <a:latin typeface="+mn-lt"/>
              </a:rPr>
              <a:t>Obserwator społeczny przedstawia przewodniczącemu OKW zaświadczenie podpisane przez osobę działającą w imieniu organu uprawnionego do reprezentowania na zewnątrz stowarzyszenia/fundacji oraz dokument tożsamości.</a:t>
            </a:r>
          </a:p>
          <a:p>
            <a:pPr marL="285750" indent="-285750">
              <a:buFont typeface="Wingdings" panose="05000000000000000000" pitchFamily="2" charset="2"/>
              <a:buChar char="Ø"/>
              <a:defRPr/>
            </a:pPr>
            <a:r>
              <a:rPr lang="pl-PL" sz="2000" b="1" dirty="0">
                <a:solidFill>
                  <a:schemeClr val="bg1"/>
                </a:solidFill>
                <a:latin typeface="+mn-lt"/>
              </a:rPr>
              <a:t>Zaświadczenia mogą różnić się układem graficznym, ale ich treść musi odpowiadać wzorowi ustalonemu przez PKW (M.P. z 2018 r. poz. 795).</a:t>
            </a:r>
          </a:p>
          <a:p>
            <a:pPr marL="285750" indent="-285750">
              <a:buFont typeface="Wingdings" panose="05000000000000000000" pitchFamily="2" charset="2"/>
              <a:buChar char="Ø"/>
              <a:defRPr/>
            </a:pPr>
            <a:r>
              <a:rPr lang="pl-PL" sz="2000" b="1" dirty="0">
                <a:solidFill>
                  <a:schemeClr val="bg1"/>
                </a:solidFill>
                <a:latin typeface="+mn-lt"/>
              </a:rPr>
              <a:t>OKW sprawdza tożsamość obserwatora społecznego.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rostokąt 1"/>
          <p:cNvSpPr>
            <a:spLocks noChangeArrowheads="1"/>
          </p:cNvSpPr>
          <p:nvPr/>
        </p:nvSpPr>
        <p:spPr bwMode="auto">
          <a:xfrm>
            <a:off x="1763713" y="476250"/>
            <a:ext cx="5368925" cy="708025"/>
          </a:xfrm>
          <a:prstGeom prst="rect">
            <a:avLst/>
          </a:prstGeom>
          <a:noFill/>
          <a:ln w="9525">
            <a:noFill/>
            <a:miter lim="800000"/>
            <a:headEnd/>
            <a:tailEnd/>
          </a:ln>
        </p:spPr>
        <p:txBody>
          <a:bodyPr wrap="none">
            <a:spAutoFit/>
          </a:bodyPr>
          <a:lstStyle/>
          <a:p>
            <a:pPr algn="ctr"/>
            <a:r>
              <a:rPr lang="pl-PL" altLang="pl-PL" sz="2000">
                <a:solidFill>
                  <a:srgbClr val="9D032A"/>
                </a:solidFill>
                <a:latin typeface="Arial Black" pitchFamily="34" charset="0"/>
                <a:cs typeface="Arial" charset="0"/>
              </a:rPr>
              <a:t>ZAŚWIADCZENIE </a:t>
            </a:r>
          </a:p>
          <a:p>
            <a:pPr algn="ctr"/>
            <a:r>
              <a:rPr lang="pl-PL" altLang="pl-PL" sz="2000">
                <a:solidFill>
                  <a:srgbClr val="9D032A"/>
                </a:solidFill>
                <a:latin typeface="Arial Black" pitchFamily="34" charset="0"/>
                <a:cs typeface="Arial" charset="0"/>
              </a:rPr>
              <a:t>DLA OBSERWATORA SPOŁECZNEGO </a:t>
            </a:r>
          </a:p>
        </p:txBody>
      </p:sp>
      <p:sp>
        <p:nvSpPr>
          <p:cNvPr id="24579" name="Prostokąt 6"/>
          <p:cNvSpPr>
            <a:spLocks noChangeArrowheads="1"/>
          </p:cNvSpPr>
          <p:nvPr/>
        </p:nvSpPr>
        <p:spPr bwMode="auto">
          <a:xfrm>
            <a:off x="179388" y="1341438"/>
            <a:ext cx="7632700" cy="5400675"/>
          </a:xfrm>
          <a:prstGeom prst="rect">
            <a:avLst/>
          </a:prstGeom>
          <a:noFill/>
          <a:ln w="38100">
            <a:solidFill>
              <a:srgbClr val="9D032A"/>
            </a:solidFill>
            <a:miter lim="800000"/>
            <a:headEnd/>
            <a:tailEnd/>
          </a:ln>
        </p:spPr>
        <p:txBody>
          <a:bodyPr>
            <a:spAutoFit/>
          </a:bodyPr>
          <a:lstStyle/>
          <a:p>
            <a:pPr algn="just">
              <a:spcAft>
                <a:spcPts val="600"/>
              </a:spcAft>
            </a:pPr>
            <a:r>
              <a:rPr lang="pl-PL" altLang="pl-PL" sz="2400" b="1">
                <a:latin typeface="Calibri" pitchFamily="34" charset="0"/>
              </a:rPr>
              <a:t>Na podstawie przedłożonego komisji zaświadczenia, </a:t>
            </a:r>
            <a:br>
              <a:rPr lang="pl-PL" altLang="pl-PL" sz="2400" b="1">
                <a:latin typeface="Calibri" pitchFamily="34" charset="0"/>
              </a:rPr>
            </a:br>
            <a:r>
              <a:rPr lang="pl-PL" altLang="pl-PL" sz="2400" b="1">
                <a:latin typeface="Calibri" pitchFamily="34" charset="0"/>
              </a:rPr>
              <a:t>w którym wskazany będzie numer, pod którym stowarzyszenie lub fundacja została wpisana do Krajowego Rejestru Sądowego, członek komisji weryfikuje uprawnienie do wyznaczenia obserwatorów społecznych przez dane stowarzyszenie lub fundację (cele statutowe).</a:t>
            </a:r>
          </a:p>
          <a:p>
            <a:pPr algn="just"/>
            <a:r>
              <a:rPr lang="pl-PL" altLang="pl-PL" sz="2400" b="1">
                <a:latin typeface="Calibri" pitchFamily="34" charset="0"/>
              </a:rPr>
              <a:t>Sprawdzenia można dokonać w wyszukiwarce Ministerstwa Sprawiedliwości na stronie internetowej</a:t>
            </a:r>
          </a:p>
          <a:p>
            <a:pPr algn="just"/>
            <a:endParaRPr lang="pl-PL" altLang="pl-PL" sz="2400" b="1">
              <a:latin typeface="Calibri" pitchFamily="34" charset="0"/>
            </a:endParaRPr>
          </a:p>
          <a:p>
            <a:pPr algn="ctr"/>
            <a:r>
              <a:rPr lang="pl-PL" altLang="pl-PL" sz="2400" b="1">
                <a:latin typeface="Calibri" pitchFamily="34" charset="0"/>
              </a:rPr>
              <a:t> </a:t>
            </a:r>
            <a:r>
              <a:rPr lang="pl-PL" altLang="pl-PL" sz="2400" b="1">
                <a:latin typeface="Calibri" pitchFamily="34" charset="0"/>
                <a:hlinkClick r:id="rId2"/>
              </a:rPr>
              <a:t>https://ekrs.ms.gov.pl/web/wyszukiwarka-krs</a:t>
            </a:r>
            <a:endParaRPr lang="pl-PL" altLang="pl-PL" sz="2400" b="1">
              <a:latin typeface="Calibri" pitchFamily="34" charset="0"/>
            </a:endParaRPr>
          </a:p>
          <a:p>
            <a:pPr algn="just"/>
            <a:endParaRPr lang="pl-PL" altLang="pl-PL" sz="2800" b="1">
              <a:latin typeface="Calibri" pitchFamily="34" charset="0"/>
            </a:endParaRPr>
          </a:p>
          <a:p>
            <a:pPr algn="just"/>
            <a:r>
              <a:rPr lang="pl-PL" altLang="pl-PL" sz="2400" b="1">
                <a:latin typeface="Calibri" pitchFamily="34" charset="0"/>
              </a:rPr>
              <a:t>W przypadku braku takiej możliwości technicznej lub innych wątpliwości komisja zwraca się o pomoc w tej sprawie do urzędu gminy.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rostokąt 1"/>
          <p:cNvSpPr>
            <a:spLocks noChangeArrowheads="1"/>
          </p:cNvSpPr>
          <p:nvPr/>
        </p:nvSpPr>
        <p:spPr bwMode="auto">
          <a:xfrm>
            <a:off x="1476375" y="185738"/>
            <a:ext cx="5368925" cy="708025"/>
          </a:xfrm>
          <a:prstGeom prst="rect">
            <a:avLst/>
          </a:prstGeom>
          <a:noFill/>
          <a:ln w="9525">
            <a:noFill/>
            <a:miter lim="800000"/>
            <a:headEnd/>
            <a:tailEnd/>
          </a:ln>
        </p:spPr>
        <p:txBody>
          <a:bodyPr wrap="none">
            <a:spAutoFit/>
          </a:bodyPr>
          <a:lstStyle/>
          <a:p>
            <a:pPr algn="ctr"/>
            <a:r>
              <a:rPr lang="pl-PL" altLang="pl-PL" sz="2000">
                <a:solidFill>
                  <a:srgbClr val="9D032A"/>
                </a:solidFill>
                <a:latin typeface="Arial Black" pitchFamily="34" charset="0"/>
                <a:cs typeface="Arial" charset="0"/>
              </a:rPr>
              <a:t>ZAŚWIADCZENIE </a:t>
            </a:r>
          </a:p>
          <a:p>
            <a:pPr algn="ctr"/>
            <a:r>
              <a:rPr lang="pl-PL" altLang="pl-PL" sz="2000">
                <a:solidFill>
                  <a:srgbClr val="9D032A"/>
                </a:solidFill>
                <a:latin typeface="Arial Black" pitchFamily="34" charset="0"/>
                <a:cs typeface="Arial" charset="0"/>
              </a:rPr>
              <a:t>DLA OBSERWATORA SPOŁECZNEGO </a:t>
            </a:r>
          </a:p>
        </p:txBody>
      </p:sp>
      <p:sp>
        <p:nvSpPr>
          <p:cNvPr id="7" name="pole tekstowe 6">
            <a:extLst>
              <a:ext uri="{FF2B5EF4-FFF2-40B4-BE49-F238E27FC236}">
                <a16:creationId xmlns:a16="http://schemas.microsoft.com/office/drawing/2014/main" xmlns="" id="{CB4F85EC-721E-4D8F-9352-071F37194907}"/>
              </a:ext>
            </a:extLst>
          </p:cNvPr>
          <p:cNvSpPr txBox="1"/>
          <p:nvPr/>
        </p:nvSpPr>
        <p:spPr>
          <a:xfrm>
            <a:off x="754063" y="1196975"/>
            <a:ext cx="6913562" cy="5262563"/>
          </a:xfrm>
          <a:prstGeom prst="rect">
            <a:avLst/>
          </a:prstGeom>
          <a:noFill/>
          <a:ln>
            <a:solidFill>
              <a:srgbClr val="FF0000"/>
            </a:solidFill>
          </a:ln>
        </p:spPr>
        <p:txBody>
          <a:bodyPr>
            <a:spAutoFit/>
          </a:bodyPr>
          <a:lstStyle/>
          <a:p>
            <a:pPr algn="just">
              <a:defRPr/>
            </a:pPr>
            <a:r>
              <a:rPr lang="pl-PL" sz="2100" b="1" dirty="0">
                <a:latin typeface="Arial Black" pitchFamily="34" charset="0"/>
              </a:rPr>
              <a:t>Z uwagi na stan epidemii</a:t>
            </a:r>
            <a:r>
              <a:rPr lang="pl-PL" sz="2100" b="1" dirty="0">
                <a:latin typeface="+mj-lt"/>
              </a:rPr>
              <a:t>, o ile nie ma możliwości przedłożenia oryginału zaświadczenia, </a:t>
            </a:r>
            <a:r>
              <a:rPr lang="pl-PL" sz="2100" b="1" u="sng" dirty="0">
                <a:latin typeface="+mj-lt"/>
              </a:rPr>
              <a:t>obserwator społeczny może przedstawić przewodniczącemu komisji wydruk </a:t>
            </a:r>
            <a:r>
              <a:rPr lang="pl-PL" sz="2100" b="1" u="sng" dirty="0" err="1">
                <a:latin typeface="+mj-lt"/>
              </a:rPr>
              <a:t>skanu</a:t>
            </a:r>
            <a:r>
              <a:rPr lang="pl-PL" sz="2100" b="1" u="sng" dirty="0">
                <a:latin typeface="+mj-lt"/>
              </a:rPr>
              <a:t> zaświadczenia podpisanego przez osobę działającą w imieniu organu uprawnionego do reprezentowania na zewnątrz stowarzyszenia lub fundacji</a:t>
            </a:r>
            <a:r>
              <a:rPr lang="pl-PL" sz="2100" b="1" dirty="0">
                <a:latin typeface="+mj-lt"/>
              </a:rPr>
              <a:t>. Jednakże w takim przypadku konieczne jest jednoczesne przedłożenie </a:t>
            </a:r>
            <a:r>
              <a:rPr lang="pl-PL" sz="2100" b="1" dirty="0" err="1">
                <a:latin typeface="+mj-lt"/>
              </a:rPr>
              <a:t>skanu</a:t>
            </a:r>
            <a:r>
              <a:rPr lang="pl-PL" sz="2100" b="1" dirty="0">
                <a:latin typeface="+mj-lt"/>
              </a:rPr>
              <a:t> innego dokumentu uprawdopodobniającego, że obserwator społeczny został wyznaczony przez uprawniony do tego organ danej fundacji lub stowarzyszenia, tj. np. </a:t>
            </a:r>
            <a:r>
              <a:rPr lang="pl-PL" sz="2100" b="1" dirty="0" err="1">
                <a:latin typeface="+mj-lt"/>
              </a:rPr>
              <a:t>skanu</a:t>
            </a:r>
            <a:r>
              <a:rPr lang="pl-PL" sz="2100" b="1" dirty="0">
                <a:latin typeface="+mj-lt"/>
              </a:rPr>
              <a:t> uchwały w sprawie wyboru prezesa danego stowarzyszenia lub fundacji albo </a:t>
            </a:r>
            <a:r>
              <a:rPr lang="pl-PL" sz="2100" b="1" dirty="0" err="1">
                <a:latin typeface="+mj-lt"/>
              </a:rPr>
              <a:t>skanu</a:t>
            </a:r>
            <a:r>
              <a:rPr lang="pl-PL" sz="2100" b="1" dirty="0">
                <a:latin typeface="+mj-lt"/>
              </a:rPr>
              <a:t> innego tego rodzaju dokumentu. Musi to być </a:t>
            </a:r>
            <a:r>
              <a:rPr lang="pl-PL" sz="2100" b="1" dirty="0" err="1">
                <a:latin typeface="+mj-lt"/>
              </a:rPr>
              <a:t>skan</a:t>
            </a:r>
            <a:r>
              <a:rPr lang="pl-PL" sz="2100" b="1" dirty="0">
                <a:latin typeface="+mj-lt"/>
              </a:rPr>
              <a:t> innego dokumentu, niż wyciąg z Krajowego Rejestru Sądowego, który dostępny jest w Internecie. Przedkładanie </a:t>
            </a:r>
            <a:r>
              <a:rPr lang="pl-PL" sz="2100" b="1" dirty="0" err="1">
                <a:latin typeface="+mj-lt"/>
              </a:rPr>
              <a:t>skanu</a:t>
            </a:r>
            <a:r>
              <a:rPr lang="pl-PL" sz="2100" b="1" dirty="0">
                <a:latin typeface="+mj-lt"/>
              </a:rPr>
              <a:t> tego rodzaju dokumentu nie jest konieczne w przypadku przedłożenia przewodniczącemu komisji oryginału zaświadczenia</a:t>
            </a:r>
          </a:p>
        </p:txBody>
      </p:sp>
      <p:pic>
        <p:nvPicPr>
          <p:cNvPr id="25604" name="Obraz 3" descr="virus.jpg"/>
          <p:cNvPicPr>
            <a:picLocks noChangeAspect="1"/>
          </p:cNvPicPr>
          <p:nvPr/>
        </p:nvPicPr>
        <p:blipFill>
          <a:blip r:embed="rId2"/>
          <a:srcRect/>
          <a:stretch>
            <a:fillRect/>
          </a:stretch>
        </p:blipFill>
        <p:spPr bwMode="auto">
          <a:xfrm>
            <a:off x="-11113" y="874713"/>
            <a:ext cx="838201" cy="969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rostokąt 1"/>
          <p:cNvSpPr>
            <a:spLocks noChangeArrowheads="1"/>
          </p:cNvSpPr>
          <p:nvPr/>
        </p:nvSpPr>
        <p:spPr bwMode="auto">
          <a:xfrm>
            <a:off x="1220788" y="652463"/>
            <a:ext cx="5626100" cy="400050"/>
          </a:xfrm>
          <a:prstGeom prst="rect">
            <a:avLst/>
          </a:prstGeom>
          <a:noFill/>
          <a:ln w="9525">
            <a:noFill/>
            <a:miter lim="800000"/>
            <a:headEnd/>
            <a:tailEnd/>
          </a:ln>
        </p:spPr>
        <p:txBody>
          <a:bodyPr wrap="none">
            <a:spAutoFit/>
          </a:bodyPr>
          <a:lstStyle/>
          <a:p>
            <a:pPr algn="ctr"/>
            <a:r>
              <a:rPr lang="pl-PL" altLang="pl-PL" sz="2000">
                <a:solidFill>
                  <a:srgbClr val="9D032A"/>
                </a:solidFill>
                <a:latin typeface="Arial Black" pitchFamily="34" charset="0"/>
                <a:cs typeface="Arial" charset="0"/>
              </a:rPr>
              <a:t>OBSERWATORZY MIĘDZYNARODOWI </a:t>
            </a:r>
          </a:p>
        </p:txBody>
      </p:sp>
      <p:sp>
        <p:nvSpPr>
          <p:cNvPr id="26627" name="Prostokąt 2"/>
          <p:cNvSpPr>
            <a:spLocks noChangeArrowheads="1"/>
          </p:cNvSpPr>
          <p:nvPr/>
        </p:nvSpPr>
        <p:spPr bwMode="auto">
          <a:xfrm>
            <a:off x="323850" y="1822450"/>
            <a:ext cx="4895850" cy="1384300"/>
          </a:xfrm>
          <a:prstGeom prst="rect">
            <a:avLst/>
          </a:prstGeom>
          <a:noFill/>
          <a:ln w="9525">
            <a:noFill/>
            <a:miter lim="800000"/>
            <a:headEnd/>
            <a:tailEnd/>
          </a:ln>
        </p:spPr>
        <p:txBody>
          <a:bodyPr>
            <a:spAutoFit/>
          </a:bodyPr>
          <a:lstStyle/>
          <a:p>
            <a:pPr algn="ctr"/>
            <a:r>
              <a:rPr lang="pl-PL" altLang="pl-PL" sz="2000">
                <a:latin typeface="Franklin Gothic Book" pitchFamily="34" charset="0"/>
                <a:cs typeface="Arial" charset="0"/>
              </a:rPr>
              <a:t>Przy wszystkich czynnościach komisji </a:t>
            </a:r>
            <a:br>
              <a:rPr lang="pl-PL" altLang="pl-PL" sz="2000">
                <a:latin typeface="Franklin Gothic Book" pitchFamily="34" charset="0"/>
                <a:cs typeface="Arial" charset="0"/>
              </a:rPr>
            </a:br>
            <a:r>
              <a:rPr lang="pl-PL" altLang="pl-PL" sz="2000">
                <a:latin typeface="Franklin Gothic Book" pitchFamily="34" charset="0"/>
                <a:cs typeface="Arial" charset="0"/>
              </a:rPr>
              <a:t>mogą być również obecni </a:t>
            </a:r>
            <a:br>
              <a:rPr lang="pl-PL" altLang="pl-PL" sz="2000">
                <a:latin typeface="Franklin Gothic Book" pitchFamily="34" charset="0"/>
                <a:cs typeface="Arial" charset="0"/>
              </a:rPr>
            </a:br>
            <a:r>
              <a:rPr lang="pl-PL" altLang="pl-PL" sz="2400" b="1">
                <a:solidFill>
                  <a:srgbClr val="9D032A"/>
                </a:solidFill>
                <a:latin typeface="Franklin Gothic Book" pitchFamily="34" charset="0"/>
                <a:cs typeface="Arial" charset="0"/>
              </a:rPr>
              <a:t>obserwatorzy międzynarodowi  </a:t>
            </a:r>
            <a:r>
              <a:rPr lang="pl-PL" altLang="pl-PL" sz="2000">
                <a:solidFill>
                  <a:srgbClr val="FF0000"/>
                </a:solidFill>
                <a:latin typeface="Franklin Gothic Book" pitchFamily="34" charset="0"/>
                <a:cs typeface="Arial" charset="0"/>
              </a:rPr>
              <a:t/>
            </a:r>
            <a:br>
              <a:rPr lang="pl-PL" altLang="pl-PL" sz="2000">
                <a:solidFill>
                  <a:srgbClr val="FF0000"/>
                </a:solidFill>
                <a:latin typeface="Franklin Gothic Book" pitchFamily="34" charset="0"/>
                <a:cs typeface="Arial" charset="0"/>
              </a:rPr>
            </a:br>
            <a:r>
              <a:rPr lang="pl-PL" altLang="pl-PL" sz="2000">
                <a:latin typeface="Franklin Gothic Book" pitchFamily="34" charset="0"/>
                <a:cs typeface="Arial" charset="0"/>
              </a:rPr>
              <a:t>zaproszeni przez PKW. </a:t>
            </a:r>
          </a:p>
        </p:txBody>
      </p:sp>
      <p:pic>
        <p:nvPicPr>
          <p:cNvPr id="26628" name="Picture 2" descr="Znalezione obrazy dla zapytania lupa"/>
          <p:cNvPicPr>
            <a:picLocks noChangeAspect="1" noChangeArrowheads="1"/>
          </p:cNvPicPr>
          <p:nvPr/>
        </p:nvPicPr>
        <p:blipFill>
          <a:blip r:embed="rId2"/>
          <a:srcRect/>
          <a:stretch>
            <a:fillRect/>
          </a:stretch>
        </p:blipFill>
        <p:spPr bwMode="auto">
          <a:xfrm>
            <a:off x="5508625" y="1412875"/>
            <a:ext cx="3460750" cy="2592388"/>
          </a:xfrm>
          <a:prstGeom prst="rect">
            <a:avLst/>
          </a:prstGeom>
          <a:noFill/>
          <a:ln w="9525">
            <a:noFill/>
            <a:miter lim="800000"/>
            <a:headEnd/>
            <a:tailEnd/>
          </a:ln>
        </p:spPr>
      </p:pic>
      <p:sp>
        <p:nvSpPr>
          <p:cNvPr id="26629" name="Prostokąt 4"/>
          <p:cNvSpPr>
            <a:spLocks noChangeArrowheads="1"/>
          </p:cNvSpPr>
          <p:nvPr/>
        </p:nvSpPr>
        <p:spPr bwMode="auto">
          <a:xfrm>
            <a:off x="323850" y="3860800"/>
            <a:ext cx="8424863" cy="2554288"/>
          </a:xfrm>
          <a:prstGeom prst="rect">
            <a:avLst/>
          </a:prstGeom>
          <a:noFill/>
          <a:ln w="9525">
            <a:noFill/>
            <a:miter lim="800000"/>
            <a:headEnd/>
            <a:tailEnd/>
          </a:ln>
        </p:spPr>
        <p:txBody>
          <a:bodyPr>
            <a:spAutoFit/>
          </a:bodyPr>
          <a:lstStyle/>
          <a:p>
            <a:pPr algn="just"/>
            <a:r>
              <a:rPr lang="pl-PL" altLang="pl-PL" sz="2000">
                <a:latin typeface="Franklin Gothic Book" pitchFamily="34" charset="0"/>
                <a:cs typeface="Arial" charset="0"/>
              </a:rPr>
              <a:t>                     </a:t>
            </a:r>
          </a:p>
          <a:p>
            <a:pPr algn="just"/>
            <a:r>
              <a:rPr lang="pl-PL" altLang="pl-PL" sz="2000">
                <a:latin typeface="Franklin Gothic Book" pitchFamily="34" charset="0"/>
                <a:cs typeface="Arial" charset="0"/>
              </a:rPr>
              <a:t>Obserwatorzy międzynarodowi przedstawią komisji </a:t>
            </a:r>
            <a:r>
              <a:rPr lang="pl-PL" altLang="pl-PL" sz="2000" b="1">
                <a:latin typeface="Franklin Gothic Book" pitchFamily="34" charset="0"/>
                <a:cs typeface="Arial" charset="0"/>
              </a:rPr>
              <a:t>zaświadczenie </a:t>
            </a:r>
            <a:r>
              <a:rPr lang="pl-PL" altLang="pl-PL" sz="2000">
                <a:latin typeface="Franklin Gothic Book" pitchFamily="34" charset="0"/>
                <a:cs typeface="Arial" charset="0"/>
              </a:rPr>
              <a:t>wydane przez PKW. Obserwatorzy międzynarodowi posiadają </a:t>
            </a:r>
            <a:r>
              <a:rPr lang="pl-PL" altLang="pl-PL" sz="2000" b="1">
                <a:latin typeface="Franklin Gothic Book" pitchFamily="34" charset="0"/>
                <a:cs typeface="Arial" charset="0"/>
              </a:rPr>
              <a:t>uprawnienia mężów zaufania</a:t>
            </a:r>
            <a:r>
              <a:rPr lang="pl-PL" altLang="pl-PL" sz="2000">
                <a:latin typeface="Franklin Gothic Book" pitchFamily="34" charset="0"/>
                <a:cs typeface="Arial" charset="0"/>
              </a:rPr>
              <a:t>, </a:t>
            </a:r>
            <a:r>
              <a:rPr lang="pl-PL" altLang="pl-PL" sz="2000" u="sng">
                <a:latin typeface="Franklin Gothic Book" pitchFamily="34" charset="0"/>
                <a:cs typeface="Arial" charset="0"/>
              </a:rPr>
              <a:t>z wyjątkiem </a:t>
            </a:r>
            <a:r>
              <a:rPr lang="pl-PL" altLang="pl-PL" sz="2000">
                <a:latin typeface="Franklin Gothic Book" pitchFamily="34" charset="0"/>
                <a:cs typeface="Arial" charset="0"/>
              </a:rPr>
              <a:t>prawa do wnoszenia uwag do protokołu (art. 50 § 2 Kodeksu wyborczego). </a:t>
            </a:r>
          </a:p>
          <a:p>
            <a:pPr algn="just"/>
            <a:endParaRPr lang="pl-PL" altLang="pl-PL" sz="2000">
              <a:latin typeface="Franklin Gothic Book" pitchFamily="34" charset="0"/>
              <a:cs typeface="Arial" charset="0"/>
            </a:endParaRPr>
          </a:p>
          <a:p>
            <a:pPr algn="just"/>
            <a:r>
              <a:rPr lang="pl-PL" altLang="pl-PL" sz="2000" b="1">
                <a:latin typeface="Franklin Gothic Book" pitchFamily="34" charset="0"/>
                <a:cs typeface="Arial" charset="0"/>
              </a:rPr>
              <a:t>Nie mogą oni wykonywać żadnych czynności członka komisji, pomagać głosującym w głosowaniu ani udzielać im wyjaśnień.</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rostokąt 1"/>
          <p:cNvSpPr>
            <a:spLocks noChangeArrowheads="1"/>
          </p:cNvSpPr>
          <p:nvPr/>
        </p:nvSpPr>
        <p:spPr bwMode="auto">
          <a:xfrm>
            <a:off x="371475" y="981075"/>
            <a:ext cx="9096375" cy="5632450"/>
          </a:xfrm>
          <a:prstGeom prst="rect">
            <a:avLst/>
          </a:prstGeom>
          <a:noFill/>
          <a:ln w="9525">
            <a:noFill/>
            <a:miter lim="800000"/>
            <a:headEnd/>
            <a:tailEnd/>
          </a:ln>
        </p:spPr>
        <p:txBody>
          <a:bodyPr>
            <a:spAutoFit/>
          </a:bodyPr>
          <a:lstStyle/>
          <a:p>
            <a:pPr marL="285750" indent="-285750">
              <a:buFont typeface="Wingdings" pitchFamily="2" charset="2"/>
              <a:buChar char="Ø"/>
            </a:pPr>
            <a:r>
              <a:rPr lang="pl-PL" altLang="pl-PL" sz="2000" b="1">
                <a:latin typeface="Franklin Gothic Book" pitchFamily="34" charset="0"/>
                <a:cs typeface="Arial" charset="0"/>
              </a:rPr>
              <a:t>Członkowie komisji</a:t>
            </a:r>
          </a:p>
          <a:p>
            <a:pPr marL="285750" indent="-285750">
              <a:buFont typeface="Wingdings" pitchFamily="2" charset="2"/>
              <a:buChar char="Ø"/>
            </a:pPr>
            <a:r>
              <a:rPr lang="pl-PL" altLang="pl-PL" sz="2000" b="1">
                <a:latin typeface="Franklin Gothic Book" pitchFamily="34" charset="0"/>
                <a:cs typeface="Arial" charset="0"/>
              </a:rPr>
              <a:t>Mężowie zaufania</a:t>
            </a:r>
          </a:p>
          <a:p>
            <a:pPr marL="285750" indent="-285750">
              <a:buFont typeface="Wingdings" pitchFamily="2" charset="2"/>
              <a:buChar char="Ø"/>
            </a:pPr>
            <a:r>
              <a:rPr lang="pl-PL" altLang="pl-PL" sz="2000" b="1">
                <a:latin typeface="Franklin Gothic Book" pitchFamily="34" charset="0"/>
                <a:cs typeface="Arial" charset="0"/>
              </a:rPr>
              <a:t>Obserwatorzy społeczni</a:t>
            </a:r>
          </a:p>
          <a:p>
            <a:pPr marL="285750" indent="-285750">
              <a:buFont typeface="Wingdings" pitchFamily="2" charset="2"/>
              <a:buChar char="Ø"/>
            </a:pPr>
            <a:r>
              <a:rPr lang="pl-PL" altLang="pl-PL" sz="2000" b="1">
                <a:latin typeface="Franklin Gothic Book" pitchFamily="34" charset="0"/>
                <a:cs typeface="Arial" charset="0"/>
              </a:rPr>
              <a:t>Obserwatorzy międzynarodowi</a:t>
            </a:r>
          </a:p>
          <a:p>
            <a:pPr marL="285750" indent="-285750">
              <a:buFont typeface="Wingdings" pitchFamily="2" charset="2"/>
              <a:buChar char="Ø"/>
            </a:pPr>
            <a:r>
              <a:rPr lang="pl-PL" altLang="pl-PL" sz="2000" b="1">
                <a:latin typeface="Franklin Gothic Book" pitchFamily="34" charset="0"/>
                <a:cs typeface="Arial" charset="0"/>
              </a:rPr>
              <a:t>Dziennikarze</a:t>
            </a:r>
          </a:p>
          <a:p>
            <a:pPr marL="285750" indent="-285750">
              <a:buFont typeface="Wingdings" pitchFamily="2" charset="2"/>
              <a:buChar char="Ø"/>
            </a:pPr>
            <a:r>
              <a:rPr lang="pl-PL" altLang="pl-PL" sz="2000" b="1">
                <a:latin typeface="Franklin Gothic Book" pitchFamily="34" charset="0"/>
                <a:cs typeface="Arial" charset="0"/>
              </a:rPr>
              <a:t>Lokal wyborczy</a:t>
            </a:r>
          </a:p>
          <a:p>
            <a:pPr marL="285750" indent="-285750">
              <a:buFont typeface="Wingdings" pitchFamily="2" charset="2"/>
              <a:buChar char="Ø"/>
            </a:pPr>
            <a:r>
              <a:rPr lang="pl-PL" altLang="pl-PL" sz="2000" b="1">
                <a:latin typeface="Franklin Gothic Book" pitchFamily="34" charset="0"/>
                <a:cs typeface="Arial" charset="0"/>
              </a:rPr>
              <a:t>Zadania komisji przed dniem wyborów	</a:t>
            </a:r>
          </a:p>
          <a:p>
            <a:pPr marL="285750" indent="-285750">
              <a:buFont typeface="Wingdings" pitchFamily="2" charset="2"/>
              <a:buChar char="Ø"/>
            </a:pPr>
            <a:r>
              <a:rPr lang="pl-PL" altLang="pl-PL" sz="2000" b="1">
                <a:latin typeface="Franklin Gothic Book" pitchFamily="34" charset="0"/>
                <a:cs typeface="Arial" charset="0"/>
              </a:rPr>
              <a:t>Zadania komisji w dniu wyborów przed otwarciem lokalu wyborczego</a:t>
            </a:r>
          </a:p>
          <a:p>
            <a:pPr marL="285750" indent="-285750">
              <a:buFont typeface="Wingdings" pitchFamily="2" charset="2"/>
              <a:buChar char="Ø"/>
            </a:pPr>
            <a:r>
              <a:rPr lang="pl-PL" altLang="pl-PL" sz="2000" b="1">
                <a:latin typeface="Franklin Gothic Book" pitchFamily="34" charset="0"/>
                <a:cs typeface="Arial" charset="0"/>
              </a:rPr>
              <a:t>Zadania komisji w trakcie głosowania</a:t>
            </a:r>
          </a:p>
          <a:p>
            <a:pPr marL="285750" indent="-285750">
              <a:buFont typeface="Wingdings" pitchFamily="2" charset="2"/>
              <a:buChar char="Ø"/>
            </a:pPr>
            <a:r>
              <a:rPr lang="pl-PL" altLang="pl-PL" sz="2000" b="1">
                <a:latin typeface="Franklin Gothic Book" pitchFamily="34" charset="0"/>
                <a:cs typeface="Arial" charset="0"/>
              </a:rPr>
              <a:t>Głosowanie przez pełnomocnika – szczególne zadania komisji</a:t>
            </a:r>
          </a:p>
          <a:p>
            <a:pPr marL="285750" indent="-285750">
              <a:buFont typeface="Wingdings" pitchFamily="2" charset="2"/>
              <a:buChar char="Ø"/>
            </a:pPr>
            <a:r>
              <a:rPr lang="pl-PL" altLang="pl-PL" sz="2000" b="1">
                <a:latin typeface="Franklin Gothic Book" pitchFamily="34" charset="0"/>
                <a:cs typeface="Arial" charset="0"/>
              </a:rPr>
              <a:t>Głosowanie korespondencyjne – szczególne zadania komisji</a:t>
            </a:r>
          </a:p>
          <a:p>
            <a:pPr marL="285750" indent="-285750">
              <a:buFont typeface="Wingdings" pitchFamily="2" charset="2"/>
              <a:buChar char="Ø"/>
            </a:pPr>
            <a:r>
              <a:rPr lang="pl-PL" altLang="pl-PL" sz="2000" b="1">
                <a:latin typeface="Franklin Gothic Book" pitchFamily="34" charset="0"/>
                <a:cs typeface="Arial" charset="0"/>
              </a:rPr>
              <a:t>Przebieg głosowania</a:t>
            </a:r>
          </a:p>
          <a:p>
            <a:pPr marL="285750" indent="-285750">
              <a:buFont typeface="Wingdings" pitchFamily="2" charset="2"/>
              <a:buChar char="Ø"/>
            </a:pPr>
            <a:r>
              <a:rPr lang="pl-PL" altLang="pl-PL" sz="2000" b="1">
                <a:latin typeface="Franklin Gothic Book" pitchFamily="34" charset="0"/>
                <a:cs typeface="Arial" charset="0"/>
              </a:rPr>
              <a:t>Zakończenie głosowania</a:t>
            </a:r>
          </a:p>
          <a:p>
            <a:pPr marL="285750" indent="-285750">
              <a:buFont typeface="Wingdings" pitchFamily="2" charset="2"/>
              <a:buChar char="Ø"/>
            </a:pPr>
            <a:r>
              <a:rPr lang="pl-PL" altLang="pl-PL" sz="2000" b="1">
                <a:latin typeface="Franklin Gothic Book" pitchFamily="34" charset="0"/>
                <a:cs typeface="Arial" charset="0"/>
              </a:rPr>
              <a:t>Ustalenie wyników głosowania w obwodzie</a:t>
            </a:r>
          </a:p>
          <a:p>
            <a:pPr marL="285750" indent="-285750">
              <a:buFont typeface="Wingdings" pitchFamily="2" charset="2"/>
              <a:buChar char="Ø"/>
            </a:pPr>
            <a:r>
              <a:rPr lang="pl-PL" altLang="pl-PL" sz="2000" b="1">
                <a:latin typeface="Franklin Gothic Book" pitchFamily="34" charset="0"/>
                <a:cs typeface="Arial" charset="0"/>
              </a:rPr>
              <a:t>Przekazywanie protokołu głosowania do Okręgowej Komisji Wyborczej</a:t>
            </a:r>
          </a:p>
          <a:p>
            <a:pPr marL="285750" indent="-285750">
              <a:buFont typeface="Wingdings" pitchFamily="2" charset="2"/>
              <a:buChar char="Ø"/>
            </a:pPr>
            <a:r>
              <a:rPr lang="pl-PL" altLang="pl-PL" sz="2000" b="1">
                <a:latin typeface="Franklin Gothic Book" pitchFamily="34" charset="0"/>
                <a:cs typeface="Arial" charset="0"/>
              </a:rPr>
              <a:t>Przekazanie w depozyt materiałów z wyborów.</a:t>
            </a:r>
          </a:p>
          <a:p>
            <a:pPr marL="285750" indent="-285750">
              <a:buFont typeface="Wingdings" pitchFamily="2" charset="2"/>
              <a:buChar char="Ø"/>
            </a:pPr>
            <a:r>
              <a:rPr lang="pl-PL" altLang="pl-PL" sz="2000" b="1">
                <a:latin typeface="Franklin Gothic Book" pitchFamily="34" charset="0"/>
                <a:cs typeface="Arial" charset="0"/>
              </a:rPr>
              <a:t>Szczególne zadania komisji w obwodach odrębnych</a:t>
            </a:r>
          </a:p>
          <a:p>
            <a:pPr marL="285750" indent="-285750">
              <a:buFont typeface="Wingdings" pitchFamily="2" charset="2"/>
              <a:buChar char="Ø"/>
            </a:pPr>
            <a:r>
              <a:rPr lang="pl-PL" altLang="pl-PL" sz="2000" b="1">
                <a:latin typeface="Franklin Gothic Book" pitchFamily="34" charset="0"/>
                <a:cs typeface="Arial" charset="0"/>
              </a:rPr>
              <a:t>Ponowne głosowanie</a:t>
            </a:r>
          </a:p>
        </p:txBody>
      </p:sp>
      <p:sp>
        <p:nvSpPr>
          <p:cNvPr id="9219" name="pole tekstowe 3"/>
          <p:cNvSpPr txBox="1">
            <a:spLocks noChangeArrowheads="1"/>
          </p:cNvSpPr>
          <p:nvPr/>
        </p:nvSpPr>
        <p:spPr bwMode="auto">
          <a:xfrm>
            <a:off x="2422525" y="292100"/>
            <a:ext cx="3373438" cy="400050"/>
          </a:xfrm>
          <a:prstGeom prst="rect">
            <a:avLst/>
          </a:prstGeom>
          <a:noFill/>
          <a:ln w="9525">
            <a:noFill/>
            <a:miter lim="800000"/>
            <a:headEnd/>
            <a:tailEnd/>
          </a:ln>
        </p:spPr>
        <p:txBody>
          <a:bodyPr wrap="none">
            <a:spAutoFit/>
          </a:bodyPr>
          <a:lstStyle/>
          <a:p>
            <a:pPr algn="ctr"/>
            <a:r>
              <a:rPr lang="pl-PL" altLang="pl-PL" sz="2000" b="1">
                <a:solidFill>
                  <a:srgbClr val="9D032A"/>
                </a:solidFill>
                <a:latin typeface="Arial Black" pitchFamily="34" charset="0"/>
              </a:rPr>
              <a:t>PROGRAM SZKOLENIA</a:t>
            </a:r>
          </a:p>
        </p:txBody>
      </p:sp>
      <p:pic>
        <p:nvPicPr>
          <p:cNvPr id="9220" name="Picture 2" descr="http://janowice-bestwina.pl/wp-content/uploads/2013/04/1.jpg"/>
          <p:cNvPicPr>
            <a:picLocks noChangeAspect="1" noChangeArrowheads="1"/>
          </p:cNvPicPr>
          <p:nvPr/>
        </p:nvPicPr>
        <p:blipFill>
          <a:blip r:embed="rId2"/>
          <a:srcRect/>
          <a:stretch>
            <a:fillRect/>
          </a:stretch>
        </p:blipFill>
        <p:spPr bwMode="auto">
          <a:xfrm>
            <a:off x="5219700" y="1052513"/>
            <a:ext cx="2447925"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zpwp-sieradz.eu/images/dziennikarz.jpg"/>
          <p:cNvPicPr>
            <a:picLocks noChangeAspect="1" noChangeArrowheads="1"/>
          </p:cNvPicPr>
          <p:nvPr/>
        </p:nvPicPr>
        <p:blipFill>
          <a:blip r:embed="rId2"/>
          <a:srcRect/>
          <a:stretch>
            <a:fillRect/>
          </a:stretch>
        </p:blipFill>
        <p:spPr bwMode="auto">
          <a:xfrm>
            <a:off x="2051050" y="1995488"/>
            <a:ext cx="1814513" cy="2362200"/>
          </a:xfrm>
          <a:prstGeom prst="rect">
            <a:avLst/>
          </a:prstGeom>
          <a:noFill/>
          <a:ln w="9525">
            <a:noFill/>
            <a:miter lim="800000"/>
            <a:headEnd/>
            <a:tailEnd/>
          </a:ln>
        </p:spPr>
      </p:pic>
      <p:sp>
        <p:nvSpPr>
          <p:cNvPr id="27651" name="Prostokąt 1"/>
          <p:cNvSpPr>
            <a:spLocks noChangeArrowheads="1"/>
          </p:cNvSpPr>
          <p:nvPr/>
        </p:nvSpPr>
        <p:spPr bwMode="auto">
          <a:xfrm>
            <a:off x="2928938" y="476250"/>
            <a:ext cx="2363787" cy="400050"/>
          </a:xfrm>
          <a:prstGeom prst="rect">
            <a:avLst/>
          </a:prstGeom>
          <a:noFill/>
          <a:ln w="9525">
            <a:noFill/>
            <a:miter lim="800000"/>
            <a:headEnd/>
            <a:tailEnd/>
          </a:ln>
        </p:spPr>
        <p:txBody>
          <a:bodyPr wrap="none">
            <a:spAutoFit/>
          </a:bodyPr>
          <a:lstStyle/>
          <a:p>
            <a:pPr algn="ctr"/>
            <a:r>
              <a:rPr lang="pl-PL" altLang="pl-PL" sz="2000" b="1">
                <a:solidFill>
                  <a:srgbClr val="9D032A"/>
                </a:solidFill>
                <a:latin typeface="Arial Black" pitchFamily="34" charset="0"/>
                <a:cs typeface="Arial" charset="0"/>
              </a:rPr>
              <a:t>DZIENNIKARZE</a:t>
            </a:r>
          </a:p>
        </p:txBody>
      </p:sp>
      <p:pic>
        <p:nvPicPr>
          <p:cNvPr id="27652" name="Picture 4" descr="466"/>
          <p:cNvPicPr>
            <a:picLocks noChangeAspect="1" noChangeArrowheads="1"/>
          </p:cNvPicPr>
          <p:nvPr/>
        </p:nvPicPr>
        <p:blipFill>
          <a:blip r:embed="rId3"/>
          <a:srcRect/>
          <a:stretch>
            <a:fillRect/>
          </a:stretch>
        </p:blipFill>
        <p:spPr bwMode="auto">
          <a:xfrm>
            <a:off x="107950" y="1341438"/>
            <a:ext cx="2301875" cy="3173412"/>
          </a:xfrm>
          <a:prstGeom prst="rect">
            <a:avLst/>
          </a:prstGeom>
          <a:noFill/>
          <a:ln w="9525">
            <a:solidFill>
              <a:schemeClr val="tx2"/>
            </a:solidFill>
            <a:miter lim="800000"/>
            <a:headEnd/>
            <a:tailEnd/>
          </a:ln>
        </p:spPr>
      </p:pic>
      <p:pic>
        <p:nvPicPr>
          <p:cNvPr id="27653" name="Picture 5" descr="http://www.antwo.pl/images/img_questions/pl/1343995336501bbdc8a647b.jpg"/>
          <p:cNvPicPr>
            <a:picLocks noChangeAspect="1" noChangeArrowheads="1"/>
          </p:cNvPicPr>
          <p:nvPr/>
        </p:nvPicPr>
        <p:blipFill>
          <a:blip r:embed="rId4"/>
          <a:srcRect l="19016" r="20236"/>
          <a:stretch>
            <a:fillRect/>
          </a:stretch>
        </p:blipFill>
        <p:spPr bwMode="auto">
          <a:xfrm>
            <a:off x="1403350" y="1628775"/>
            <a:ext cx="576263" cy="719138"/>
          </a:xfrm>
          <a:prstGeom prst="rect">
            <a:avLst/>
          </a:prstGeom>
          <a:noFill/>
          <a:ln w="9525">
            <a:noFill/>
            <a:miter lim="800000"/>
            <a:headEnd/>
            <a:tailEnd/>
          </a:ln>
        </p:spPr>
      </p:pic>
      <p:sp>
        <p:nvSpPr>
          <p:cNvPr id="6" name="Prostokąt 5">
            <a:extLst>
              <a:ext uri="{FF2B5EF4-FFF2-40B4-BE49-F238E27FC236}">
                <a16:creationId xmlns:a16="http://schemas.microsoft.com/office/drawing/2014/main" xmlns="" id="{4EDF1074-AC2D-41A4-90FA-087869837C9A}"/>
              </a:ext>
            </a:extLst>
          </p:cNvPr>
          <p:cNvSpPr/>
          <p:nvPr/>
        </p:nvSpPr>
        <p:spPr>
          <a:xfrm>
            <a:off x="3779838" y="1125538"/>
            <a:ext cx="5256212" cy="3830637"/>
          </a:xfrm>
          <a:prstGeom prst="rect">
            <a:avLst/>
          </a:prstGeom>
        </p:spPr>
        <p:txBody>
          <a:bodyPr>
            <a:spAutoFit/>
          </a:bodyPr>
          <a:lstStyle/>
          <a:p>
            <a:pPr marL="285750" indent="-285750">
              <a:buFont typeface="Wingdings" panose="05000000000000000000" pitchFamily="2" charset="2"/>
              <a:buChar char="Ø"/>
              <a:defRPr/>
            </a:pPr>
            <a:r>
              <a:rPr lang="pl-PL" dirty="0">
                <a:latin typeface="Franklin Gothic Book" panose="020B0503020102020204" pitchFamily="34" charset="0"/>
                <a:cs typeface="Arial" panose="020B0604020202020204" pitchFamily="34" charset="0"/>
              </a:rPr>
              <a:t>ważna legitymacja dziennikarska lub inny dokument potwierdzający reprezentowanie redakcji;</a:t>
            </a:r>
          </a:p>
          <a:p>
            <a:pPr>
              <a:defRPr/>
            </a:pPr>
            <a:endParaRPr lang="pl-PL" sz="900" dirty="0">
              <a:latin typeface="Franklin Gothic Book" panose="020B0503020102020204" pitchFamily="34" charset="0"/>
              <a:cs typeface="Arial" panose="020B0604020202020204" pitchFamily="34" charset="0"/>
            </a:endParaRPr>
          </a:p>
          <a:p>
            <a:pPr marL="285750" indent="-285750">
              <a:buFont typeface="Wingdings" panose="05000000000000000000" pitchFamily="2" charset="2"/>
              <a:buChar char="Ø"/>
              <a:defRPr/>
            </a:pPr>
            <a:r>
              <a:rPr lang="pl-PL" dirty="0">
                <a:latin typeface="Franklin Gothic Book" panose="020B0503020102020204" pitchFamily="34" charset="0"/>
                <a:cs typeface="Arial" panose="020B0604020202020204" pitchFamily="34" charset="0"/>
              </a:rPr>
              <a:t>obowiązek zgłoszenia obecności przewodniczącemu OKW oraz stosowanie się do zarządzeń mających na celu zapewnienie powagi i tajności głosowania;</a:t>
            </a:r>
          </a:p>
          <a:p>
            <a:pPr>
              <a:defRPr/>
            </a:pPr>
            <a:endParaRPr lang="pl-PL" sz="900" dirty="0">
              <a:latin typeface="Franklin Gothic Book" panose="020B0503020102020204" pitchFamily="34" charset="0"/>
              <a:cs typeface="Arial" panose="020B0604020202020204" pitchFamily="34" charset="0"/>
            </a:endParaRPr>
          </a:p>
          <a:p>
            <a:pPr marL="285750" indent="-285750">
              <a:buFont typeface="Wingdings" panose="05000000000000000000" pitchFamily="2" charset="2"/>
              <a:buChar char="Ø"/>
              <a:defRPr/>
            </a:pPr>
            <a:r>
              <a:rPr lang="pl-PL" dirty="0">
                <a:latin typeface="Franklin Gothic Book" panose="020B0503020102020204" pitchFamily="34" charset="0"/>
                <a:cs typeface="Arial" panose="020B0604020202020204" pitchFamily="34" charset="0"/>
              </a:rPr>
              <a:t>zakaz przeprowadzania wywiadów </a:t>
            </a:r>
            <a:r>
              <a:rPr lang="pl-PL" b="1" u="sng" dirty="0">
                <a:solidFill>
                  <a:srgbClr val="9D032A"/>
                </a:solidFill>
                <a:latin typeface="Franklin Gothic Book" panose="020B0503020102020204" pitchFamily="34" charset="0"/>
                <a:cs typeface="Arial" panose="020B0604020202020204" pitchFamily="34" charset="0"/>
              </a:rPr>
              <a:t>w lokalu </a:t>
            </a:r>
            <a:br>
              <a:rPr lang="pl-PL" b="1" u="sng" dirty="0">
                <a:solidFill>
                  <a:srgbClr val="9D032A"/>
                </a:solidFill>
                <a:latin typeface="Franklin Gothic Book" panose="020B0503020102020204" pitchFamily="34" charset="0"/>
                <a:cs typeface="Arial" panose="020B0604020202020204" pitchFamily="34" charset="0"/>
              </a:rPr>
            </a:br>
            <a:r>
              <a:rPr lang="pl-PL" b="1" u="sng" dirty="0">
                <a:solidFill>
                  <a:srgbClr val="9D032A"/>
                </a:solidFill>
                <a:latin typeface="Franklin Gothic Book" panose="020B0503020102020204" pitchFamily="34" charset="0"/>
                <a:cs typeface="Arial" panose="020B0604020202020204" pitchFamily="34" charset="0"/>
              </a:rPr>
              <a:t>w którym odbywa się głosowanie; </a:t>
            </a:r>
          </a:p>
          <a:p>
            <a:pPr>
              <a:defRPr/>
            </a:pPr>
            <a:endParaRPr lang="pl-PL" sz="900" dirty="0">
              <a:latin typeface="Franklin Gothic Book" panose="020B0503020102020204" pitchFamily="34" charset="0"/>
              <a:cs typeface="Arial" panose="020B0604020202020204" pitchFamily="34" charset="0"/>
            </a:endParaRPr>
          </a:p>
          <a:p>
            <a:pPr marL="285750" indent="-285750">
              <a:buFont typeface="Wingdings" panose="05000000000000000000" pitchFamily="2" charset="2"/>
              <a:buChar char="Ø"/>
              <a:defRPr/>
            </a:pPr>
            <a:r>
              <a:rPr lang="pl-PL" dirty="0">
                <a:latin typeface="Franklin Gothic Book" panose="020B0503020102020204" pitchFamily="34" charset="0"/>
                <a:cs typeface="Arial" panose="020B0604020202020204" pitchFamily="34" charset="0"/>
              </a:rPr>
              <a:t>zakaz przebywania w lokalu wyborczym przed rozpoczęciem głosowania oraz po jego zakończeniu. </a:t>
            </a:r>
          </a:p>
        </p:txBody>
      </p:sp>
      <p:sp>
        <p:nvSpPr>
          <p:cNvPr id="27655" name="Prostokąt 6"/>
          <p:cNvSpPr>
            <a:spLocks noChangeArrowheads="1"/>
          </p:cNvSpPr>
          <p:nvPr/>
        </p:nvSpPr>
        <p:spPr bwMode="auto">
          <a:xfrm>
            <a:off x="468313" y="4941888"/>
            <a:ext cx="8064500" cy="1420812"/>
          </a:xfrm>
          <a:prstGeom prst="rect">
            <a:avLst/>
          </a:prstGeom>
          <a:noFill/>
          <a:ln w="28575">
            <a:solidFill>
              <a:srgbClr val="9D032A"/>
            </a:solidFill>
            <a:miter lim="800000"/>
            <a:headEnd/>
            <a:tailEnd/>
          </a:ln>
        </p:spPr>
        <p:txBody>
          <a:bodyPr>
            <a:spAutoFit/>
          </a:bodyPr>
          <a:lstStyle/>
          <a:p>
            <a:pPr algn="just">
              <a:lnSpc>
                <a:spcPct val="150000"/>
              </a:lnSpc>
            </a:pPr>
            <a:r>
              <a:rPr lang="pl-PL" altLang="pl-PL" sz="2000" b="1" u="sng">
                <a:ea typeface="Times New Roman" pitchFamily="18" charset="0"/>
                <a:cs typeface="Arial" charset="0"/>
              </a:rPr>
              <a:t>Po uzyskaniu zgody</a:t>
            </a:r>
            <a:r>
              <a:rPr lang="pl-PL" altLang="pl-PL" sz="2000" b="1">
                <a:ea typeface="Times New Roman" pitchFamily="18" charset="0"/>
                <a:cs typeface="Arial" charset="0"/>
              </a:rPr>
              <a:t> przewodniczącego OKW oraz osób, których wizerunek jest utrwalany, w tym członków komisji, d</a:t>
            </a:r>
            <a:r>
              <a:rPr lang="pl-PL" altLang="pl-PL" sz="2000" b="1">
                <a:solidFill>
                  <a:srgbClr val="000000"/>
                </a:solidFill>
                <a:ea typeface="Times New Roman" pitchFamily="18" charset="0"/>
                <a:cs typeface="Arial" charset="0"/>
              </a:rPr>
              <a:t>opuszczalne jest </a:t>
            </a:r>
            <a:r>
              <a:rPr lang="pl-PL" altLang="pl-PL" sz="2000" b="1">
                <a:solidFill>
                  <a:srgbClr val="9D032A"/>
                </a:solidFill>
                <a:ea typeface="Times New Roman" pitchFamily="18" charset="0"/>
                <a:cs typeface="Arial" charset="0"/>
              </a:rPr>
              <a:t>sfilmowanie i sfotografowanie momentu oddania głosu.</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Obraz 1"/>
          <p:cNvPicPr>
            <a:picLocks noChangeAspect="1"/>
          </p:cNvPicPr>
          <p:nvPr/>
        </p:nvPicPr>
        <p:blipFill>
          <a:blip r:embed="rId2"/>
          <a:srcRect/>
          <a:stretch>
            <a:fillRect/>
          </a:stretch>
        </p:blipFill>
        <p:spPr bwMode="auto">
          <a:xfrm>
            <a:off x="2987675" y="4221163"/>
            <a:ext cx="2808288" cy="2606675"/>
          </a:xfrm>
          <a:prstGeom prst="rect">
            <a:avLst/>
          </a:prstGeom>
          <a:noFill/>
          <a:ln w="9525">
            <a:noFill/>
            <a:miter lim="800000"/>
            <a:headEnd/>
            <a:tailEnd/>
          </a:ln>
        </p:spPr>
      </p:pic>
      <p:sp>
        <p:nvSpPr>
          <p:cNvPr id="28675" name="Prostokąt 1"/>
          <p:cNvSpPr>
            <a:spLocks noChangeArrowheads="1"/>
          </p:cNvSpPr>
          <p:nvPr/>
        </p:nvSpPr>
        <p:spPr bwMode="auto">
          <a:xfrm>
            <a:off x="2484438" y="620713"/>
            <a:ext cx="3586162" cy="400050"/>
          </a:xfrm>
          <a:prstGeom prst="rect">
            <a:avLst/>
          </a:prstGeom>
          <a:noFill/>
          <a:ln w="9525">
            <a:noFill/>
            <a:miter lim="800000"/>
            <a:headEnd/>
            <a:tailEnd/>
          </a:ln>
        </p:spPr>
        <p:txBody>
          <a:bodyPr wrap="none">
            <a:spAutoFit/>
          </a:bodyPr>
          <a:lstStyle/>
          <a:p>
            <a:r>
              <a:rPr lang="pl-PL" altLang="pl-PL" sz="2000" b="1">
                <a:solidFill>
                  <a:srgbClr val="9D032A"/>
                </a:solidFill>
                <a:latin typeface="Arial Black" pitchFamily="34" charset="0"/>
                <a:cs typeface="Arial" charset="0"/>
              </a:rPr>
              <a:t>PRAWA DZIENNIKARZY</a:t>
            </a:r>
          </a:p>
        </p:txBody>
      </p:sp>
      <p:sp>
        <p:nvSpPr>
          <p:cNvPr id="28676" name="Prostokąt 4"/>
          <p:cNvSpPr>
            <a:spLocks noChangeArrowheads="1"/>
          </p:cNvSpPr>
          <p:nvPr/>
        </p:nvSpPr>
        <p:spPr bwMode="auto">
          <a:xfrm>
            <a:off x="179388" y="1916113"/>
            <a:ext cx="8810625" cy="2308225"/>
          </a:xfrm>
          <a:prstGeom prst="rect">
            <a:avLst/>
          </a:prstGeom>
          <a:solidFill>
            <a:schemeClr val="bg1"/>
          </a:solidFill>
          <a:ln w="28575">
            <a:solidFill>
              <a:schemeClr val="tx1"/>
            </a:solidFill>
            <a:miter lim="800000"/>
            <a:headEnd/>
            <a:tailEnd/>
          </a:ln>
        </p:spPr>
        <p:txBody>
          <a:bodyPr>
            <a:spAutoFit/>
          </a:bodyPr>
          <a:lstStyle/>
          <a:p>
            <a:pPr algn="just"/>
            <a:r>
              <a:rPr lang="pl-PL" altLang="pl-PL" sz="2400" b="1">
                <a:solidFill>
                  <a:srgbClr val="9D032A"/>
                </a:solidFill>
              </a:rPr>
              <a:t>Za zgodą Okręgowej Komisji Wyborczej przewodniczący OKW </a:t>
            </a:r>
            <a:r>
              <a:rPr lang="pl-PL" altLang="pl-PL" sz="2400" b="1"/>
              <a:t>zezwala na sfilmowanie i sfotografowanie przez dziennikarzy </a:t>
            </a:r>
            <a:r>
              <a:rPr lang="pl-PL" altLang="pl-PL" sz="2400" b="1">
                <a:solidFill>
                  <a:srgbClr val="9D032A"/>
                </a:solidFill>
              </a:rPr>
              <a:t>momentu otwierania przez  OKW urny wyborczej i wyjmowania z niej kart do głosowania. </a:t>
            </a:r>
            <a:br>
              <a:rPr lang="pl-PL" altLang="pl-PL" sz="2400" b="1">
                <a:solidFill>
                  <a:srgbClr val="9D032A"/>
                </a:solidFill>
              </a:rPr>
            </a:br>
            <a:r>
              <a:rPr lang="pl-PL" altLang="pl-PL" sz="2400" b="1"/>
              <a:t>Po wykonaniu tej czynności dziennikarze obowiązani są niezwłocznie opuścić lokal OKW.</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ole tekstowe 2"/>
          <p:cNvSpPr txBox="1">
            <a:spLocks noChangeArrowheads="1"/>
          </p:cNvSpPr>
          <p:nvPr/>
        </p:nvSpPr>
        <p:spPr bwMode="auto">
          <a:xfrm>
            <a:off x="2459038" y="436563"/>
            <a:ext cx="2947987" cy="400050"/>
          </a:xfrm>
          <a:prstGeom prst="rect">
            <a:avLst/>
          </a:prstGeom>
          <a:noFill/>
          <a:ln w="9525">
            <a:noFill/>
            <a:miter lim="800000"/>
            <a:headEnd/>
            <a:tailEnd/>
          </a:ln>
        </p:spPr>
        <p:txBody>
          <a:bodyPr wrap="none">
            <a:spAutoFit/>
          </a:bodyPr>
          <a:lstStyle/>
          <a:p>
            <a:pPr algn="ctr">
              <a:spcAft>
                <a:spcPts val="1200"/>
              </a:spcAft>
            </a:pPr>
            <a:r>
              <a:rPr lang="pl-PL" altLang="pl-PL" sz="2000" b="1">
                <a:solidFill>
                  <a:srgbClr val="9D032A"/>
                </a:solidFill>
                <a:latin typeface="Arial Black" pitchFamily="34" charset="0"/>
                <a:cs typeface="Arial" charset="0"/>
              </a:rPr>
              <a:t>LOKAL WYBORCZY</a:t>
            </a:r>
            <a:endParaRPr lang="pl-PL" altLang="pl-PL" sz="1600" b="1" i="1">
              <a:solidFill>
                <a:srgbClr val="9D032A"/>
              </a:solidFill>
              <a:latin typeface="Arial Black" pitchFamily="34" charset="0"/>
              <a:cs typeface="Arial" charset="0"/>
            </a:endParaRPr>
          </a:p>
        </p:txBody>
      </p:sp>
      <p:sp>
        <p:nvSpPr>
          <p:cNvPr id="29699" name="Rectangle 7"/>
          <p:cNvSpPr>
            <a:spLocks noChangeArrowheads="1"/>
          </p:cNvSpPr>
          <p:nvPr/>
        </p:nvSpPr>
        <p:spPr bwMode="auto">
          <a:xfrm>
            <a:off x="107950" y="790575"/>
            <a:ext cx="7559675" cy="923925"/>
          </a:xfrm>
          <a:prstGeom prst="rect">
            <a:avLst/>
          </a:prstGeom>
          <a:noFill/>
          <a:ln w="9525">
            <a:noFill/>
            <a:miter lim="800000"/>
            <a:headEnd/>
            <a:tailEnd/>
          </a:ln>
        </p:spPr>
        <p:txBody>
          <a:bodyPr anchor="ctr">
            <a:spAutoFit/>
          </a:bodyPr>
          <a:lstStyle/>
          <a:p>
            <a:pPr algn="just" eaLnBrk="1" hangingPunct="1">
              <a:tabLst>
                <a:tab pos="269875" algn="l"/>
              </a:tabLst>
            </a:pPr>
            <a:r>
              <a:rPr lang="pl-PL" altLang="pl-PL">
                <a:solidFill>
                  <a:srgbClr val="000000"/>
                </a:solidFill>
                <a:ea typeface="Times New Roman" pitchFamily="18" charset="0"/>
                <a:cs typeface="Arial" charset="0"/>
              </a:rPr>
              <a:t>Lokal OKW powinien być — w miarę możliwości — tak urządzony, aby wyborca, po otrzymaniu karty do głosowania kierował się bezpośrednio do miejsca za osłoną, a następnie w stronę urny.</a:t>
            </a:r>
          </a:p>
        </p:txBody>
      </p:sp>
      <p:pic>
        <p:nvPicPr>
          <p:cNvPr id="29700" name="Obraz 20"/>
          <p:cNvPicPr>
            <a:picLocks noChangeAspect="1"/>
          </p:cNvPicPr>
          <p:nvPr/>
        </p:nvPicPr>
        <p:blipFill>
          <a:blip r:embed="rId2"/>
          <a:srcRect t="14063"/>
          <a:stretch>
            <a:fillRect/>
          </a:stretch>
        </p:blipFill>
        <p:spPr bwMode="auto">
          <a:xfrm>
            <a:off x="88900" y="2565400"/>
            <a:ext cx="7704138" cy="4248150"/>
          </a:xfrm>
          <a:prstGeom prst="rect">
            <a:avLst/>
          </a:prstGeom>
          <a:noFill/>
          <a:ln w="9525">
            <a:noFill/>
            <a:miter lim="800000"/>
            <a:headEnd/>
            <a:tailEnd/>
          </a:ln>
        </p:spPr>
      </p:pic>
      <p:pic>
        <p:nvPicPr>
          <p:cNvPr id="29701" name="Obraz 11" descr="WYBORY - nowa_urna.png"/>
          <p:cNvPicPr>
            <a:picLocks noChangeAspect="1"/>
          </p:cNvPicPr>
          <p:nvPr/>
        </p:nvPicPr>
        <p:blipFill>
          <a:blip r:embed="rId3"/>
          <a:srcRect/>
          <a:stretch>
            <a:fillRect/>
          </a:stretch>
        </p:blipFill>
        <p:spPr bwMode="auto">
          <a:xfrm>
            <a:off x="3276600" y="4146550"/>
            <a:ext cx="1195388" cy="1011238"/>
          </a:xfrm>
          <a:prstGeom prst="rect">
            <a:avLst/>
          </a:prstGeom>
          <a:noFill/>
          <a:ln w="9525">
            <a:noFill/>
            <a:miter lim="800000"/>
            <a:headEnd/>
            <a:tailEnd/>
          </a:ln>
        </p:spPr>
      </p:pic>
      <p:sp>
        <p:nvSpPr>
          <p:cNvPr id="29" name="Strzałka w prawo 28">
            <a:extLst>
              <a:ext uri="{FF2B5EF4-FFF2-40B4-BE49-F238E27FC236}">
                <a16:creationId xmlns:a16="http://schemas.microsoft.com/office/drawing/2014/main" xmlns="" id="{13FB8CF2-E0B0-4FEA-8597-6F1B2BEB48F9}"/>
              </a:ext>
            </a:extLst>
          </p:cNvPr>
          <p:cNvSpPr/>
          <p:nvPr/>
        </p:nvSpPr>
        <p:spPr>
          <a:xfrm rot="1275754">
            <a:off x="3846513" y="5346700"/>
            <a:ext cx="1084262" cy="211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29703" name="Obraz 12" descr="red-phone-md.png"/>
          <p:cNvPicPr>
            <a:picLocks noChangeAspect="1"/>
          </p:cNvPicPr>
          <p:nvPr/>
        </p:nvPicPr>
        <p:blipFill>
          <a:blip r:embed="rId4"/>
          <a:srcRect/>
          <a:stretch>
            <a:fillRect/>
          </a:stretch>
        </p:blipFill>
        <p:spPr bwMode="auto">
          <a:xfrm>
            <a:off x="3779838" y="2924175"/>
            <a:ext cx="461962" cy="490538"/>
          </a:xfrm>
          <a:prstGeom prst="rect">
            <a:avLst/>
          </a:prstGeom>
          <a:noFill/>
          <a:ln w="38100">
            <a:noFill/>
            <a:miter lim="800000"/>
            <a:headEnd/>
            <a:tailEnd/>
          </a:ln>
        </p:spPr>
      </p:pic>
      <p:pic>
        <p:nvPicPr>
          <p:cNvPr id="29704" name="Picture 5" descr="godlo-panstwowe-arkusz_148"/>
          <p:cNvPicPr>
            <a:picLocks noChangeAspect="1" noChangeArrowheads="1"/>
          </p:cNvPicPr>
          <p:nvPr/>
        </p:nvPicPr>
        <p:blipFill>
          <a:blip r:embed="rId5"/>
          <a:srcRect/>
          <a:stretch>
            <a:fillRect/>
          </a:stretch>
        </p:blipFill>
        <p:spPr bwMode="auto">
          <a:xfrm>
            <a:off x="5364163" y="2784475"/>
            <a:ext cx="649287" cy="857250"/>
          </a:xfrm>
          <a:prstGeom prst="rect">
            <a:avLst/>
          </a:prstGeom>
          <a:noFill/>
          <a:ln w="9525">
            <a:noFill/>
            <a:miter lim="800000"/>
            <a:headEnd/>
            <a:tailEnd/>
          </a:ln>
        </p:spPr>
      </p:pic>
      <p:sp>
        <p:nvSpPr>
          <p:cNvPr id="29705" name="Rectangle 7"/>
          <p:cNvSpPr>
            <a:spLocks noChangeArrowheads="1"/>
          </p:cNvSpPr>
          <p:nvPr/>
        </p:nvSpPr>
        <p:spPr bwMode="auto">
          <a:xfrm>
            <a:off x="107950" y="1708150"/>
            <a:ext cx="8856663" cy="923925"/>
          </a:xfrm>
          <a:prstGeom prst="rect">
            <a:avLst/>
          </a:prstGeom>
          <a:noFill/>
          <a:ln w="9525">
            <a:solidFill>
              <a:srgbClr val="FF0000"/>
            </a:solidFill>
            <a:miter lim="800000"/>
            <a:headEnd/>
            <a:tailEnd/>
          </a:ln>
        </p:spPr>
        <p:txBody>
          <a:bodyPr anchor="ctr">
            <a:spAutoFit/>
          </a:bodyPr>
          <a:lstStyle/>
          <a:p>
            <a:pPr algn="just" eaLnBrk="1" hangingPunct="1">
              <a:tabLst>
                <a:tab pos="269875" algn="l"/>
              </a:tabLst>
            </a:pPr>
            <a:r>
              <a:rPr lang="pl-PL" altLang="pl-PL" b="1"/>
              <a:t>Lokal wyborczy powinien być tak urządzony, aby bezwzględnie zostały spełnione wszystkie zasady bezpieczeństwa sanitarnego określone w rozporządzeniu Ministra Zdrowia</a:t>
            </a:r>
            <a:endParaRPr lang="pl-PL" altLang="pl-PL">
              <a:solidFill>
                <a:srgbClr val="FF0000"/>
              </a:solidFill>
              <a:ea typeface="Times New Roman" pitchFamily="18" charset="0"/>
              <a:cs typeface="Arial" charset="0"/>
            </a:endParaRPr>
          </a:p>
        </p:txBody>
      </p:sp>
      <p:pic>
        <p:nvPicPr>
          <p:cNvPr id="29706" name="Picture 2" descr="C:\Users\Adam Michcik\AppData\Local\Microsoft\Windows\INetCache\IE\7FW4IGTY\1200px-Służba_zdrowia.svg[1].png"/>
          <p:cNvPicPr>
            <a:picLocks noChangeAspect="1" noChangeArrowheads="1"/>
          </p:cNvPicPr>
          <p:nvPr/>
        </p:nvPicPr>
        <p:blipFill>
          <a:blip r:embed="rId6"/>
          <a:srcRect/>
          <a:stretch>
            <a:fillRect/>
          </a:stretch>
        </p:blipFill>
        <p:spPr bwMode="auto">
          <a:xfrm>
            <a:off x="7956550" y="2349500"/>
            <a:ext cx="981075" cy="979488"/>
          </a:xfrm>
          <a:prstGeom prst="rect">
            <a:avLst/>
          </a:prstGeom>
          <a:noFill/>
          <a:ln w="9525">
            <a:noFill/>
            <a:miter lim="800000"/>
            <a:headEnd/>
            <a:tailEnd/>
          </a:ln>
        </p:spPr>
      </p:pic>
      <p:pic>
        <p:nvPicPr>
          <p:cNvPr id="29707" name="Obraz 13" descr="Tasma zoltoczarna.jpg"/>
          <p:cNvPicPr>
            <a:picLocks noChangeAspect="1"/>
          </p:cNvPicPr>
          <p:nvPr/>
        </p:nvPicPr>
        <p:blipFill>
          <a:blip r:embed="rId7"/>
          <a:srcRect/>
          <a:stretch>
            <a:fillRect/>
          </a:stretch>
        </p:blipFill>
        <p:spPr bwMode="auto">
          <a:xfrm rot="1063676">
            <a:off x="2463800" y="4033838"/>
            <a:ext cx="784225" cy="782637"/>
          </a:xfrm>
          <a:prstGeom prst="rect">
            <a:avLst/>
          </a:prstGeom>
          <a:noFill/>
          <a:ln w="9525">
            <a:noFill/>
            <a:miter lim="800000"/>
            <a:headEnd/>
            <a:tailEnd/>
          </a:ln>
        </p:spPr>
      </p:pic>
      <p:pic>
        <p:nvPicPr>
          <p:cNvPr id="29708" name="Obraz 14" descr="Tasma zoltoczarna.jpg"/>
          <p:cNvPicPr>
            <a:picLocks noChangeAspect="1"/>
          </p:cNvPicPr>
          <p:nvPr/>
        </p:nvPicPr>
        <p:blipFill>
          <a:blip r:embed="rId7"/>
          <a:srcRect/>
          <a:stretch>
            <a:fillRect/>
          </a:stretch>
        </p:blipFill>
        <p:spPr bwMode="auto">
          <a:xfrm rot="1063676">
            <a:off x="4816475" y="5905500"/>
            <a:ext cx="784225" cy="784225"/>
          </a:xfrm>
          <a:prstGeom prst="rect">
            <a:avLst/>
          </a:prstGeom>
          <a:noFill/>
          <a:ln w="9525">
            <a:noFill/>
            <a:miter lim="800000"/>
            <a:headEnd/>
            <a:tailEnd/>
          </a:ln>
        </p:spPr>
      </p:pic>
      <p:pic>
        <p:nvPicPr>
          <p:cNvPr id="29709" name="Obraz 15" descr="Tasma zoltoczarna.jpg"/>
          <p:cNvPicPr>
            <a:picLocks noChangeAspect="1"/>
          </p:cNvPicPr>
          <p:nvPr/>
        </p:nvPicPr>
        <p:blipFill>
          <a:blip r:embed="rId7"/>
          <a:srcRect/>
          <a:stretch>
            <a:fillRect/>
          </a:stretch>
        </p:blipFill>
        <p:spPr bwMode="auto">
          <a:xfrm rot="4111185">
            <a:off x="4687888" y="4337050"/>
            <a:ext cx="784225" cy="784225"/>
          </a:xfrm>
          <a:prstGeom prst="rect">
            <a:avLst/>
          </a:prstGeom>
          <a:noFill/>
          <a:ln w="9525">
            <a:noFill/>
            <a:miter lim="800000"/>
            <a:headEnd/>
            <a:tailEnd/>
          </a:ln>
        </p:spPr>
      </p:pic>
      <p:sp>
        <p:nvSpPr>
          <p:cNvPr id="30" name="Strzałka w prawo 29">
            <a:extLst>
              <a:ext uri="{FF2B5EF4-FFF2-40B4-BE49-F238E27FC236}">
                <a16:creationId xmlns:a16="http://schemas.microsoft.com/office/drawing/2014/main" xmlns="" id="{EEB9F739-CA72-4C9C-92AD-CBA04A5BC2F4}"/>
              </a:ext>
            </a:extLst>
          </p:cNvPr>
          <p:cNvSpPr/>
          <p:nvPr/>
        </p:nvSpPr>
        <p:spPr>
          <a:xfrm rot="15829609" flipV="1">
            <a:off x="4446587" y="4800601"/>
            <a:ext cx="1274763" cy="157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29711" name="Obraz 17" descr="rozstaw okw.jpg"/>
          <p:cNvPicPr>
            <a:picLocks noChangeAspect="1"/>
          </p:cNvPicPr>
          <p:nvPr/>
        </p:nvPicPr>
        <p:blipFill>
          <a:blip r:embed="rId8"/>
          <a:srcRect/>
          <a:stretch>
            <a:fillRect/>
          </a:stretch>
        </p:blipFill>
        <p:spPr bwMode="auto">
          <a:xfrm rot="1410865">
            <a:off x="4922838" y="3468688"/>
            <a:ext cx="1030287" cy="511175"/>
          </a:xfrm>
          <a:prstGeom prst="rect">
            <a:avLst/>
          </a:prstGeom>
          <a:noFill/>
          <a:ln w="9525">
            <a:noFill/>
            <a:miter lim="800000"/>
            <a:headEnd/>
            <a:tailEnd/>
          </a:ln>
        </p:spPr>
      </p:pic>
      <p:pic>
        <p:nvPicPr>
          <p:cNvPr id="29712" name="Obraz 18" descr="rozstaw.jpg"/>
          <p:cNvPicPr>
            <a:picLocks noChangeAspect="1"/>
          </p:cNvPicPr>
          <p:nvPr/>
        </p:nvPicPr>
        <p:blipFill>
          <a:blip r:embed="rId9"/>
          <a:srcRect/>
          <a:stretch>
            <a:fillRect/>
          </a:stretch>
        </p:blipFill>
        <p:spPr bwMode="auto">
          <a:xfrm>
            <a:off x="3563938" y="3468688"/>
            <a:ext cx="871537" cy="536575"/>
          </a:xfrm>
          <a:prstGeom prst="rect">
            <a:avLst/>
          </a:prstGeom>
          <a:noFill/>
          <a:ln w="9525">
            <a:noFill/>
            <a:miter lim="800000"/>
            <a:headEnd/>
            <a:tailEnd/>
          </a:ln>
        </p:spPr>
      </p:pic>
      <p:sp>
        <p:nvSpPr>
          <p:cNvPr id="31" name="Strzałka w prawo 30">
            <a:extLst>
              <a:ext uri="{FF2B5EF4-FFF2-40B4-BE49-F238E27FC236}">
                <a16:creationId xmlns:a16="http://schemas.microsoft.com/office/drawing/2014/main" xmlns="" id="{07111AEB-9802-4D13-AFE9-CEBFB8D143FD}"/>
              </a:ext>
            </a:extLst>
          </p:cNvPr>
          <p:cNvSpPr/>
          <p:nvPr/>
        </p:nvSpPr>
        <p:spPr>
          <a:xfrm rot="11557066">
            <a:off x="3360738" y="4005263"/>
            <a:ext cx="1574800" cy="190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29714" name="Obraz 20" descr="Image1.jpg"/>
          <p:cNvPicPr>
            <a:picLocks noChangeAspect="1"/>
          </p:cNvPicPr>
          <p:nvPr/>
        </p:nvPicPr>
        <p:blipFill>
          <a:blip r:embed="rId10"/>
          <a:srcRect/>
          <a:stretch>
            <a:fillRect/>
          </a:stretch>
        </p:blipFill>
        <p:spPr bwMode="auto">
          <a:xfrm>
            <a:off x="5364163" y="5300663"/>
            <a:ext cx="647700" cy="433387"/>
          </a:xfrm>
          <a:prstGeom prst="rect">
            <a:avLst/>
          </a:prstGeom>
          <a:noFill/>
          <a:ln w="9525">
            <a:noFill/>
            <a:miter lim="800000"/>
            <a:headEnd/>
            <a:tailEnd/>
          </a:ln>
        </p:spPr>
      </p:pic>
      <p:sp>
        <p:nvSpPr>
          <p:cNvPr id="32" name="Strzałka w prawo 31">
            <a:extLst>
              <a:ext uri="{FF2B5EF4-FFF2-40B4-BE49-F238E27FC236}">
                <a16:creationId xmlns:a16="http://schemas.microsoft.com/office/drawing/2014/main" xmlns="" id="{160E5CC8-D1F5-4173-8899-4123D6DB983F}"/>
              </a:ext>
            </a:extLst>
          </p:cNvPr>
          <p:cNvSpPr/>
          <p:nvPr/>
        </p:nvSpPr>
        <p:spPr>
          <a:xfrm rot="3042370">
            <a:off x="2647950" y="4311650"/>
            <a:ext cx="674688" cy="185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pic>
        <p:nvPicPr>
          <p:cNvPr id="29716" name="Obraz 18" descr="rozstaw.jpg"/>
          <p:cNvPicPr>
            <a:picLocks noChangeAspect="1"/>
          </p:cNvPicPr>
          <p:nvPr/>
        </p:nvPicPr>
        <p:blipFill>
          <a:blip r:embed="rId9"/>
          <a:srcRect/>
          <a:stretch>
            <a:fillRect/>
          </a:stretch>
        </p:blipFill>
        <p:spPr bwMode="auto">
          <a:xfrm>
            <a:off x="5795963" y="5876925"/>
            <a:ext cx="871537" cy="536575"/>
          </a:xfrm>
          <a:prstGeom prst="rect">
            <a:avLst/>
          </a:prstGeom>
          <a:noFill/>
          <a:ln w="9525">
            <a:noFill/>
            <a:miter lim="800000"/>
            <a:headEnd/>
            <a:tailEnd/>
          </a:ln>
        </p:spPr>
      </p:pic>
      <p:sp>
        <p:nvSpPr>
          <p:cNvPr id="29717" name="pole tekstowe 20"/>
          <p:cNvSpPr txBox="1">
            <a:spLocks noChangeArrowheads="1"/>
          </p:cNvSpPr>
          <p:nvPr/>
        </p:nvSpPr>
        <p:spPr bwMode="auto">
          <a:xfrm>
            <a:off x="71438" y="5489575"/>
            <a:ext cx="4068762" cy="1323975"/>
          </a:xfrm>
          <a:prstGeom prst="rect">
            <a:avLst/>
          </a:prstGeom>
          <a:noFill/>
          <a:ln w="9525">
            <a:noFill/>
            <a:miter lim="800000"/>
            <a:headEnd/>
            <a:tailEnd/>
          </a:ln>
        </p:spPr>
        <p:txBody>
          <a:bodyPr>
            <a:spAutoFit/>
          </a:bodyPr>
          <a:lstStyle/>
          <a:p>
            <a:r>
              <a:rPr lang="pl-PL" altLang="pl-PL" sz="1600" b="1"/>
              <a:t>Członków OKW wyposaża się:</a:t>
            </a:r>
          </a:p>
          <a:p>
            <a:pPr>
              <a:buFontTx/>
              <a:buChar char="-"/>
            </a:pPr>
            <a:r>
              <a:rPr lang="pl-PL" altLang="pl-PL" sz="1600"/>
              <a:t> w jednorazowe rękawice ochronne </a:t>
            </a:r>
          </a:p>
          <a:p>
            <a:pPr>
              <a:buFontTx/>
              <a:buChar char="-"/>
            </a:pPr>
            <a:r>
              <a:rPr lang="pl-PL" altLang="pl-PL" sz="1600"/>
              <a:t> płyn do dezynfekcji rąk</a:t>
            </a:r>
          </a:p>
          <a:p>
            <a:pPr>
              <a:buFontTx/>
              <a:buChar char="-"/>
            </a:pPr>
            <a:r>
              <a:rPr lang="pl-PL" altLang="pl-PL" sz="1600"/>
              <a:t> w  maseczki medyczne oraz w przyłbice</a:t>
            </a:r>
            <a:br>
              <a:rPr lang="pl-PL" altLang="pl-PL" sz="1600"/>
            </a:br>
            <a:r>
              <a:rPr lang="pl-PL" altLang="pl-PL" sz="1600"/>
              <a:t>  (jeśli nie obsługują wyborców).</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ole tekstowe 2"/>
          <p:cNvSpPr txBox="1">
            <a:spLocks noChangeArrowheads="1"/>
          </p:cNvSpPr>
          <p:nvPr/>
        </p:nvSpPr>
        <p:spPr bwMode="auto">
          <a:xfrm>
            <a:off x="2459038" y="436563"/>
            <a:ext cx="2947987" cy="400050"/>
          </a:xfrm>
          <a:prstGeom prst="rect">
            <a:avLst/>
          </a:prstGeom>
          <a:noFill/>
          <a:ln w="9525">
            <a:noFill/>
            <a:miter lim="800000"/>
            <a:headEnd/>
            <a:tailEnd/>
          </a:ln>
        </p:spPr>
        <p:txBody>
          <a:bodyPr wrap="none">
            <a:spAutoFit/>
          </a:bodyPr>
          <a:lstStyle/>
          <a:p>
            <a:pPr algn="ctr">
              <a:spcAft>
                <a:spcPts val="1200"/>
              </a:spcAft>
            </a:pPr>
            <a:r>
              <a:rPr lang="pl-PL" altLang="pl-PL" sz="2000" b="1">
                <a:solidFill>
                  <a:srgbClr val="9D032A"/>
                </a:solidFill>
                <a:latin typeface="Arial Black" pitchFamily="34" charset="0"/>
                <a:cs typeface="Arial" charset="0"/>
              </a:rPr>
              <a:t>LOKAL WYBORCZY</a:t>
            </a:r>
            <a:endParaRPr lang="pl-PL" altLang="pl-PL" sz="1600" b="1" i="1">
              <a:solidFill>
                <a:srgbClr val="9D032A"/>
              </a:solidFill>
              <a:latin typeface="Arial Black" pitchFamily="34" charset="0"/>
              <a:cs typeface="Arial" charset="0"/>
            </a:endParaRPr>
          </a:p>
        </p:txBody>
      </p:sp>
      <p:pic>
        <p:nvPicPr>
          <p:cNvPr id="30723" name="Picture 2" descr="C:\Users\Adam Michcik\AppData\Local\Microsoft\Windows\INetCache\IE\7FW4IGTY\1200px-Służba_zdrowia.svg[1].png"/>
          <p:cNvPicPr>
            <a:picLocks noChangeAspect="1" noChangeArrowheads="1"/>
          </p:cNvPicPr>
          <p:nvPr/>
        </p:nvPicPr>
        <p:blipFill>
          <a:blip r:embed="rId2"/>
          <a:srcRect/>
          <a:stretch>
            <a:fillRect/>
          </a:stretch>
        </p:blipFill>
        <p:spPr bwMode="auto">
          <a:xfrm>
            <a:off x="6516688" y="836613"/>
            <a:ext cx="981075" cy="979487"/>
          </a:xfrm>
          <a:prstGeom prst="rect">
            <a:avLst/>
          </a:prstGeom>
          <a:noFill/>
          <a:ln w="9525">
            <a:noFill/>
            <a:miter lim="800000"/>
            <a:headEnd/>
            <a:tailEnd/>
          </a:ln>
        </p:spPr>
      </p:pic>
      <p:pic>
        <p:nvPicPr>
          <p:cNvPr id="30724" name="Obraz 3" descr="virus.jpg"/>
          <p:cNvPicPr>
            <a:picLocks noChangeAspect="1"/>
          </p:cNvPicPr>
          <p:nvPr/>
        </p:nvPicPr>
        <p:blipFill>
          <a:blip r:embed="rId3"/>
          <a:srcRect/>
          <a:stretch>
            <a:fillRect/>
          </a:stretch>
        </p:blipFill>
        <p:spPr bwMode="auto">
          <a:xfrm>
            <a:off x="8305800" y="1916113"/>
            <a:ext cx="838200" cy="969962"/>
          </a:xfrm>
          <a:prstGeom prst="rect">
            <a:avLst/>
          </a:prstGeom>
          <a:noFill/>
          <a:ln w="9525">
            <a:noFill/>
            <a:miter lim="800000"/>
            <a:headEnd/>
            <a:tailEnd/>
          </a:ln>
        </p:spPr>
      </p:pic>
      <p:sp>
        <p:nvSpPr>
          <p:cNvPr id="30725" name="pole tekstowe 20"/>
          <p:cNvSpPr txBox="1">
            <a:spLocks noChangeArrowheads="1"/>
          </p:cNvSpPr>
          <p:nvPr/>
        </p:nvSpPr>
        <p:spPr bwMode="auto">
          <a:xfrm>
            <a:off x="71438" y="1844675"/>
            <a:ext cx="9324975" cy="5294313"/>
          </a:xfrm>
          <a:prstGeom prst="rect">
            <a:avLst/>
          </a:prstGeom>
          <a:noFill/>
          <a:ln w="9525">
            <a:noFill/>
            <a:miter lim="800000"/>
            <a:headEnd/>
            <a:tailEnd/>
          </a:ln>
        </p:spPr>
        <p:txBody>
          <a:bodyPr>
            <a:spAutoFit/>
          </a:bodyPr>
          <a:lstStyle/>
          <a:p>
            <a:r>
              <a:rPr lang="pl-PL" altLang="pl-PL" sz="2000" b="1" u="sng"/>
              <a:t>W  lokalu wyborczym, zgodnie z wymogami:</a:t>
            </a:r>
          </a:p>
          <a:p>
            <a:r>
              <a:rPr lang="pl-PL" altLang="pl-PL" sz="2000"/>
              <a:t>- przebywa w tym samym czasie nie więcej niż 1 wyborca na 4 m</a:t>
            </a:r>
            <a:r>
              <a:rPr lang="pl-PL" altLang="pl-PL" sz="2000" baseline="30000"/>
              <a:t>2</a:t>
            </a:r>
            <a:r>
              <a:rPr lang="pl-PL" altLang="pl-PL" sz="2000"/>
              <a:t>, </a:t>
            </a:r>
            <a:br>
              <a:rPr lang="pl-PL" altLang="pl-PL" sz="2000"/>
            </a:br>
            <a:r>
              <a:rPr lang="pl-PL" altLang="pl-PL" sz="2000"/>
              <a:t>- należy zapewnić wietrzenie przed przystąpieniem OKW do pracy, </a:t>
            </a:r>
            <a:br>
              <a:rPr lang="pl-PL" altLang="pl-PL" sz="2000"/>
            </a:br>
            <a:r>
              <a:rPr lang="pl-PL" altLang="pl-PL" sz="2000"/>
              <a:t>  co godzinę przez 10 minut (nie przerywa głosowania oraz pracy OKW), </a:t>
            </a:r>
          </a:p>
          <a:p>
            <a:pPr>
              <a:buFontTx/>
              <a:buChar char="-"/>
            </a:pPr>
            <a:r>
              <a:rPr lang="pl-PL" altLang="pl-PL" sz="2000"/>
              <a:t> członkowie OKW zachowują co najmniej 1,5 m odstępu,</a:t>
            </a:r>
          </a:p>
          <a:p>
            <a:pPr>
              <a:buFontTx/>
              <a:buChar char="-"/>
            </a:pPr>
            <a:r>
              <a:rPr lang="pl-PL" altLang="pl-PL" sz="2000"/>
              <a:t> korzysta się ze stołów niepokrytych suknem, ani żadnym innym wchłanialnym</a:t>
            </a:r>
            <a:br>
              <a:rPr lang="pl-PL" altLang="pl-PL" sz="2000"/>
            </a:br>
            <a:r>
              <a:rPr lang="pl-PL" altLang="pl-PL" sz="2000"/>
              <a:t>  materiałem; </a:t>
            </a:r>
          </a:p>
          <a:p>
            <a:r>
              <a:rPr lang="pl-PL" altLang="pl-PL" sz="2000"/>
              <a:t>- zalecana się korzystanie z wentylacji, jeżeli budynek jest w nią wyposażony;</a:t>
            </a:r>
          </a:p>
          <a:p>
            <a:r>
              <a:rPr lang="pl-PL" altLang="pl-PL" sz="2000"/>
              <a:t>- przy wejściu, w widocznym miejscu, umieszcza się dla wyborców płyn do</a:t>
            </a:r>
            <a:br>
              <a:rPr lang="pl-PL" altLang="pl-PL" sz="2000"/>
            </a:br>
            <a:r>
              <a:rPr lang="pl-PL" altLang="pl-PL" sz="2000"/>
              <a:t>  dezynfekcji rąk; </a:t>
            </a:r>
          </a:p>
          <a:p>
            <a:r>
              <a:rPr lang="pl-PL" altLang="pl-PL" sz="2000"/>
              <a:t>- powierzchnie takie jak: klamki, urny wyborcze, blaty stołów, uchwyty, włączniki</a:t>
            </a:r>
            <a:br>
              <a:rPr lang="pl-PL" altLang="pl-PL" sz="2000"/>
            </a:br>
            <a:r>
              <a:rPr lang="pl-PL" altLang="pl-PL" sz="2000"/>
              <a:t>  światła i inne przedmioty oraz powierzchnie, które mogą być dotykane przez</a:t>
            </a:r>
            <a:br>
              <a:rPr lang="pl-PL" altLang="pl-PL" sz="2000"/>
            </a:br>
            <a:r>
              <a:rPr lang="pl-PL" altLang="pl-PL" sz="2000"/>
              <a:t>  osoby przebywające w lokalu wyborczym są przemywane płynem</a:t>
            </a:r>
            <a:br>
              <a:rPr lang="pl-PL" altLang="pl-PL" sz="2000"/>
            </a:br>
            <a:r>
              <a:rPr lang="pl-PL" altLang="pl-PL" sz="2000"/>
              <a:t>  dezynfekcyjnym: przed przystąpieniem OKW do pracy, nie częściej niż co</a:t>
            </a:r>
            <a:br>
              <a:rPr lang="pl-PL" altLang="pl-PL" sz="2000"/>
            </a:br>
            <a:r>
              <a:rPr lang="pl-PL" altLang="pl-PL" sz="2000"/>
              <a:t>  godzinę, co najmniej 6 razy w czasie trwania głosowania, przy czym nie</a:t>
            </a:r>
            <a:br>
              <a:rPr lang="pl-PL" altLang="pl-PL" sz="2000"/>
            </a:br>
            <a:r>
              <a:rPr lang="pl-PL" altLang="pl-PL" sz="2000"/>
              <a:t>  przerywa to głosowania oraz pracy OKW.</a:t>
            </a:r>
          </a:p>
          <a:p>
            <a:endParaRPr lang="pl-PL" altLang="pl-PL"/>
          </a:p>
        </p:txBody>
      </p:sp>
      <p:sp>
        <p:nvSpPr>
          <p:cNvPr id="30726" name="Rectangle 7"/>
          <p:cNvSpPr>
            <a:spLocks noChangeArrowheads="1"/>
          </p:cNvSpPr>
          <p:nvPr/>
        </p:nvSpPr>
        <p:spPr bwMode="auto">
          <a:xfrm>
            <a:off x="107950" y="981075"/>
            <a:ext cx="8856663" cy="768350"/>
          </a:xfrm>
          <a:prstGeom prst="rect">
            <a:avLst/>
          </a:prstGeom>
          <a:noFill/>
          <a:ln w="9525">
            <a:noFill/>
            <a:miter lim="800000"/>
            <a:headEnd/>
            <a:tailEnd/>
          </a:ln>
        </p:spPr>
        <p:txBody>
          <a:bodyPr anchor="ctr">
            <a:spAutoFit/>
          </a:bodyPr>
          <a:lstStyle/>
          <a:p>
            <a:pPr algn="just" eaLnBrk="1" hangingPunct="1">
              <a:tabLst>
                <a:tab pos="269875" algn="l"/>
              </a:tabLst>
            </a:pPr>
            <a:r>
              <a:rPr lang="pl-PL" altLang="pl-PL" sz="2200" b="1"/>
              <a:t>Zasady bezpieczeństwa sanitarnego określone </a:t>
            </a:r>
          </a:p>
          <a:p>
            <a:pPr algn="just" eaLnBrk="1" hangingPunct="1">
              <a:tabLst>
                <a:tab pos="269875" algn="l"/>
              </a:tabLst>
            </a:pPr>
            <a:r>
              <a:rPr lang="pl-PL" altLang="pl-PL" sz="2200" b="1"/>
              <a:t>w rozporządzeniu Ministra Zdrowia</a:t>
            </a:r>
            <a:endParaRPr lang="pl-PL" altLang="pl-PL" sz="2200">
              <a:solidFill>
                <a:srgbClr val="FF0000"/>
              </a:solidFill>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ole tekstowe 2"/>
          <p:cNvSpPr txBox="1">
            <a:spLocks noChangeArrowheads="1"/>
          </p:cNvSpPr>
          <p:nvPr/>
        </p:nvSpPr>
        <p:spPr bwMode="auto">
          <a:xfrm>
            <a:off x="2771775" y="331788"/>
            <a:ext cx="2963863" cy="400050"/>
          </a:xfrm>
          <a:prstGeom prst="rect">
            <a:avLst/>
          </a:prstGeom>
          <a:noFill/>
          <a:ln w="9525">
            <a:noFill/>
            <a:miter lim="800000"/>
            <a:headEnd/>
            <a:tailEnd/>
          </a:ln>
        </p:spPr>
        <p:txBody>
          <a:bodyPr wrap="none">
            <a:spAutoFit/>
          </a:bodyPr>
          <a:lstStyle/>
          <a:p>
            <a:r>
              <a:rPr lang="pl-PL" altLang="pl-PL" sz="2000" b="1">
                <a:solidFill>
                  <a:srgbClr val="9D032A"/>
                </a:solidFill>
                <a:latin typeface="Arial Black" pitchFamily="34" charset="0"/>
                <a:cs typeface="Arial" charset="0"/>
              </a:rPr>
              <a:t>LOKAL WYBORCZY </a:t>
            </a:r>
          </a:p>
        </p:txBody>
      </p:sp>
      <p:pic>
        <p:nvPicPr>
          <p:cNvPr id="31747" name="Picture 5" descr="godlo-panstwowe-arkusz_148"/>
          <p:cNvPicPr>
            <a:picLocks noChangeAspect="1" noChangeArrowheads="1"/>
          </p:cNvPicPr>
          <p:nvPr/>
        </p:nvPicPr>
        <p:blipFill>
          <a:blip r:embed="rId2"/>
          <a:srcRect/>
          <a:stretch>
            <a:fillRect/>
          </a:stretch>
        </p:blipFill>
        <p:spPr bwMode="auto">
          <a:xfrm>
            <a:off x="393700" y="3213100"/>
            <a:ext cx="814388" cy="1076325"/>
          </a:xfrm>
          <a:prstGeom prst="rect">
            <a:avLst/>
          </a:prstGeom>
          <a:noFill/>
          <a:ln w="9525">
            <a:noFill/>
            <a:miter lim="800000"/>
            <a:headEnd/>
            <a:tailEnd/>
          </a:ln>
        </p:spPr>
      </p:pic>
      <p:pic>
        <p:nvPicPr>
          <p:cNvPr id="31748" name="Picture 6" descr="http://zspwyrzysk.pl/userfiles/zspwyrzyskpl/foto00.jpg"/>
          <p:cNvPicPr>
            <a:picLocks noChangeAspect="1" noChangeArrowheads="1"/>
          </p:cNvPicPr>
          <p:nvPr/>
        </p:nvPicPr>
        <p:blipFill>
          <a:blip r:embed="rId3"/>
          <a:srcRect/>
          <a:stretch>
            <a:fillRect/>
          </a:stretch>
        </p:blipFill>
        <p:spPr bwMode="auto">
          <a:xfrm>
            <a:off x="5383213" y="3671888"/>
            <a:ext cx="1928812" cy="1701800"/>
          </a:xfrm>
          <a:prstGeom prst="rect">
            <a:avLst/>
          </a:prstGeom>
          <a:noFill/>
          <a:ln w="9525">
            <a:noFill/>
            <a:miter lim="800000"/>
            <a:headEnd/>
            <a:tailEnd/>
          </a:ln>
        </p:spPr>
      </p:pic>
      <p:pic>
        <p:nvPicPr>
          <p:cNvPr id="31749" name="Obraz 11" descr="WYBORY - nowa_urna.png"/>
          <p:cNvPicPr>
            <a:picLocks noChangeAspect="1"/>
          </p:cNvPicPr>
          <p:nvPr/>
        </p:nvPicPr>
        <p:blipFill>
          <a:blip r:embed="rId4"/>
          <a:srcRect/>
          <a:stretch>
            <a:fillRect/>
          </a:stretch>
        </p:blipFill>
        <p:spPr bwMode="auto">
          <a:xfrm>
            <a:off x="5383213" y="4684713"/>
            <a:ext cx="1425575" cy="1697037"/>
          </a:xfrm>
          <a:prstGeom prst="rect">
            <a:avLst/>
          </a:prstGeom>
          <a:noFill/>
          <a:ln w="9525">
            <a:noFill/>
            <a:miter lim="800000"/>
            <a:headEnd/>
            <a:tailEnd/>
          </a:ln>
        </p:spPr>
      </p:pic>
      <p:pic>
        <p:nvPicPr>
          <p:cNvPr id="31750" name="Obraz 6" descr="kabina wyborcza_small.jpg"/>
          <p:cNvPicPr>
            <a:picLocks noChangeAspect="1"/>
          </p:cNvPicPr>
          <p:nvPr/>
        </p:nvPicPr>
        <p:blipFill>
          <a:blip r:embed="rId5"/>
          <a:srcRect/>
          <a:stretch>
            <a:fillRect/>
          </a:stretch>
        </p:blipFill>
        <p:spPr bwMode="auto">
          <a:xfrm>
            <a:off x="7189788" y="1624013"/>
            <a:ext cx="1644650" cy="2565400"/>
          </a:xfrm>
          <a:prstGeom prst="rect">
            <a:avLst/>
          </a:prstGeom>
          <a:noFill/>
          <a:ln w="9525">
            <a:noFill/>
            <a:miter lim="800000"/>
            <a:headEnd/>
            <a:tailEnd/>
          </a:ln>
        </p:spPr>
      </p:pic>
      <p:pic>
        <p:nvPicPr>
          <p:cNvPr id="8" name="Obraz 7" descr="obwieszczenie.png">
            <a:extLst>
              <a:ext uri="{FF2B5EF4-FFF2-40B4-BE49-F238E27FC236}">
                <a16:creationId xmlns:a16="http://schemas.microsoft.com/office/drawing/2014/main" xmlns="" id="{649AE859-2ABF-4F6D-848E-326FD6371131}"/>
              </a:ext>
            </a:extLst>
          </p:cNvPr>
          <p:cNvPicPr>
            <a:picLocks noChangeAspect="1"/>
          </p:cNvPicPr>
          <p:nvPr/>
        </p:nvPicPr>
        <p:blipFill>
          <a:blip r:embed="rId6" cstate="print"/>
          <a:stretch>
            <a:fillRect/>
          </a:stretch>
        </p:blipFill>
        <p:spPr>
          <a:xfrm>
            <a:off x="6113712" y="742540"/>
            <a:ext cx="1493127" cy="906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776" name="Text Box 8">
            <a:extLst>
              <a:ext uri="{FF2B5EF4-FFF2-40B4-BE49-F238E27FC236}">
                <a16:creationId xmlns:a16="http://schemas.microsoft.com/office/drawing/2014/main" xmlns="" id="{9E524EAC-BD1F-4354-94C6-FD4E9EEBBA80}"/>
              </a:ext>
            </a:extLst>
          </p:cNvPr>
          <p:cNvSpPr txBox="1">
            <a:spLocks noChangeArrowheads="1"/>
          </p:cNvSpPr>
          <p:nvPr/>
        </p:nvSpPr>
        <p:spPr bwMode="auto">
          <a:xfrm>
            <a:off x="6334125" y="860425"/>
            <a:ext cx="1296988" cy="576263"/>
          </a:xfrm>
          <a:prstGeom prst="rect">
            <a:avLst/>
          </a:prstGeom>
          <a:noFill/>
          <a:ln w="9525">
            <a:noFill/>
            <a:miter lim="800000"/>
            <a:headEnd/>
            <a:tailEnd/>
          </a:ln>
        </p:spPr>
        <p:txBody>
          <a:bodyPr>
            <a:spAutoFit/>
          </a:bodyPr>
          <a:lstStyle/>
          <a:p>
            <a:pPr algn="ctr">
              <a:spcBef>
                <a:spcPct val="50000"/>
              </a:spcBef>
              <a:defRPr/>
            </a:pPr>
            <a:r>
              <a:rPr lang="pl-PL" altLang="pl-PL" sz="1050" b="1" dirty="0">
                <a:cs typeface="Arial" charset="0"/>
              </a:rPr>
              <a:t>Informacja PKW </a:t>
            </a:r>
            <a:br>
              <a:rPr lang="pl-PL" altLang="pl-PL" sz="1050" b="1" dirty="0">
                <a:cs typeface="Arial" charset="0"/>
              </a:rPr>
            </a:br>
            <a:r>
              <a:rPr lang="pl-PL" altLang="pl-PL" sz="1050" b="1" dirty="0">
                <a:cs typeface="Arial" charset="0"/>
              </a:rPr>
              <a:t>o sposobie głosowania</a:t>
            </a:r>
          </a:p>
        </p:txBody>
      </p:sp>
      <p:pic>
        <p:nvPicPr>
          <p:cNvPr id="31753" name="Picture 2" descr="http://www.adston.pl/agencja/images/oferta/kalipsoczerwony.jpg"/>
          <p:cNvPicPr>
            <a:picLocks noChangeAspect="1" noChangeArrowheads="1"/>
          </p:cNvPicPr>
          <p:nvPr/>
        </p:nvPicPr>
        <p:blipFill>
          <a:blip r:embed="rId7"/>
          <a:srcRect/>
          <a:stretch>
            <a:fillRect/>
          </a:stretch>
        </p:blipFill>
        <p:spPr bwMode="auto">
          <a:xfrm>
            <a:off x="6696075" y="1838325"/>
            <a:ext cx="587375" cy="803275"/>
          </a:xfrm>
          <a:prstGeom prst="rect">
            <a:avLst/>
          </a:prstGeom>
          <a:noFill/>
          <a:ln w="28575">
            <a:solidFill>
              <a:srgbClr val="5EB8F6"/>
            </a:solidFill>
            <a:miter lim="800000"/>
            <a:headEnd/>
            <a:tailEnd/>
          </a:ln>
        </p:spPr>
      </p:pic>
      <p:pic>
        <p:nvPicPr>
          <p:cNvPr id="31754" name="Picture 8" descr="http://kolorowanki.joe.pl/kolorowanka/lampka-nocna.png"/>
          <p:cNvPicPr>
            <a:picLocks noChangeAspect="1" noChangeArrowheads="1"/>
          </p:cNvPicPr>
          <p:nvPr/>
        </p:nvPicPr>
        <p:blipFill>
          <a:blip r:embed="rId8"/>
          <a:srcRect/>
          <a:stretch>
            <a:fillRect/>
          </a:stretch>
        </p:blipFill>
        <p:spPr bwMode="auto">
          <a:xfrm>
            <a:off x="6696075" y="2686050"/>
            <a:ext cx="587375" cy="812800"/>
          </a:xfrm>
          <a:prstGeom prst="rect">
            <a:avLst/>
          </a:prstGeom>
          <a:noFill/>
          <a:ln w="28575">
            <a:solidFill>
              <a:srgbClr val="5EB8F6"/>
            </a:solidFill>
            <a:miter lim="800000"/>
            <a:headEnd/>
            <a:tailEnd/>
          </a:ln>
        </p:spPr>
      </p:pic>
      <p:sp>
        <p:nvSpPr>
          <p:cNvPr id="31755" name="Rectangle 7"/>
          <p:cNvSpPr>
            <a:spLocks noChangeArrowheads="1"/>
          </p:cNvSpPr>
          <p:nvPr/>
        </p:nvSpPr>
        <p:spPr bwMode="auto">
          <a:xfrm>
            <a:off x="107950" y="604838"/>
            <a:ext cx="6067425" cy="1754187"/>
          </a:xfrm>
          <a:prstGeom prst="rect">
            <a:avLst/>
          </a:prstGeom>
          <a:noFill/>
          <a:ln w="9525">
            <a:noFill/>
            <a:miter lim="800000"/>
            <a:headEnd/>
            <a:tailEnd/>
          </a:ln>
        </p:spPr>
        <p:txBody>
          <a:bodyPr anchor="ctr">
            <a:spAutoFit/>
          </a:bodyPr>
          <a:lstStyle/>
          <a:p>
            <a:pPr algn="just" eaLnBrk="1" hangingPunct="1">
              <a:tabLst>
                <a:tab pos="269875" algn="l"/>
              </a:tabLst>
            </a:pPr>
            <a:r>
              <a:rPr lang="pl-PL" altLang="pl-PL">
                <a:latin typeface="Franklin Gothic Book" pitchFamily="34" charset="0"/>
                <a:ea typeface="Times New Roman" pitchFamily="18" charset="0"/>
                <a:cs typeface="Arial" charset="0"/>
              </a:rPr>
              <a:t>Pomieszczenia lub osłony do tajnego głosowania powinny być przygotowane w odpowiedniej liczbie dla sprawnego przebiegu głosowania, łatwo dostępne, umożliwiające nieskrępowane i tajne głosowanie, wyposażone w przybory do pisania, dobre oświetlenie oraz plakat informacyjny PKW o sposobie głosowania.</a:t>
            </a:r>
          </a:p>
        </p:txBody>
      </p:sp>
      <p:sp>
        <p:nvSpPr>
          <p:cNvPr id="31756" name="Rectangle 8"/>
          <p:cNvSpPr>
            <a:spLocks noChangeArrowheads="1"/>
          </p:cNvSpPr>
          <p:nvPr/>
        </p:nvSpPr>
        <p:spPr bwMode="auto">
          <a:xfrm>
            <a:off x="960438" y="2547938"/>
            <a:ext cx="5113337" cy="1477962"/>
          </a:xfrm>
          <a:prstGeom prst="rect">
            <a:avLst/>
          </a:prstGeom>
          <a:noFill/>
          <a:ln w="9525">
            <a:noFill/>
            <a:miter lim="800000"/>
            <a:headEnd/>
            <a:tailEnd/>
          </a:ln>
        </p:spPr>
        <p:txBody>
          <a:bodyPr anchor="ctr">
            <a:spAutoFit/>
          </a:bodyPr>
          <a:lstStyle/>
          <a:p>
            <a:pPr algn="ctr" eaLnBrk="1" hangingPunct="1"/>
            <a:r>
              <a:rPr lang="pl-PL" altLang="pl-PL">
                <a:latin typeface="Franklin Gothic Book" pitchFamily="34" charset="0"/>
                <a:ea typeface="Times New Roman" pitchFamily="18" charset="0"/>
                <a:cs typeface="Arial" charset="0"/>
              </a:rPr>
              <a:t>Po odebraniu lokalu OKW sprawdza wielkość </a:t>
            </a:r>
          </a:p>
          <a:p>
            <a:pPr algn="ctr" eaLnBrk="1" hangingPunct="1"/>
            <a:r>
              <a:rPr lang="pl-PL" altLang="pl-PL">
                <a:latin typeface="Franklin Gothic Book" pitchFamily="34" charset="0"/>
                <a:ea typeface="Times New Roman" pitchFamily="18" charset="0"/>
                <a:cs typeface="Arial" charset="0"/>
              </a:rPr>
              <a:t>i  możliwość zabezpieczenia urny przed otwarciem.</a:t>
            </a:r>
          </a:p>
          <a:p>
            <a:pPr algn="ctr" eaLnBrk="1" hangingPunct="1"/>
            <a:r>
              <a:rPr lang="pl-PL" altLang="pl-PL">
                <a:latin typeface="Franklin Gothic Book" pitchFamily="34" charset="0"/>
                <a:ea typeface="Times New Roman" pitchFamily="18" charset="0"/>
                <a:cs typeface="Arial" charset="0"/>
              </a:rPr>
              <a:t>OKW może wystąpić do wójta o zabezpieczenie dodatkowej urny informując o tym urzędnika wyborczego.</a:t>
            </a:r>
          </a:p>
        </p:txBody>
      </p:sp>
      <p:sp>
        <p:nvSpPr>
          <p:cNvPr id="16" name="Strzałka w dół 15">
            <a:extLst>
              <a:ext uri="{FF2B5EF4-FFF2-40B4-BE49-F238E27FC236}">
                <a16:creationId xmlns:a16="http://schemas.microsoft.com/office/drawing/2014/main" xmlns="" id="{D97184AC-3922-4C92-859C-1EADF519958F}"/>
              </a:ext>
            </a:extLst>
          </p:cNvPr>
          <p:cNvSpPr/>
          <p:nvPr/>
        </p:nvSpPr>
        <p:spPr>
          <a:xfrm rot="16200000">
            <a:off x="4048126" y="312737"/>
            <a:ext cx="258762" cy="4246563"/>
          </a:xfrm>
          <a:prstGeom prst="downArrow">
            <a:avLst/>
          </a:prstGeom>
          <a:solidFill>
            <a:srgbClr val="9D032A"/>
          </a:solidFill>
          <a:ln w="2857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16" tIns="45708" rIns="91416" bIns="45708" anchor="ctr"/>
          <a:lstStyle/>
          <a:p>
            <a:pPr algn="ctr">
              <a:defRPr/>
            </a:pPr>
            <a:endParaRPr lang="pl-PL" dirty="0">
              <a:latin typeface="Arial" panose="020B0604020202020204" pitchFamily="34" charset="0"/>
              <a:cs typeface="Arial" panose="020B0604020202020204" pitchFamily="34" charset="0"/>
            </a:endParaRPr>
          </a:p>
        </p:txBody>
      </p:sp>
      <p:sp>
        <p:nvSpPr>
          <p:cNvPr id="18" name="Strzałka w dół 17">
            <a:extLst>
              <a:ext uri="{FF2B5EF4-FFF2-40B4-BE49-F238E27FC236}">
                <a16:creationId xmlns:a16="http://schemas.microsoft.com/office/drawing/2014/main" xmlns="" id="{7D17ECF4-BFE7-4F79-8BA8-06035D745FC2}"/>
              </a:ext>
            </a:extLst>
          </p:cNvPr>
          <p:cNvSpPr/>
          <p:nvPr/>
        </p:nvSpPr>
        <p:spPr>
          <a:xfrm rot="5400000">
            <a:off x="3380582" y="1942306"/>
            <a:ext cx="273050" cy="4427537"/>
          </a:xfrm>
          <a:prstGeom prst="downArrow">
            <a:avLst/>
          </a:prstGeom>
          <a:solidFill>
            <a:srgbClr val="9D032A"/>
          </a:solidFill>
          <a:ln w="28575">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16" tIns="45708" rIns="91416" bIns="45708" anchor="ctr"/>
          <a:lstStyle/>
          <a:p>
            <a:pPr algn="ctr">
              <a:defRPr/>
            </a:pPr>
            <a:endParaRPr lang="pl-PL" b="1" dirty="0">
              <a:solidFill>
                <a:schemeClr val="bg1"/>
              </a:solidFill>
              <a:latin typeface="Franklin Gothic Book" panose="020B0503020102020204" pitchFamily="34" charset="0"/>
              <a:cs typeface="Arial" panose="020B0604020202020204" pitchFamily="34" charset="0"/>
            </a:endParaRPr>
          </a:p>
        </p:txBody>
      </p:sp>
      <p:sp>
        <p:nvSpPr>
          <p:cNvPr id="31759" name="Prostokąt 18"/>
          <p:cNvSpPr>
            <a:spLocks noChangeArrowheads="1"/>
          </p:cNvSpPr>
          <p:nvPr/>
        </p:nvSpPr>
        <p:spPr bwMode="auto">
          <a:xfrm>
            <a:off x="393700" y="4292600"/>
            <a:ext cx="4572000" cy="2586038"/>
          </a:xfrm>
          <a:prstGeom prst="rect">
            <a:avLst/>
          </a:prstGeom>
          <a:noFill/>
          <a:ln w="9525">
            <a:noFill/>
            <a:miter lim="800000"/>
            <a:headEnd/>
            <a:tailEnd/>
          </a:ln>
        </p:spPr>
        <p:txBody>
          <a:bodyPr>
            <a:spAutoFit/>
          </a:bodyPr>
          <a:lstStyle/>
          <a:p>
            <a:pPr algn="just">
              <a:spcBef>
                <a:spcPts val="600"/>
              </a:spcBef>
            </a:pPr>
            <a:r>
              <a:rPr lang="pl-PL" altLang="pl-PL" b="1">
                <a:latin typeface="Franklin Gothic Book" pitchFamily="34" charset="0"/>
                <a:cs typeface="Arial" charset="0"/>
              </a:rPr>
              <a:t>Kontrola stanu wyposażenia lokalu, w tym czy jest godło, dostęp do telefonu oraz oznakowania budynku.</a:t>
            </a:r>
            <a:endParaRPr lang="pl-PL" altLang="pl-PL">
              <a:latin typeface="Franklin Gothic Book" pitchFamily="34" charset="0"/>
              <a:cs typeface="Arial" charset="0"/>
            </a:endParaRPr>
          </a:p>
          <a:p>
            <a:pPr algn="just"/>
            <a:r>
              <a:rPr lang="pl-PL" altLang="pl-PL">
                <a:latin typeface="Franklin Gothic Book" pitchFamily="34" charset="0"/>
                <a:cs typeface="Arial" charset="0"/>
              </a:rPr>
              <a:t>Termin - uzgodnić z wójtem, nie później niż w przeddzień głosowania skontrolować </a:t>
            </a:r>
            <a:r>
              <a:rPr lang="pl-PL" altLang="pl-PL" u="sng">
                <a:latin typeface="Franklin Gothic Book" pitchFamily="34" charset="0"/>
                <a:cs typeface="Arial" charset="0"/>
              </a:rPr>
              <a:t>stan wyposażenia lokalu</a:t>
            </a:r>
            <a:r>
              <a:rPr lang="pl-PL" altLang="pl-PL">
                <a:latin typeface="Franklin Gothic Book" pitchFamily="34" charset="0"/>
                <a:cs typeface="Arial" charset="0"/>
              </a:rPr>
              <a:t> oraz </a:t>
            </a:r>
            <a:r>
              <a:rPr lang="pl-PL" altLang="pl-PL" u="sng">
                <a:latin typeface="Franklin Gothic Book" pitchFamily="34" charset="0"/>
                <a:cs typeface="Arial" charset="0"/>
              </a:rPr>
              <a:t>oznakowania budynku i </a:t>
            </a:r>
            <a:r>
              <a:rPr lang="pl-PL" altLang="pl-PL" b="1"/>
              <a:t>czy spełnia wszystkie wymogi bezpieczeństwa sanitarnego określone w rozporządzeniu Ministra Zdrowia</a:t>
            </a:r>
            <a:r>
              <a:rPr lang="pl-PL" altLang="pl-PL">
                <a:latin typeface="Franklin Gothic Book" pitchFamily="34" charset="0"/>
                <a:cs typeface="Arial" charset="0"/>
              </a:rPr>
              <a:t>. </a:t>
            </a:r>
          </a:p>
        </p:txBody>
      </p:sp>
      <p:pic>
        <p:nvPicPr>
          <p:cNvPr id="31760" name="Obraz 11" descr="WYBORY - nowa_urna.png"/>
          <p:cNvPicPr>
            <a:picLocks noChangeAspect="1"/>
          </p:cNvPicPr>
          <p:nvPr/>
        </p:nvPicPr>
        <p:blipFill>
          <a:blip r:embed="rId4"/>
          <a:srcRect/>
          <a:stretch>
            <a:fillRect/>
          </a:stretch>
        </p:blipFill>
        <p:spPr bwMode="auto">
          <a:xfrm>
            <a:off x="5992813" y="5083175"/>
            <a:ext cx="1406525" cy="1674813"/>
          </a:xfrm>
          <a:prstGeom prst="rect">
            <a:avLst/>
          </a:prstGeom>
          <a:noFill/>
          <a:ln w="9525">
            <a:noFill/>
            <a:miter lim="800000"/>
            <a:headEnd/>
            <a:tailEnd/>
          </a:ln>
        </p:spPr>
      </p:pic>
      <p:sp>
        <p:nvSpPr>
          <p:cNvPr id="31761" name="Prostokąt 18"/>
          <p:cNvSpPr>
            <a:spLocks noChangeArrowheads="1"/>
          </p:cNvSpPr>
          <p:nvPr/>
        </p:nvSpPr>
        <p:spPr bwMode="auto">
          <a:xfrm>
            <a:off x="6372225" y="5170488"/>
            <a:ext cx="2700338" cy="922337"/>
          </a:xfrm>
          <a:prstGeom prst="rect">
            <a:avLst/>
          </a:prstGeom>
          <a:noFill/>
          <a:ln w="9525">
            <a:solidFill>
              <a:srgbClr val="9D032A"/>
            </a:solidFill>
            <a:miter lim="800000"/>
            <a:headEnd/>
            <a:tailEnd/>
          </a:ln>
        </p:spPr>
        <p:txBody>
          <a:bodyPr>
            <a:spAutoFit/>
          </a:bodyPr>
          <a:lstStyle/>
          <a:p>
            <a:r>
              <a:rPr lang="pl-PL" altLang="pl-PL" b="1">
                <a:latin typeface="Franklin Gothic Book" pitchFamily="34" charset="0"/>
                <a:cs typeface="Arial" charset="0"/>
              </a:rPr>
              <a:t>O brakach zawiadomić wójta, a później sprawdzić czy zostały one usunięte</a:t>
            </a:r>
            <a:r>
              <a:rPr lang="pl-PL" altLang="pl-PL">
                <a:latin typeface="Franklin Gothic Book" pitchFamily="34" charset="0"/>
                <a:cs typeface="Arial" charset="0"/>
              </a:rPr>
              <a:t>.</a:t>
            </a:r>
            <a:endParaRPr lang="pl-PL" altLang="pl-PL"/>
          </a:p>
        </p:txBody>
      </p:sp>
      <p:pic>
        <p:nvPicPr>
          <p:cNvPr id="31762" name="Picture 2" descr="C:\Users\Adam Michcik\AppData\Local\Microsoft\Windows\INetCache\IE\7FW4IGTY\1200px-Służba_zdrowia.svg[1].png"/>
          <p:cNvPicPr>
            <a:picLocks noChangeAspect="1" noChangeArrowheads="1"/>
          </p:cNvPicPr>
          <p:nvPr/>
        </p:nvPicPr>
        <p:blipFill>
          <a:blip r:embed="rId9"/>
          <a:srcRect/>
          <a:stretch>
            <a:fillRect/>
          </a:stretch>
        </p:blipFill>
        <p:spPr bwMode="auto">
          <a:xfrm>
            <a:off x="5003800" y="5994400"/>
            <a:ext cx="8636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Obraz 12" descr="canstock3263101.jpg"/>
          <p:cNvPicPr>
            <a:picLocks noChangeAspect="1"/>
          </p:cNvPicPr>
          <p:nvPr/>
        </p:nvPicPr>
        <p:blipFill>
          <a:blip r:embed="rId2"/>
          <a:srcRect/>
          <a:stretch>
            <a:fillRect/>
          </a:stretch>
        </p:blipFill>
        <p:spPr bwMode="auto">
          <a:xfrm>
            <a:off x="6732588" y="4030663"/>
            <a:ext cx="1084262" cy="1987550"/>
          </a:xfrm>
          <a:prstGeom prst="rect">
            <a:avLst/>
          </a:prstGeom>
          <a:noFill/>
          <a:ln w="9525">
            <a:noFill/>
            <a:miter lim="800000"/>
            <a:headEnd/>
            <a:tailEnd/>
          </a:ln>
        </p:spPr>
      </p:pic>
      <p:sp>
        <p:nvSpPr>
          <p:cNvPr id="32771" name="Prostokąt 8"/>
          <p:cNvSpPr>
            <a:spLocks noChangeArrowheads="1"/>
          </p:cNvSpPr>
          <p:nvPr/>
        </p:nvSpPr>
        <p:spPr bwMode="auto">
          <a:xfrm>
            <a:off x="-36513" y="373063"/>
            <a:ext cx="7769226" cy="646112"/>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cs typeface="Arial" charset="0"/>
              </a:rPr>
              <a:t>      WARUNKI TECHNICZNE</a:t>
            </a:r>
          </a:p>
          <a:p>
            <a:pPr algn="ctr"/>
            <a:r>
              <a:rPr lang="pl-PL" altLang="pl-PL" sz="1600" b="1">
                <a:solidFill>
                  <a:srgbClr val="9D032A"/>
                </a:solidFill>
                <a:latin typeface="Arial Black" pitchFamily="34" charset="0"/>
                <a:cs typeface="Arial" charset="0"/>
              </a:rPr>
              <a:t>LOKAL DOSTOSOWANY DO POTRZEB OSÓB NIEPEŁNOSPRAWNYCH</a:t>
            </a:r>
          </a:p>
        </p:txBody>
      </p:sp>
      <p:sp>
        <p:nvSpPr>
          <p:cNvPr id="32772" name="Prostokąt 9"/>
          <p:cNvSpPr>
            <a:spLocks noChangeArrowheads="1"/>
          </p:cNvSpPr>
          <p:nvPr/>
        </p:nvSpPr>
        <p:spPr bwMode="auto">
          <a:xfrm>
            <a:off x="79375" y="1004888"/>
            <a:ext cx="7661275" cy="492125"/>
          </a:xfrm>
          <a:prstGeom prst="rect">
            <a:avLst/>
          </a:prstGeom>
          <a:noFill/>
          <a:ln w="9525">
            <a:noFill/>
            <a:miter lim="800000"/>
            <a:headEnd/>
            <a:tailEnd/>
          </a:ln>
        </p:spPr>
        <p:txBody>
          <a:bodyPr>
            <a:spAutoFit/>
          </a:bodyPr>
          <a:lstStyle/>
          <a:p>
            <a:pPr algn="ctr"/>
            <a:r>
              <a:rPr lang="pl-PL" altLang="pl-PL" sz="1300" b="1">
                <a:solidFill>
                  <a:srgbClr val="000000"/>
                </a:solidFill>
                <a:latin typeface="Franklin Gothic Book" pitchFamily="34" charset="0"/>
                <a:cs typeface="Arial" charset="0"/>
              </a:rPr>
              <a:t>Na podstawie rozporządzenia Ministra Infrastruktury z dnia 29 lipca 2011 r. w sprawie lokali obwodowych komisji wyborczych dostosowanych do potrzeb wyborców niepełnosprawnych (Dz. U. z 2019, poz. 336).</a:t>
            </a:r>
          </a:p>
        </p:txBody>
      </p:sp>
      <p:sp>
        <p:nvSpPr>
          <p:cNvPr id="11" name="Prostokąt 10">
            <a:extLst>
              <a:ext uri="{FF2B5EF4-FFF2-40B4-BE49-F238E27FC236}">
                <a16:creationId xmlns:a16="http://schemas.microsoft.com/office/drawing/2014/main" xmlns="" id="{BED4B5D9-9B2F-4965-A238-6A262694EBA4}"/>
              </a:ext>
            </a:extLst>
          </p:cNvPr>
          <p:cNvSpPr/>
          <p:nvPr/>
        </p:nvSpPr>
        <p:spPr>
          <a:xfrm>
            <a:off x="1116013" y="1570038"/>
            <a:ext cx="6600825" cy="646112"/>
          </a:xfrm>
          <a:prstGeom prst="rect">
            <a:avLst/>
          </a:prstGeom>
          <a:solidFill>
            <a:srgbClr val="9D032A"/>
          </a:solidFill>
          <a:ln>
            <a:solidFill>
              <a:schemeClr val="bg1">
                <a:lumMod val="75000"/>
              </a:schemeClr>
            </a:solidFill>
          </a:ln>
        </p:spPr>
        <p:txBody>
          <a:bodyPr>
            <a:spAutoFit/>
          </a:bodyPr>
          <a:lstStyle/>
          <a:p>
            <a:pPr algn="ctr">
              <a:defRPr/>
            </a:pPr>
            <a:r>
              <a:rPr lang="pl-PL" b="1" dirty="0">
                <a:solidFill>
                  <a:prstClr val="white"/>
                </a:solidFill>
                <a:latin typeface="Franklin Gothic Book" panose="020B0503020102020204" pitchFamily="34" charset="0"/>
                <a:cs typeface="Arial" panose="020B0604020202020204" pitchFamily="34" charset="0"/>
              </a:rPr>
              <a:t>Kontrola </a:t>
            </a:r>
            <a:r>
              <a:rPr lang="pl-PL" b="1" dirty="0">
                <a:solidFill>
                  <a:prstClr val="white"/>
                </a:solidFill>
                <a:latin typeface="Franklin Gothic Book" panose="020B0503020102020204" pitchFamily="34" charset="0"/>
                <a:ea typeface="Times New Roman" pitchFamily="18" charset="0"/>
                <a:cs typeface="Arial" panose="020B0604020202020204" pitchFamily="34" charset="0"/>
              </a:rPr>
              <a:t>czy lokal oraz elementy jego wyposażenia </a:t>
            </a:r>
            <a:br>
              <a:rPr lang="pl-PL" b="1" dirty="0">
                <a:solidFill>
                  <a:prstClr val="white"/>
                </a:solidFill>
                <a:latin typeface="Franklin Gothic Book" panose="020B0503020102020204" pitchFamily="34" charset="0"/>
                <a:ea typeface="Times New Roman" pitchFamily="18" charset="0"/>
                <a:cs typeface="Arial" panose="020B0604020202020204" pitchFamily="34" charset="0"/>
              </a:rPr>
            </a:br>
            <a:r>
              <a:rPr lang="pl-PL" b="1" dirty="0">
                <a:solidFill>
                  <a:prstClr val="white"/>
                </a:solidFill>
                <a:latin typeface="Franklin Gothic Book" panose="020B0503020102020204" pitchFamily="34" charset="0"/>
                <a:ea typeface="Times New Roman" pitchFamily="18" charset="0"/>
                <a:cs typeface="Arial" panose="020B0604020202020204" pitchFamily="34" charset="0"/>
              </a:rPr>
              <a:t>spełniają warunki rozporządzenia.</a:t>
            </a:r>
            <a:endParaRPr lang="pl-PL" b="1" dirty="0">
              <a:solidFill>
                <a:prstClr val="white"/>
              </a:solidFill>
              <a:latin typeface="Franklin Gothic Book" panose="020B0503020102020204" pitchFamily="34" charset="0"/>
              <a:cs typeface="Arial" panose="020B0604020202020204" pitchFamily="34" charset="0"/>
            </a:endParaRPr>
          </a:p>
        </p:txBody>
      </p:sp>
      <p:sp>
        <p:nvSpPr>
          <p:cNvPr id="77830" name="pole tekstowe 11">
            <a:extLst>
              <a:ext uri="{FF2B5EF4-FFF2-40B4-BE49-F238E27FC236}">
                <a16:creationId xmlns:a16="http://schemas.microsoft.com/office/drawing/2014/main" xmlns="" id="{9F9921B3-64B4-456F-A3EA-A005A0E6635C}"/>
              </a:ext>
            </a:extLst>
          </p:cNvPr>
          <p:cNvSpPr txBox="1">
            <a:spLocks noChangeArrowheads="1"/>
          </p:cNvSpPr>
          <p:nvPr/>
        </p:nvSpPr>
        <p:spPr bwMode="auto">
          <a:xfrm>
            <a:off x="179388" y="2447925"/>
            <a:ext cx="8496300" cy="4232275"/>
          </a:xfrm>
          <a:prstGeom prst="rect">
            <a:avLst/>
          </a:prstGeom>
          <a:noFill/>
          <a:ln>
            <a:noFill/>
          </a:ln>
          <a:extLst/>
        </p:spPr>
        <p:txBody>
          <a:bodyPr>
            <a:spAutoFit/>
          </a:bodyPr>
          <a:lstStyle>
            <a:lvl1pPr marL="177800" indent="-177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nSpc>
                <a:spcPct val="100000"/>
              </a:lnSpc>
              <a:spcBef>
                <a:spcPct val="0"/>
              </a:spcBef>
              <a:spcAft>
                <a:spcPts val="1200"/>
              </a:spcAft>
              <a:buFont typeface="Arial" panose="020B0604020202020204" pitchFamily="34" charset="0"/>
              <a:buNone/>
              <a:defRPr/>
            </a:pPr>
            <a:r>
              <a:rPr lang="pl-PL" altLang="pl-PL" sz="1800" b="1" dirty="0">
                <a:solidFill>
                  <a:srgbClr val="000099"/>
                </a:solidFill>
                <a:latin typeface="Franklin Gothic Book" panose="020B0503020102020204" pitchFamily="34" charset="0"/>
                <a:cs typeface="Arial" panose="020B0604020202020204" pitchFamily="34" charset="0"/>
              </a:rPr>
              <a:t>Warunki określone w rozporządzeniu, które OKW powinna skontrolować, a ewentualny ich brak możliwy jest jeszcze do uzupełnienia na dzień głosowania po kontroli OKW:</a:t>
            </a:r>
          </a:p>
          <a:p>
            <a:pPr>
              <a:lnSpc>
                <a:spcPct val="100000"/>
              </a:lnSpc>
              <a:spcBef>
                <a:spcPct val="0"/>
              </a:spcBef>
              <a:spcAft>
                <a:spcPts val="600"/>
              </a:spcAft>
              <a:buFont typeface="Wingdings" panose="05000000000000000000" pitchFamily="2" charset="2"/>
              <a:buChar char="ü"/>
              <a:defRPr/>
            </a:pPr>
            <a:r>
              <a:rPr lang="pl-PL" altLang="pl-PL" sz="1800" b="1" dirty="0">
                <a:solidFill>
                  <a:srgbClr val="000000"/>
                </a:solidFill>
                <a:latin typeface="Franklin Gothic Book" panose="020B0503020102020204" pitchFamily="34" charset="0"/>
                <a:cs typeface="Arial" panose="020B0604020202020204" pitchFamily="34" charset="0"/>
              </a:rPr>
              <a:t>kontrastujący </a:t>
            </a:r>
            <a:r>
              <a:rPr lang="pl-PL" altLang="pl-PL" sz="1800" dirty="0">
                <a:solidFill>
                  <a:srgbClr val="000000"/>
                </a:solidFill>
                <a:latin typeface="Franklin Gothic Book" panose="020B0503020102020204" pitchFamily="34" charset="0"/>
                <a:cs typeface="Arial" panose="020B0604020202020204" pitchFamily="34" charset="0"/>
              </a:rPr>
              <a:t> </a:t>
            </a:r>
            <a:r>
              <a:rPr lang="pl-PL" altLang="pl-PL" sz="1800" b="1" dirty="0">
                <a:solidFill>
                  <a:srgbClr val="90181B"/>
                </a:solidFill>
                <a:latin typeface="Franklin Gothic Book" panose="020B0503020102020204" pitchFamily="34" charset="0"/>
                <a:cs typeface="Arial" panose="020B0604020202020204" pitchFamily="34" charset="0"/>
              </a:rPr>
              <a:t>kolor  krawędzi stopni schodów i posadzki</a:t>
            </a:r>
            <a:r>
              <a:rPr lang="pl-PL" altLang="pl-PL" sz="1800" b="1" dirty="0">
                <a:solidFill>
                  <a:srgbClr val="000000"/>
                </a:solidFill>
                <a:latin typeface="Franklin Gothic Book" panose="020B0503020102020204" pitchFamily="34" charset="0"/>
                <a:cs typeface="Arial" panose="020B0604020202020204" pitchFamily="34" charset="0"/>
              </a:rPr>
              <a:t>;</a:t>
            </a:r>
          </a:p>
          <a:p>
            <a:pPr>
              <a:lnSpc>
                <a:spcPct val="100000"/>
              </a:lnSpc>
              <a:spcBef>
                <a:spcPct val="0"/>
              </a:spcBef>
              <a:spcAft>
                <a:spcPts val="600"/>
              </a:spcAft>
              <a:buFont typeface="Wingdings" panose="05000000000000000000" pitchFamily="2" charset="2"/>
              <a:buChar char="ü"/>
              <a:defRPr/>
            </a:pPr>
            <a:r>
              <a:rPr lang="pl-PL" altLang="pl-PL" sz="1800" dirty="0">
                <a:solidFill>
                  <a:srgbClr val="000000"/>
                </a:solidFill>
                <a:latin typeface="Franklin Gothic Book" panose="020B0503020102020204" pitchFamily="34" charset="0"/>
                <a:cs typeface="Arial" panose="020B0604020202020204" pitchFamily="34" charset="0"/>
              </a:rPr>
              <a:t> </a:t>
            </a:r>
            <a:r>
              <a:rPr lang="pl-PL" altLang="pl-PL" sz="1800" b="1" dirty="0">
                <a:solidFill>
                  <a:srgbClr val="000000"/>
                </a:solidFill>
                <a:latin typeface="Franklin Gothic Book" panose="020B0503020102020204" pitchFamily="34" charset="0"/>
                <a:cs typeface="Arial" panose="020B0604020202020204" pitchFamily="34" charset="0"/>
              </a:rPr>
              <a:t>dogodne warunki ruchu </a:t>
            </a:r>
            <a:r>
              <a:rPr lang="pl-PL" altLang="pl-PL" sz="1800" dirty="0">
                <a:solidFill>
                  <a:srgbClr val="000000"/>
                </a:solidFill>
                <a:latin typeface="Franklin Gothic Book" panose="020B0503020102020204" pitchFamily="34" charset="0"/>
                <a:cs typeface="Arial" panose="020B0604020202020204" pitchFamily="34" charset="0"/>
              </a:rPr>
              <a:t>(oznaczenie przezroczystych przegród,  </a:t>
            </a:r>
            <a:br>
              <a:rPr lang="pl-PL" altLang="pl-PL" sz="1800" dirty="0">
                <a:solidFill>
                  <a:srgbClr val="000000"/>
                </a:solidFill>
                <a:latin typeface="Franklin Gothic Book" panose="020B0503020102020204" pitchFamily="34" charset="0"/>
                <a:cs typeface="Arial" panose="020B0604020202020204" pitchFamily="34" charset="0"/>
              </a:rPr>
            </a:br>
            <a:r>
              <a:rPr lang="pl-PL" altLang="pl-PL" sz="1800" dirty="0">
                <a:solidFill>
                  <a:srgbClr val="000000"/>
                </a:solidFill>
                <a:latin typeface="Franklin Gothic Book" panose="020B0503020102020204" pitchFamily="34" charset="0"/>
                <a:cs typeface="Arial" panose="020B0604020202020204" pitchFamily="34" charset="0"/>
              </a:rPr>
              <a:t> przeciwpoślizgowe posadzki, brak przeszkód, dodatkowe oświetlenie </a:t>
            </a:r>
            <a:br>
              <a:rPr lang="pl-PL" altLang="pl-PL" sz="1800" dirty="0">
                <a:solidFill>
                  <a:srgbClr val="000000"/>
                </a:solidFill>
                <a:latin typeface="Franklin Gothic Book" panose="020B0503020102020204" pitchFamily="34" charset="0"/>
                <a:cs typeface="Arial" panose="020B0604020202020204" pitchFamily="34" charset="0"/>
              </a:rPr>
            </a:br>
            <a:r>
              <a:rPr lang="pl-PL" altLang="pl-PL" sz="1800" dirty="0">
                <a:solidFill>
                  <a:srgbClr val="000000"/>
                </a:solidFill>
                <a:latin typeface="Franklin Gothic Book" panose="020B0503020102020204" pitchFamily="34" charset="0"/>
                <a:cs typeface="Arial" panose="020B0604020202020204" pitchFamily="34" charset="0"/>
              </a:rPr>
              <a:t> miejsca zapewniającego tajność głosowania);</a:t>
            </a:r>
          </a:p>
          <a:p>
            <a:pPr>
              <a:lnSpc>
                <a:spcPct val="100000"/>
              </a:lnSpc>
              <a:spcBef>
                <a:spcPct val="0"/>
              </a:spcBef>
              <a:spcAft>
                <a:spcPts val="600"/>
              </a:spcAft>
              <a:buFont typeface="Wingdings" panose="05000000000000000000" pitchFamily="2" charset="2"/>
              <a:buChar char="ü"/>
              <a:defRPr/>
            </a:pPr>
            <a:r>
              <a:rPr lang="pl-PL" altLang="pl-PL" sz="1800" dirty="0">
                <a:solidFill>
                  <a:srgbClr val="000000"/>
                </a:solidFill>
                <a:latin typeface="Franklin Gothic Book" panose="020B0503020102020204" pitchFamily="34" charset="0"/>
                <a:cs typeface="Arial" panose="020B0604020202020204" pitchFamily="34" charset="0"/>
              </a:rPr>
              <a:t> </a:t>
            </a:r>
            <a:r>
              <a:rPr lang="pl-PL" altLang="pl-PL" sz="1800" b="1" dirty="0">
                <a:solidFill>
                  <a:srgbClr val="000000"/>
                </a:solidFill>
                <a:latin typeface="Franklin Gothic Book" panose="020B0503020102020204" pitchFamily="34" charset="0"/>
                <a:cs typeface="Arial" panose="020B0604020202020204" pitchFamily="34" charset="0"/>
              </a:rPr>
              <a:t>co najmniej jedno miejsce zapewniające tajność głosowania  </a:t>
            </a:r>
            <a:br>
              <a:rPr lang="pl-PL" altLang="pl-PL" sz="1800" b="1" dirty="0">
                <a:solidFill>
                  <a:srgbClr val="000000"/>
                </a:solidFill>
                <a:latin typeface="Franklin Gothic Book" panose="020B0503020102020204" pitchFamily="34" charset="0"/>
                <a:cs typeface="Arial" panose="020B0604020202020204" pitchFamily="34" charset="0"/>
              </a:rPr>
            </a:br>
            <a:r>
              <a:rPr lang="pl-PL" altLang="pl-PL" sz="1800" b="1" dirty="0">
                <a:solidFill>
                  <a:srgbClr val="000000"/>
                </a:solidFill>
                <a:latin typeface="Franklin Gothic Book" panose="020B0503020102020204" pitchFamily="34" charset="0"/>
                <a:cs typeface="Arial" panose="020B0604020202020204" pitchFamily="34" charset="0"/>
              </a:rPr>
              <a:t> dostosowane do potrzeb wyborcy niepełnosprawnego;</a:t>
            </a:r>
          </a:p>
          <a:p>
            <a:pPr>
              <a:lnSpc>
                <a:spcPct val="100000"/>
              </a:lnSpc>
              <a:spcBef>
                <a:spcPct val="0"/>
              </a:spcBef>
              <a:spcAft>
                <a:spcPts val="600"/>
              </a:spcAft>
              <a:buFont typeface="Wingdings" panose="05000000000000000000" pitchFamily="2" charset="2"/>
              <a:buChar char="ü"/>
              <a:defRPr/>
            </a:pPr>
            <a:r>
              <a:rPr lang="pl-PL" altLang="pl-PL" sz="1800" dirty="0">
                <a:solidFill>
                  <a:srgbClr val="000000"/>
                </a:solidFill>
                <a:latin typeface="Franklin Gothic Book" panose="020B0503020102020204" pitchFamily="34" charset="0"/>
                <a:cs typeface="Arial" panose="020B0604020202020204" pitchFamily="34" charset="0"/>
              </a:rPr>
              <a:t> </a:t>
            </a:r>
            <a:r>
              <a:rPr lang="pl-PL" altLang="pl-PL" sz="1800" b="1" dirty="0">
                <a:solidFill>
                  <a:srgbClr val="000000"/>
                </a:solidFill>
                <a:latin typeface="Franklin Gothic Book" panose="020B0503020102020204" pitchFamily="34" charset="0"/>
                <a:cs typeface="Arial" panose="020B0604020202020204" pitchFamily="34" charset="0"/>
              </a:rPr>
              <a:t>wysokość urny  </a:t>
            </a:r>
            <a:r>
              <a:rPr lang="pl-PL" altLang="pl-PL" sz="1800" dirty="0">
                <a:solidFill>
                  <a:srgbClr val="000000"/>
                </a:solidFill>
                <a:latin typeface="Franklin Gothic Book" panose="020B0503020102020204" pitchFamily="34" charset="0"/>
                <a:cs typeface="Arial" panose="020B0604020202020204" pitchFamily="34" charset="0"/>
              </a:rPr>
              <a:t>– max 1 m;</a:t>
            </a:r>
          </a:p>
          <a:p>
            <a:pPr>
              <a:lnSpc>
                <a:spcPct val="100000"/>
              </a:lnSpc>
              <a:spcBef>
                <a:spcPct val="0"/>
              </a:spcBef>
              <a:spcAft>
                <a:spcPts val="600"/>
              </a:spcAft>
              <a:buFont typeface="Wingdings" panose="05000000000000000000" pitchFamily="2" charset="2"/>
              <a:buChar char="ü"/>
              <a:defRPr/>
            </a:pPr>
            <a:r>
              <a:rPr lang="pl-PL" altLang="pl-PL" sz="1800" dirty="0">
                <a:solidFill>
                  <a:srgbClr val="000000"/>
                </a:solidFill>
                <a:latin typeface="Franklin Gothic Book" panose="020B0503020102020204" pitchFamily="34" charset="0"/>
                <a:cs typeface="Arial" panose="020B0604020202020204" pitchFamily="34" charset="0"/>
              </a:rPr>
              <a:t> </a:t>
            </a:r>
            <a:r>
              <a:rPr lang="pl-PL" altLang="pl-PL" sz="1800" b="1" dirty="0">
                <a:solidFill>
                  <a:srgbClr val="000000"/>
                </a:solidFill>
                <a:latin typeface="Franklin Gothic Book" panose="020B0503020102020204" pitchFamily="34" charset="0"/>
                <a:cs typeface="Arial" panose="020B0604020202020204" pitchFamily="34" charset="0"/>
              </a:rPr>
              <a:t>przejście  między elementami wyposażenia lokalu min 1,5 m;</a:t>
            </a:r>
          </a:p>
          <a:p>
            <a:pPr>
              <a:lnSpc>
                <a:spcPct val="100000"/>
              </a:lnSpc>
              <a:spcBef>
                <a:spcPct val="0"/>
              </a:spcBef>
              <a:buFont typeface="Wingdings" panose="05000000000000000000" pitchFamily="2" charset="2"/>
              <a:buChar char="ü"/>
              <a:defRPr/>
            </a:pPr>
            <a:r>
              <a:rPr lang="pl-PL" altLang="pl-PL" sz="1800" dirty="0">
                <a:solidFill>
                  <a:srgbClr val="000000"/>
                </a:solidFill>
                <a:latin typeface="Franklin Gothic Book" panose="020B0503020102020204" pitchFamily="34" charset="0"/>
                <a:cs typeface="Arial" panose="020B0604020202020204" pitchFamily="34" charset="0"/>
              </a:rPr>
              <a:t> </a:t>
            </a:r>
            <a:r>
              <a:rPr lang="pl-PL" altLang="pl-PL" sz="1800" b="1" dirty="0">
                <a:solidFill>
                  <a:srgbClr val="000000"/>
                </a:solidFill>
                <a:latin typeface="Franklin Gothic Book" panose="020B0503020102020204" pitchFamily="34" charset="0"/>
                <a:cs typeface="Arial" panose="020B0604020202020204" pitchFamily="34" charset="0"/>
              </a:rPr>
              <a:t>obwieszczenia i informacje</a:t>
            </a:r>
            <a:r>
              <a:rPr lang="pl-PL" altLang="pl-PL" sz="1800" dirty="0">
                <a:solidFill>
                  <a:srgbClr val="000000"/>
                </a:solidFill>
                <a:latin typeface="Franklin Gothic Book" panose="020B0503020102020204" pitchFamily="34" charset="0"/>
                <a:cs typeface="Arial" panose="020B0604020202020204" pitchFamily="34" charset="0"/>
              </a:rPr>
              <a:t> </a:t>
            </a:r>
            <a:r>
              <a:rPr lang="pl-PL" altLang="pl-PL" sz="1800" u="sng" dirty="0">
                <a:solidFill>
                  <a:srgbClr val="000000"/>
                </a:solidFill>
                <a:latin typeface="Franklin Gothic Book" panose="020B0503020102020204" pitchFamily="34" charset="0"/>
                <a:cs typeface="Arial" panose="020B0604020202020204" pitchFamily="34" charset="0"/>
              </a:rPr>
              <a:t>umieszczone dodatkowo </a:t>
            </a:r>
            <a:r>
              <a:rPr lang="pl-PL" altLang="pl-PL" sz="1800" dirty="0">
                <a:solidFill>
                  <a:srgbClr val="000000"/>
                </a:solidFill>
                <a:latin typeface="Franklin Gothic Book" panose="020B0503020102020204" pitchFamily="34" charset="0"/>
                <a:cs typeface="Arial" panose="020B0604020202020204" pitchFamily="34" charset="0"/>
              </a:rPr>
              <a:t>w miejscu </a:t>
            </a:r>
            <a:br>
              <a:rPr lang="pl-PL" altLang="pl-PL" sz="1800" dirty="0">
                <a:solidFill>
                  <a:srgbClr val="000000"/>
                </a:solidFill>
                <a:latin typeface="Franklin Gothic Book" panose="020B0503020102020204" pitchFamily="34" charset="0"/>
                <a:cs typeface="Arial" panose="020B0604020202020204" pitchFamily="34" charset="0"/>
              </a:rPr>
            </a:br>
            <a:r>
              <a:rPr lang="pl-PL" altLang="pl-PL" sz="1800" dirty="0">
                <a:solidFill>
                  <a:srgbClr val="000000"/>
                </a:solidFill>
                <a:latin typeface="Franklin Gothic Book" panose="020B0503020102020204" pitchFamily="34" charset="0"/>
                <a:cs typeface="Arial" panose="020B0604020202020204" pitchFamily="34" charset="0"/>
              </a:rPr>
              <a:t> dostępnym z wózka inwalidzkiego, na wysokości 0,9 m</a:t>
            </a:r>
            <a:r>
              <a:rPr lang="pl-PL" sz="1800" dirty="0">
                <a:solidFill>
                  <a:prstClr val="black"/>
                </a:solidFill>
              </a:rPr>
              <a:t> (mierzonej</a:t>
            </a:r>
          </a:p>
          <a:p>
            <a:pPr marL="269875" indent="0">
              <a:lnSpc>
                <a:spcPct val="100000"/>
              </a:lnSpc>
              <a:spcBef>
                <a:spcPct val="0"/>
              </a:spcBef>
              <a:buFont typeface="Arial" panose="020B0604020202020204" pitchFamily="34" charset="0"/>
              <a:buNone/>
              <a:defRPr/>
            </a:pPr>
            <a:r>
              <a:rPr lang="pl-PL" sz="1800" dirty="0">
                <a:solidFill>
                  <a:prstClr val="black"/>
                </a:solidFill>
              </a:rPr>
              <a:t>od posadzki do dolnej części arkusza obwieszczenia lub informacji).</a:t>
            </a:r>
            <a:endParaRPr lang="pl-PL" altLang="pl-PL" sz="1800" dirty="0">
              <a:solidFill>
                <a:srgbClr val="000000"/>
              </a:solidFill>
              <a:latin typeface="Franklin Gothic Book" panose="020B0503020102020204" pitchFamily="34" charset="0"/>
              <a:cs typeface="Arial" panose="020B0604020202020204" pitchFamily="34" charset="0"/>
            </a:endParaRPr>
          </a:p>
        </p:txBody>
      </p:sp>
      <p:pic>
        <p:nvPicPr>
          <p:cNvPr id="32775" name="Obraz 11" descr="WYBORY - nowa_urna.png"/>
          <p:cNvPicPr>
            <a:picLocks noChangeAspect="1"/>
          </p:cNvPicPr>
          <p:nvPr/>
        </p:nvPicPr>
        <p:blipFill>
          <a:blip r:embed="rId3"/>
          <a:srcRect/>
          <a:stretch>
            <a:fillRect/>
          </a:stretch>
        </p:blipFill>
        <p:spPr bwMode="auto">
          <a:xfrm>
            <a:off x="7673975" y="4049713"/>
            <a:ext cx="1470025" cy="1820862"/>
          </a:xfrm>
          <a:prstGeom prst="rect">
            <a:avLst/>
          </a:prstGeom>
          <a:noFill/>
          <a:ln w="9525">
            <a:noFill/>
            <a:miter lim="800000"/>
            <a:headEnd/>
            <a:tailEnd/>
          </a:ln>
        </p:spPr>
      </p:pic>
      <p:pic>
        <p:nvPicPr>
          <p:cNvPr id="32776" name="Obraz 7" descr="1242796267486489866Handicapped_Accessible_sign.svg.med.png"/>
          <p:cNvPicPr>
            <a:picLocks noChangeAspect="1"/>
          </p:cNvPicPr>
          <p:nvPr/>
        </p:nvPicPr>
        <p:blipFill>
          <a:blip r:embed="rId4"/>
          <a:srcRect/>
          <a:stretch>
            <a:fillRect/>
          </a:stretch>
        </p:blipFill>
        <p:spPr bwMode="auto">
          <a:xfrm>
            <a:off x="344488" y="1428750"/>
            <a:ext cx="755650" cy="928688"/>
          </a:xfrm>
          <a:prstGeom prst="rect">
            <a:avLst/>
          </a:prstGeom>
          <a:noFill/>
          <a:ln w="9525">
            <a:noFill/>
            <a:miter lim="800000"/>
            <a:headEnd/>
            <a:tailEnd/>
          </a:ln>
        </p:spPr>
      </p:pic>
      <p:pic>
        <p:nvPicPr>
          <p:cNvPr id="32777" name="Obraz 8" descr="1242796267486489866Handicapped_Accessible_sign.svg.med.png"/>
          <p:cNvPicPr>
            <a:picLocks noChangeAspect="1"/>
          </p:cNvPicPr>
          <p:nvPr/>
        </p:nvPicPr>
        <p:blipFill>
          <a:blip r:embed="rId4"/>
          <a:srcRect/>
          <a:stretch>
            <a:fillRect/>
          </a:stretch>
        </p:blipFill>
        <p:spPr bwMode="auto">
          <a:xfrm>
            <a:off x="7743825" y="1428750"/>
            <a:ext cx="755650" cy="92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ole tekstowe 1"/>
          <p:cNvSpPr txBox="1">
            <a:spLocks noChangeArrowheads="1"/>
          </p:cNvSpPr>
          <p:nvPr/>
        </p:nvSpPr>
        <p:spPr bwMode="auto">
          <a:xfrm>
            <a:off x="684213" y="652463"/>
            <a:ext cx="6624637" cy="400050"/>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cs typeface="Arial" charset="0"/>
              </a:rPr>
              <a:t>URZĘDOWE OBWIESZCZENIA I INFORMACJE</a:t>
            </a:r>
          </a:p>
        </p:txBody>
      </p:sp>
      <p:sp>
        <p:nvSpPr>
          <p:cNvPr id="33795" name="Rectangle 1"/>
          <p:cNvSpPr>
            <a:spLocks noChangeArrowheads="1"/>
          </p:cNvSpPr>
          <p:nvPr/>
        </p:nvSpPr>
        <p:spPr bwMode="auto">
          <a:xfrm>
            <a:off x="107950" y="1485900"/>
            <a:ext cx="7416800" cy="4464050"/>
          </a:xfrm>
          <a:prstGeom prst="rect">
            <a:avLst/>
          </a:prstGeom>
          <a:noFill/>
          <a:ln w="9525">
            <a:noFill/>
            <a:miter lim="800000"/>
            <a:headEnd/>
            <a:tailEnd/>
          </a:ln>
        </p:spPr>
        <p:txBody>
          <a:bodyPr anchor="ctr">
            <a:spAutoFit/>
          </a:bodyPr>
          <a:lstStyle/>
          <a:p>
            <a:pPr marL="285750" indent="-285750" algn="just">
              <a:spcAft>
                <a:spcPts val="600"/>
              </a:spcAft>
              <a:buFont typeface="Wingdings" pitchFamily="2" charset="2"/>
              <a:buChar char="§"/>
              <a:tabLst>
                <a:tab pos="539750" algn="l"/>
              </a:tabLst>
            </a:pPr>
            <a:r>
              <a:rPr lang="pl-PL" altLang="pl-PL" sz="2200" b="1">
                <a:cs typeface="Arial" charset="0"/>
              </a:rPr>
              <a:t>zarejestrowanych kandydatach na Prezydenta Rzeczypospolitej Polskiej;</a:t>
            </a:r>
          </a:p>
          <a:p>
            <a:pPr marL="285750" indent="-285750" algn="just">
              <a:spcAft>
                <a:spcPts val="600"/>
              </a:spcAft>
              <a:buFont typeface="Wingdings" pitchFamily="2" charset="2"/>
              <a:buChar char="§"/>
              <a:tabLst>
                <a:tab pos="539750" algn="l"/>
              </a:tabLst>
            </a:pPr>
            <a:r>
              <a:rPr lang="pl-PL" altLang="pl-PL" sz="2200" b="1">
                <a:cs typeface="Arial" charset="0"/>
              </a:rPr>
              <a:t>numerach i granicach obwodów głosowania oraz siedzibach komisji;</a:t>
            </a:r>
          </a:p>
          <a:p>
            <a:pPr marL="285750" indent="-285750" algn="just">
              <a:spcAft>
                <a:spcPts val="600"/>
              </a:spcAft>
              <a:buFont typeface="Wingdings" pitchFamily="2" charset="2"/>
              <a:buChar char="§"/>
              <a:tabLst>
                <a:tab pos="539750" algn="l"/>
              </a:tabLst>
            </a:pPr>
            <a:r>
              <a:rPr lang="pl-PL" altLang="pl-PL" sz="2200" b="1">
                <a:cs typeface="Arial" charset="0"/>
              </a:rPr>
              <a:t>sposobie głosowania i warunkach ważności głosu;</a:t>
            </a:r>
          </a:p>
          <a:p>
            <a:pPr marL="285750" indent="-285750" algn="just">
              <a:spcAft>
                <a:spcPts val="600"/>
              </a:spcAft>
              <a:buFont typeface="Wingdings" pitchFamily="2" charset="2"/>
              <a:buChar char="§"/>
              <a:tabLst>
                <a:tab pos="539750" algn="l"/>
              </a:tabLst>
            </a:pPr>
            <a:r>
              <a:rPr lang="pl-PL" altLang="pl-PL" sz="2200" b="1">
                <a:cs typeface="Arial" charset="0"/>
              </a:rPr>
              <a:t>składzie komisji;</a:t>
            </a:r>
          </a:p>
          <a:p>
            <a:pPr marL="285750" indent="-285750" algn="just">
              <a:spcAft>
                <a:spcPts val="600"/>
              </a:spcAft>
              <a:buFont typeface="Wingdings" pitchFamily="2" charset="2"/>
              <a:buChar char="§"/>
              <a:tabLst>
                <a:tab pos="539750" algn="l"/>
              </a:tabLst>
            </a:pPr>
            <a:r>
              <a:rPr lang="pl-PL" altLang="pl-PL" sz="2200" b="1">
                <a:solidFill>
                  <a:srgbClr val="FF0000"/>
                </a:solidFill>
                <a:cs typeface="Arial" charset="0"/>
              </a:rPr>
              <a:t>skreśleniu kandydata na Prezydenta Rzeczypospolitej Polskiej wraz z informacją </a:t>
            </a:r>
            <a:br>
              <a:rPr lang="pl-PL" altLang="pl-PL" sz="2200" b="1">
                <a:solidFill>
                  <a:srgbClr val="FF0000"/>
                </a:solidFill>
                <a:cs typeface="Arial" charset="0"/>
              </a:rPr>
            </a:br>
            <a:r>
              <a:rPr lang="pl-PL" altLang="pl-PL" sz="2200" b="1">
                <a:solidFill>
                  <a:srgbClr val="FF0000"/>
                </a:solidFill>
                <a:cs typeface="Arial" charset="0"/>
              </a:rPr>
              <a:t>o warunkach decydujących o ważności głosu oddanego na karcie do głosowania, na której pozostało nazwisko skreślonego kandydata (o ile sytuacja tak będzie miała miejsce).</a:t>
            </a:r>
          </a:p>
        </p:txBody>
      </p:sp>
      <p:pic>
        <p:nvPicPr>
          <p:cNvPr id="33796" name="Obraz 3" descr="info-sign-md.png"/>
          <p:cNvPicPr>
            <a:picLocks noChangeAspect="1"/>
          </p:cNvPicPr>
          <p:nvPr/>
        </p:nvPicPr>
        <p:blipFill>
          <a:blip r:embed="rId2">
            <a:lum bright="30000"/>
          </a:blip>
          <a:srcRect/>
          <a:stretch>
            <a:fillRect/>
          </a:stretch>
        </p:blipFill>
        <p:spPr bwMode="auto">
          <a:xfrm>
            <a:off x="7524750" y="4724400"/>
            <a:ext cx="1366838"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ole tekstowe 1"/>
          <p:cNvSpPr txBox="1">
            <a:spLocks noChangeArrowheads="1"/>
          </p:cNvSpPr>
          <p:nvPr/>
        </p:nvSpPr>
        <p:spPr bwMode="auto">
          <a:xfrm>
            <a:off x="1039813" y="508000"/>
            <a:ext cx="6053137" cy="400050"/>
          </a:xfrm>
          <a:prstGeom prst="rect">
            <a:avLst/>
          </a:prstGeom>
          <a:noFill/>
          <a:ln w="9525">
            <a:noFill/>
            <a:miter lim="800000"/>
            <a:headEnd/>
            <a:tailEnd/>
          </a:ln>
        </p:spPr>
        <p:txBody>
          <a:bodyPr wrap="none">
            <a:spAutoFit/>
          </a:bodyPr>
          <a:lstStyle/>
          <a:p>
            <a:r>
              <a:rPr lang="pl-PL" altLang="pl-PL" sz="2000" b="1">
                <a:solidFill>
                  <a:srgbClr val="9D032A"/>
                </a:solidFill>
                <a:latin typeface="Arial Black" pitchFamily="34" charset="0"/>
                <a:cs typeface="Arial" charset="0"/>
              </a:rPr>
              <a:t>INFORMACJE O SPOSOBIE GŁOSOWANIA </a:t>
            </a:r>
          </a:p>
        </p:txBody>
      </p:sp>
      <p:pic>
        <p:nvPicPr>
          <p:cNvPr id="34819" name="Obraz 4" descr="PREZYDENT 2020 - Informacja o sposobie głosowania_I TURA.jpg"/>
          <p:cNvPicPr>
            <a:picLocks noChangeAspect="1"/>
          </p:cNvPicPr>
          <p:nvPr/>
        </p:nvPicPr>
        <p:blipFill>
          <a:blip r:embed="rId2"/>
          <a:srcRect/>
          <a:stretch>
            <a:fillRect/>
          </a:stretch>
        </p:blipFill>
        <p:spPr bwMode="auto">
          <a:xfrm>
            <a:off x="360363" y="1281113"/>
            <a:ext cx="3706812" cy="5243512"/>
          </a:xfrm>
          <a:prstGeom prst="rect">
            <a:avLst/>
          </a:prstGeom>
          <a:noFill/>
          <a:ln w="9525">
            <a:noFill/>
            <a:miter lim="800000"/>
            <a:headEnd/>
            <a:tailEnd/>
          </a:ln>
        </p:spPr>
      </p:pic>
      <p:pic>
        <p:nvPicPr>
          <p:cNvPr id="34820" name="Obraz 5" descr="PREZYDENT 2020 - Informacja o sposobie głosowania_II TURA.jpg"/>
          <p:cNvPicPr>
            <a:picLocks noChangeAspect="1"/>
          </p:cNvPicPr>
          <p:nvPr/>
        </p:nvPicPr>
        <p:blipFill>
          <a:blip r:embed="rId3"/>
          <a:srcRect/>
          <a:stretch>
            <a:fillRect/>
          </a:stretch>
        </p:blipFill>
        <p:spPr bwMode="auto">
          <a:xfrm>
            <a:off x="4500563" y="1412875"/>
            <a:ext cx="3743325" cy="5294313"/>
          </a:xfrm>
          <a:prstGeom prst="rect">
            <a:avLst/>
          </a:prstGeom>
          <a:noFill/>
          <a:ln w="9525">
            <a:noFill/>
            <a:miter lim="800000"/>
            <a:headEnd/>
            <a:tailEnd/>
          </a:ln>
        </p:spPr>
      </p:pic>
      <p:sp>
        <p:nvSpPr>
          <p:cNvPr id="34821" name="pole tekstowe 1"/>
          <p:cNvSpPr txBox="1">
            <a:spLocks noChangeArrowheads="1"/>
          </p:cNvSpPr>
          <p:nvPr/>
        </p:nvSpPr>
        <p:spPr bwMode="auto">
          <a:xfrm>
            <a:off x="2843213" y="5719763"/>
            <a:ext cx="3743325" cy="825500"/>
          </a:xfrm>
          <a:prstGeom prst="rect">
            <a:avLst/>
          </a:prstGeom>
          <a:solidFill>
            <a:schemeClr val="bg1"/>
          </a:solidFill>
          <a:ln w="28575">
            <a:solidFill>
              <a:srgbClr val="90181B"/>
            </a:solidFill>
            <a:miter lim="800000"/>
            <a:headEnd/>
            <a:tailEnd/>
          </a:ln>
        </p:spPr>
        <p:txBody>
          <a:bodyPr lIns="86434" tIns="43217" rIns="86434" bIns="43217">
            <a:spAutoFit/>
          </a:bodyPr>
          <a:lstStyle/>
          <a:p>
            <a:r>
              <a:rPr lang="pl-PL" altLang="pl-PL" sz="1400" b="1">
                <a:latin typeface="Arial Black" pitchFamily="34" charset="0"/>
                <a:cs typeface="Times New Roman" pitchFamily="18" charset="0"/>
              </a:rPr>
              <a:t>INFORMACJE</a:t>
            </a:r>
            <a:r>
              <a:rPr lang="pl-PL" altLang="pl-PL" sz="1600" b="1">
                <a:cs typeface="Times New Roman" pitchFamily="18" charset="0"/>
              </a:rPr>
              <a:t> - wywiesić w lokalu wyborczym + wewnątrz kabin zapewniających tajność głosowania</a:t>
            </a:r>
            <a:endParaRPr lang="pl-PL" altLang="pl-PL" sz="1400" b="1"/>
          </a:p>
        </p:txBody>
      </p:sp>
      <p:sp>
        <p:nvSpPr>
          <p:cNvPr id="6" name="Prostokąt 5">
            <a:extLst>
              <a:ext uri="{FF2B5EF4-FFF2-40B4-BE49-F238E27FC236}">
                <a16:creationId xmlns:a16="http://schemas.microsoft.com/office/drawing/2014/main" xmlns="" id="{1B4339D3-EA06-4A1E-8C5B-8187288C3E41}"/>
              </a:ext>
            </a:extLst>
          </p:cNvPr>
          <p:cNvSpPr/>
          <p:nvPr/>
        </p:nvSpPr>
        <p:spPr>
          <a:xfrm>
            <a:off x="5508625" y="2205038"/>
            <a:ext cx="1727200" cy="1444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ole tekstowe 2"/>
          <p:cNvSpPr txBox="1">
            <a:spLocks noChangeArrowheads="1"/>
          </p:cNvSpPr>
          <p:nvPr/>
        </p:nvSpPr>
        <p:spPr bwMode="auto">
          <a:xfrm>
            <a:off x="34925" y="652463"/>
            <a:ext cx="7705725"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rPr>
              <a:t>SKREŚLENIE KANDYDATA - POSTĘPOWANIE KOMISJI</a:t>
            </a:r>
            <a:endParaRPr lang="pl-PL" altLang="pl-PL" i="1">
              <a:solidFill>
                <a:srgbClr val="9D032A"/>
              </a:solidFill>
              <a:latin typeface="Arial Black" pitchFamily="34" charset="0"/>
            </a:endParaRPr>
          </a:p>
        </p:txBody>
      </p:sp>
      <p:sp>
        <p:nvSpPr>
          <p:cNvPr id="33795" name="Prostokąt 3">
            <a:extLst>
              <a:ext uri="{FF2B5EF4-FFF2-40B4-BE49-F238E27FC236}">
                <a16:creationId xmlns:a16="http://schemas.microsoft.com/office/drawing/2014/main" xmlns="" id="{EE0822D0-E0A8-4B4C-8131-3837CA52A7DE}"/>
              </a:ext>
            </a:extLst>
          </p:cNvPr>
          <p:cNvSpPr>
            <a:spLocks noChangeArrowheads="1"/>
          </p:cNvSpPr>
          <p:nvPr/>
        </p:nvSpPr>
        <p:spPr bwMode="auto">
          <a:xfrm>
            <a:off x="179388" y="1620838"/>
            <a:ext cx="5321300" cy="1016000"/>
          </a:xfrm>
          <a:prstGeom prst="rect">
            <a:avLst/>
          </a:prstGeom>
          <a:solidFill>
            <a:schemeClr val="bg1">
              <a:lumMod val="75000"/>
            </a:schemeClr>
          </a:solidFill>
          <a:ln w="28575">
            <a:solidFill>
              <a:schemeClr val="accent1">
                <a:lumMod val="50000"/>
              </a:schemeClr>
            </a:solidFill>
            <a:miter lim="800000"/>
            <a:headEnd/>
            <a:tailEnd/>
          </a:ln>
        </p:spPr>
        <p:txBody>
          <a:bodyPr>
            <a:spAutoFit/>
          </a:bodyPr>
          <a:lstStyle/>
          <a:p>
            <a:pPr>
              <a:defRPr/>
            </a:pPr>
            <a:r>
              <a:rPr lang="pl-PL" altLang="pl-PL" sz="2000">
                <a:solidFill>
                  <a:srgbClr val="000000"/>
                </a:solidFill>
                <a:latin typeface="Calibri" pitchFamily="34" charset="0"/>
              </a:rPr>
              <a:t>Jeżeli</a:t>
            </a:r>
            <a:r>
              <a:rPr lang="pl-PL" altLang="pl-PL" sz="2000" b="1">
                <a:solidFill>
                  <a:srgbClr val="000000"/>
                </a:solidFill>
                <a:latin typeface="Calibri" pitchFamily="34" charset="0"/>
              </a:rPr>
              <a:t> </a:t>
            </a:r>
            <a:r>
              <a:rPr lang="pl-PL" altLang="pl-PL" sz="2000" b="1" u="sng">
                <a:solidFill>
                  <a:srgbClr val="000000"/>
                </a:solidFill>
                <a:latin typeface="Calibri" pitchFamily="34" charset="0"/>
              </a:rPr>
              <a:t>po wydrukowaniu kart</a:t>
            </a:r>
            <a:r>
              <a:rPr lang="pl-PL" altLang="pl-PL" sz="2000" b="1">
                <a:solidFill>
                  <a:srgbClr val="000000"/>
                </a:solidFill>
                <a:latin typeface="Calibri" pitchFamily="34" charset="0"/>
              </a:rPr>
              <a:t> </a:t>
            </a:r>
            <a:r>
              <a:rPr lang="pl-PL" altLang="pl-PL" sz="2000">
                <a:solidFill>
                  <a:srgbClr val="000000"/>
                </a:solidFill>
                <a:latin typeface="Calibri" pitchFamily="34" charset="0"/>
              </a:rPr>
              <a:t>nastąpiło:</a:t>
            </a:r>
            <a:br>
              <a:rPr lang="pl-PL" altLang="pl-PL" sz="2000">
                <a:solidFill>
                  <a:srgbClr val="000000"/>
                </a:solidFill>
                <a:latin typeface="Calibri" pitchFamily="34" charset="0"/>
              </a:rPr>
            </a:br>
            <a:r>
              <a:rPr lang="pl-PL" altLang="pl-PL" sz="2000">
                <a:solidFill>
                  <a:srgbClr val="000000"/>
                </a:solidFill>
                <a:latin typeface="Calibri" pitchFamily="34" charset="0"/>
              </a:rPr>
              <a:t>- </a:t>
            </a:r>
            <a:r>
              <a:rPr lang="pl-PL" altLang="pl-PL" sz="2000" b="1">
                <a:solidFill>
                  <a:srgbClr val="000000"/>
                </a:solidFill>
              </a:rPr>
              <a:t>skreślenie kandydata </a:t>
            </a:r>
          </a:p>
          <a:p>
            <a:pPr>
              <a:defRPr/>
            </a:pPr>
            <a:r>
              <a:rPr lang="pl-PL" altLang="pl-PL" sz="2000" b="1">
                <a:solidFill>
                  <a:srgbClr val="3333FF"/>
                </a:solidFill>
                <a:latin typeface="Calibri" pitchFamily="34" charset="0"/>
              </a:rPr>
              <a:t>nie drukuje się nowych kart.</a:t>
            </a:r>
            <a:endParaRPr lang="pl-PL" altLang="pl-PL" sz="2000" b="1">
              <a:solidFill>
                <a:srgbClr val="3333FF"/>
              </a:solidFill>
            </a:endParaRPr>
          </a:p>
        </p:txBody>
      </p:sp>
      <p:sp>
        <p:nvSpPr>
          <p:cNvPr id="35844" name="Prostokąt 6"/>
          <p:cNvSpPr>
            <a:spLocks noChangeArrowheads="1"/>
          </p:cNvSpPr>
          <p:nvPr/>
        </p:nvSpPr>
        <p:spPr bwMode="auto">
          <a:xfrm>
            <a:off x="107950" y="3068638"/>
            <a:ext cx="3148013" cy="369887"/>
          </a:xfrm>
          <a:prstGeom prst="rect">
            <a:avLst/>
          </a:prstGeom>
          <a:solidFill>
            <a:srgbClr val="FFCCCC"/>
          </a:solidFill>
          <a:ln w="9525">
            <a:noFill/>
            <a:miter lim="800000"/>
            <a:headEnd/>
            <a:tailEnd/>
          </a:ln>
        </p:spPr>
        <p:txBody>
          <a:bodyPr wrap="none">
            <a:spAutoFit/>
          </a:bodyPr>
          <a:lstStyle/>
          <a:p>
            <a:pPr marL="342900" indent="-342900"/>
            <a:r>
              <a:rPr lang="pl-PL" altLang="pl-PL" b="1">
                <a:solidFill>
                  <a:srgbClr val="000000"/>
                </a:solidFill>
                <a:latin typeface="Calibri" pitchFamily="34" charset="0"/>
              </a:rPr>
              <a:t>Państwowa Komisja Wyborcza:</a:t>
            </a:r>
          </a:p>
        </p:txBody>
      </p:sp>
      <p:sp>
        <p:nvSpPr>
          <p:cNvPr id="80902" name="Prostokąt 7">
            <a:extLst>
              <a:ext uri="{FF2B5EF4-FFF2-40B4-BE49-F238E27FC236}">
                <a16:creationId xmlns:a16="http://schemas.microsoft.com/office/drawing/2014/main" xmlns="" id="{A4CB1031-A7D2-4ACA-B100-B2131474D582}"/>
              </a:ext>
            </a:extLst>
          </p:cNvPr>
          <p:cNvSpPr>
            <a:spLocks noChangeArrowheads="1"/>
          </p:cNvSpPr>
          <p:nvPr/>
        </p:nvSpPr>
        <p:spPr bwMode="auto">
          <a:xfrm>
            <a:off x="34925" y="3573463"/>
            <a:ext cx="5905500" cy="1246187"/>
          </a:xfrm>
          <a:prstGeom prst="rect">
            <a:avLst/>
          </a:prstGeom>
          <a:noFill/>
          <a:ln w="9525">
            <a:noFill/>
            <a:miter lim="800000"/>
            <a:headEnd/>
            <a:tailEnd/>
          </a:ln>
        </p:spPr>
        <p:txBody>
          <a:bodyPr>
            <a:spAutoFit/>
          </a:bodyPr>
          <a:lstStyle/>
          <a:p>
            <a:pPr marL="342900" indent="-342900">
              <a:buFont typeface="Calibri Light" pitchFamily="34" charset="0"/>
              <a:buAutoNum type="arabicPeriod"/>
              <a:defRPr/>
            </a:pPr>
            <a:r>
              <a:rPr lang="pl-PL" altLang="pl-PL" sz="1500" b="1" dirty="0">
                <a:solidFill>
                  <a:srgbClr val="000000"/>
                </a:solidFill>
                <a:latin typeface="+mn-lt"/>
                <a:cs typeface="Arial" pitchFamily="34" charset="0"/>
              </a:rPr>
              <a:t>Zawiadamia</a:t>
            </a:r>
            <a:r>
              <a:rPr lang="pl-PL" altLang="pl-PL" sz="1500" dirty="0">
                <a:solidFill>
                  <a:srgbClr val="000000"/>
                </a:solidFill>
                <a:latin typeface="+mn-lt"/>
              </a:rPr>
              <a:t> </a:t>
            </a:r>
            <a:r>
              <a:rPr lang="pl-PL" altLang="pl-PL" sz="1500" dirty="0">
                <a:solidFill>
                  <a:srgbClr val="000000"/>
                </a:solidFill>
                <a:latin typeface="+mn-lt"/>
                <a:cs typeface="Arial" pitchFamily="34" charset="0"/>
              </a:rPr>
              <a:t>o skreśleniu wszystkie </a:t>
            </a:r>
            <a:r>
              <a:rPr lang="pl-PL" altLang="pl-PL" sz="1500" dirty="0">
                <a:solidFill>
                  <a:srgbClr val="000000"/>
                </a:solidFill>
                <a:latin typeface="+mn-lt"/>
              </a:rPr>
              <a:t>OKW.</a:t>
            </a:r>
          </a:p>
          <a:p>
            <a:pPr marL="342900" indent="-342900">
              <a:buFont typeface="Calibri Light" pitchFamily="34" charset="0"/>
              <a:buAutoNum type="arabicPeriod"/>
              <a:defRPr/>
            </a:pPr>
            <a:r>
              <a:rPr lang="pl-PL" altLang="pl-PL" sz="1500" b="1" dirty="0">
                <a:solidFill>
                  <a:srgbClr val="000000"/>
                </a:solidFill>
                <a:latin typeface="+mn-lt"/>
                <a:cs typeface="Arial" pitchFamily="34" charset="0"/>
              </a:rPr>
              <a:t>Sporządza informację </a:t>
            </a:r>
            <a:r>
              <a:rPr lang="pl-PL" altLang="pl-PL" sz="1500" dirty="0">
                <a:solidFill>
                  <a:srgbClr val="000000"/>
                </a:solidFill>
                <a:latin typeface="+mn-lt"/>
                <a:cs typeface="Arial" pitchFamily="34" charset="0"/>
              </a:rPr>
              <a:t>o nowym, prawidłowym brzmieniu karty przez odwzorowanie</a:t>
            </a:r>
            <a:r>
              <a:rPr lang="pl-PL" altLang="pl-PL" sz="1500" dirty="0">
                <a:solidFill>
                  <a:srgbClr val="000000"/>
                </a:solidFill>
                <a:latin typeface="+mn-lt"/>
              </a:rPr>
              <a:t> takiej karty ze skreślonym nazwiskiem kandydata na Prezydenta Rzeczypospolitej Polskiej oraz o warunkach ważności głosu oddanego na takiej karcie.</a:t>
            </a:r>
            <a:r>
              <a:rPr lang="pl-PL" altLang="pl-PL" sz="1500" b="1" dirty="0">
                <a:solidFill>
                  <a:srgbClr val="000000"/>
                </a:solidFill>
                <a:latin typeface="+mn-lt"/>
              </a:rPr>
              <a:t>          </a:t>
            </a:r>
          </a:p>
        </p:txBody>
      </p:sp>
      <p:sp>
        <p:nvSpPr>
          <p:cNvPr id="35846" name="Prostokąt 9"/>
          <p:cNvSpPr>
            <a:spLocks noChangeArrowheads="1"/>
          </p:cNvSpPr>
          <p:nvPr/>
        </p:nvSpPr>
        <p:spPr bwMode="auto">
          <a:xfrm>
            <a:off x="163513" y="4868863"/>
            <a:ext cx="736600" cy="369887"/>
          </a:xfrm>
          <a:prstGeom prst="rect">
            <a:avLst/>
          </a:prstGeom>
          <a:solidFill>
            <a:srgbClr val="FFCCCC"/>
          </a:solidFill>
          <a:ln w="9525">
            <a:noFill/>
            <a:miter lim="800000"/>
            <a:headEnd/>
            <a:tailEnd/>
          </a:ln>
        </p:spPr>
        <p:txBody>
          <a:bodyPr wrap="none">
            <a:spAutoFit/>
          </a:bodyPr>
          <a:lstStyle/>
          <a:p>
            <a:pPr marL="342900" indent="-342900"/>
            <a:r>
              <a:rPr lang="pl-PL" altLang="pl-PL" b="1">
                <a:solidFill>
                  <a:srgbClr val="000000"/>
                </a:solidFill>
                <a:latin typeface="Calibri" pitchFamily="34" charset="0"/>
              </a:rPr>
              <a:t>OKW:</a:t>
            </a:r>
          </a:p>
        </p:txBody>
      </p:sp>
      <p:sp>
        <p:nvSpPr>
          <p:cNvPr id="35847" name="Prostokąt 10"/>
          <p:cNvSpPr>
            <a:spLocks noChangeArrowheads="1"/>
          </p:cNvSpPr>
          <p:nvPr/>
        </p:nvSpPr>
        <p:spPr bwMode="auto">
          <a:xfrm>
            <a:off x="34925" y="5300663"/>
            <a:ext cx="4375150" cy="1277937"/>
          </a:xfrm>
          <a:prstGeom prst="rect">
            <a:avLst/>
          </a:prstGeom>
          <a:noFill/>
          <a:ln w="9525">
            <a:noFill/>
            <a:miter lim="800000"/>
            <a:headEnd/>
            <a:tailEnd/>
          </a:ln>
        </p:spPr>
        <p:txBody>
          <a:bodyPr>
            <a:spAutoFit/>
          </a:bodyPr>
          <a:lstStyle/>
          <a:p>
            <a:pPr marL="269875" indent="-182563">
              <a:buFont typeface="Calibri Light" pitchFamily="34" charset="0"/>
              <a:buAutoNum type="arabicPeriod"/>
            </a:pPr>
            <a:r>
              <a:rPr lang="pl-PL" altLang="pl-PL" sz="1500" b="1">
                <a:solidFill>
                  <a:srgbClr val="000000"/>
                </a:solidFill>
                <a:latin typeface="Calibri" pitchFamily="34" charset="0"/>
              </a:rPr>
              <a:t>Umieszcza otrzymaną informację </a:t>
            </a:r>
            <a:r>
              <a:rPr lang="pl-PL" altLang="pl-PL" sz="1500">
                <a:solidFill>
                  <a:srgbClr val="000000"/>
                </a:solidFill>
                <a:latin typeface="Calibri" pitchFamily="34" charset="0"/>
              </a:rPr>
              <a:t>o skreśleniach </a:t>
            </a:r>
            <a:br>
              <a:rPr lang="pl-PL" altLang="pl-PL" sz="1500">
                <a:solidFill>
                  <a:srgbClr val="000000"/>
                </a:solidFill>
                <a:latin typeface="Calibri" pitchFamily="34" charset="0"/>
              </a:rPr>
            </a:br>
            <a:r>
              <a:rPr lang="pl-PL" altLang="pl-PL" sz="1500">
                <a:solidFill>
                  <a:srgbClr val="000000"/>
                </a:solidFill>
                <a:latin typeface="Calibri" pitchFamily="34" charset="0"/>
              </a:rPr>
              <a:t>i nowym brzmieniu karty (w formie obwieszczenia) w lokalu przy właściwym obwieszczeniu.</a:t>
            </a:r>
          </a:p>
          <a:p>
            <a:pPr marL="269875" indent="-182563">
              <a:buFont typeface="Calibri Light" pitchFamily="34" charset="0"/>
              <a:buAutoNum type="arabicPeriod"/>
            </a:pPr>
            <a:r>
              <a:rPr lang="pl-PL" altLang="pl-PL" sz="1600" b="1">
                <a:solidFill>
                  <a:srgbClr val="FF0000"/>
                </a:solidFill>
                <a:latin typeface="Calibri" pitchFamily="34" charset="0"/>
              </a:rPr>
              <a:t>Informuje o tym ustnie każdego wyborcę przy wydawaniu karty do głosowania.</a:t>
            </a:r>
            <a:endParaRPr lang="pl-PL" altLang="pl-PL" sz="1600" b="1">
              <a:solidFill>
                <a:srgbClr val="000000"/>
              </a:solidFill>
              <a:latin typeface="Calibri" pitchFamily="34" charset="0"/>
            </a:endParaRPr>
          </a:p>
        </p:txBody>
      </p:sp>
      <p:sp>
        <p:nvSpPr>
          <p:cNvPr id="35848" name="Prostokąt 11"/>
          <p:cNvSpPr>
            <a:spLocks noChangeArrowheads="1"/>
          </p:cNvSpPr>
          <p:nvPr/>
        </p:nvSpPr>
        <p:spPr bwMode="auto">
          <a:xfrm>
            <a:off x="4637088" y="5300663"/>
            <a:ext cx="4327525" cy="923925"/>
          </a:xfrm>
          <a:prstGeom prst="rect">
            <a:avLst/>
          </a:prstGeom>
          <a:solidFill>
            <a:srgbClr val="FFCCCC"/>
          </a:solidFill>
          <a:ln w="9525">
            <a:noFill/>
            <a:miter lim="800000"/>
            <a:headEnd/>
            <a:tailEnd/>
          </a:ln>
        </p:spPr>
        <p:txBody>
          <a:bodyPr>
            <a:spAutoFit/>
          </a:bodyPr>
          <a:lstStyle/>
          <a:p>
            <a:pPr algn="just"/>
            <a:r>
              <a:rPr lang="pl-PL" altLang="pl-PL" b="1">
                <a:solidFill>
                  <a:srgbClr val="000000"/>
                </a:solidFill>
              </a:rPr>
              <a:t>Niedopuszczalne jest dokonywanie </a:t>
            </a:r>
            <a:br>
              <a:rPr lang="pl-PL" altLang="pl-PL" b="1">
                <a:solidFill>
                  <a:srgbClr val="000000"/>
                </a:solidFill>
              </a:rPr>
            </a:br>
            <a:r>
              <a:rPr lang="pl-PL" altLang="pl-PL" b="1">
                <a:solidFill>
                  <a:srgbClr val="000000"/>
                </a:solidFill>
              </a:rPr>
              <a:t>przez OKW jakichkolwiek skreśleń i adnotacji na kartach do głosowania.</a:t>
            </a:r>
            <a:endParaRPr lang="pl-PL" altLang="pl-PL">
              <a:solidFill>
                <a:srgbClr val="000000"/>
              </a:solidFill>
            </a:endParaRPr>
          </a:p>
        </p:txBody>
      </p:sp>
      <p:sp>
        <p:nvSpPr>
          <p:cNvPr id="13" name="Prostokąt 12">
            <a:extLst>
              <a:ext uri="{FF2B5EF4-FFF2-40B4-BE49-F238E27FC236}">
                <a16:creationId xmlns:a16="http://schemas.microsoft.com/office/drawing/2014/main" xmlns="" id="{7D6B3458-BBEE-4F72-9A00-10BB29BBB298}"/>
              </a:ext>
            </a:extLst>
          </p:cNvPr>
          <p:cNvSpPr/>
          <p:nvPr/>
        </p:nvSpPr>
        <p:spPr>
          <a:xfrm>
            <a:off x="6337300" y="1589088"/>
            <a:ext cx="2662238" cy="3489325"/>
          </a:xfrm>
          <a:prstGeom prst="rect">
            <a:avLst/>
          </a:prstGeom>
          <a:solidFill>
            <a:schemeClr val="bg1"/>
          </a:solidFill>
          <a:ln>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l-PL" sz="1000" b="1" dirty="0">
              <a:solidFill>
                <a:prstClr val="black"/>
              </a:solidFill>
            </a:endParaRPr>
          </a:p>
        </p:txBody>
      </p:sp>
      <p:sp>
        <p:nvSpPr>
          <p:cNvPr id="35850" name="pole tekstowe 15"/>
          <p:cNvSpPr txBox="1">
            <a:spLocks noChangeArrowheads="1"/>
          </p:cNvSpPr>
          <p:nvPr/>
        </p:nvSpPr>
        <p:spPr bwMode="auto">
          <a:xfrm>
            <a:off x="6389688" y="1582738"/>
            <a:ext cx="2592387" cy="1277937"/>
          </a:xfrm>
          <a:prstGeom prst="rect">
            <a:avLst/>
          </a:prstGeom>
          <a:noFill/>
          <a:ln w="9525">
            <a:noFill/>
            <a:miter lim="800000"/>
            <a:headEnd/>
            <a:tailEnd/>
          </a:ln>
        </p:spPr>
        <p:txBody>
          <a:bodyPr>
            <a:spAutoFit/>
          </a:bodyPr>
          <a:lstStyle/>
          <a:p>
            <a:pPr algn="ctr"/>
            <a:r>
              <a:rPr lang="pl-PL" altLang="pl-PL" sz="900" b="1">
                <a:solidFill>
                  <a:srgbClr val="000000"/>
                </a:solidFill>
              </a:rPr>
              <a:t>OBWIESZCENIE</a:t>
            </a:r>
          </a:p>
          <a:p>
            <a:pPr algn="ctr"/>
            <a:r>
              <a:rPr lang="pl-PL" altLang="pl-PL" sz="900" b="1">
                <a:solidFill>
                  <a:srgbClr val="000000"/>
                </a:solidFill>
              </a:rPr>
              <a:t>PAŃSTWOWEJ KOMISJI WYBORCZEJ</a:t>
            </a:r>
          </a:p>
          <a:p>
            <a:pPr algn="ctr"/>
            <a:endParaRPr lang="pl-PL" altLang="pl-PL" sz="900" b="1">
              <a:solidFill>
                <a:srgbClr val="000000"/>
              </a:solidFill>
            </a:endParaRPr>
          </a:p>
          <a:p>
            <a:pPr algn="ctr"/>
            <a:r>
              <a:rPr lang="pl-PL" altLang="pl-PL" sz="800" b="1">
                <a:solidFill>
                  <a:srgbClr val="000000"/>
                </a:solidFill>
              </a:rPr>
              <a:t>z dnia 26 czerwca 2020 r.</a:t>
            </a:r>
          </a:p>
          <a:p>
            <a:pPr algn="ctr"/>
            <a:endParaRPr lang="pl-PL" altLang="pl-PL" sz="800" b="1">
              <a:solidFill>
                <a:srgbClr val="000000"/>
              </a:solidFill>
            </a:endParaRPr>
          </a:p>
          <a:p>
            <a:pPr algn="ctr"/>
            <a:r>
              <a:rPr lang="pl-PL" altLang="pl-PL" sz="800" b="1">
                <a:solidFill>
                  <a:srgbClr val="000000"/>
                </a:solidFill>
              </a:rPr>
              <a:t>w sprawie skreślenia kandydata na Prezydenta</a:t>
            </a:r>
          </a:p>
          <a:p>
            <a:pPr algn="ctr"/>
            <a:r>
              <a:rPr lang="pl-PL" altLang="pl-PL" sz="800" b="1">
                <a:solidFill>
                  <a:srgbClr val="000000"/>
                </a:solidFill>
              </a:rPr>
              <a:t>Rzeczypospolitej Polskiej</a:t>
            </a:r>
          </a:p>
          <a:p>
            <a:endParaRPr lang="pl-PL" altLang="pl-PL">
              <a:solidFill>
                <a:srgbClr val="000000"/>
              </a:solidFill>
            </a:endParaRPr>
          </a:p>
        </p:txBody>
      </p:sp>
      <p:pic>
        <p:nvPicPr>
          <p:cNvPr id="35851" name="Obraz 13" descr="PREZYDENT 2020 - Karta I_tura_2806_11.jpg"/>
          <p:cNvPicPr>
            <a:picLocks noChangeAspect="1"/>
          </p:cNvPicPr>
          <p:nvPr/>
        </p:nvPicPr>
        <p:blipFill>
          <a:blip r:embed="rId2" cstate="print"/>
          <a:srcRect/>
          <a:stretch>
            <a:fillRect/>
          </a:stretch>
        </p:blipFill>
        <p:spPr bwMode="auto">
          <a:xfrm>
            <a:off x="6875463" y="2565400"/>
            <a:ext cx="1749425" cy="2471738"/>
          </a:xfrm>
          <a:prstGeom prst="rect">
            <a:avLst/>
          </a:prstGeom>
          <a:noFill/>
          <a:ln w="9525">
            <a:noFill/>
            <a:miter lim="800000"/>
            <a:headEnd/>
            <a:tailEnd/>
          </a:ln>
        </p:spPr>
      </p:pic>
      <p:cxnSp>
        <p:nvCxnSpPr>
          <p:cNvPr id="12" name="Łącznik prosty 11">
            <a:extLst>
              <a:ext uri="{FF2B5EF4-FFF2-40B4-BE49-F238E27FC236}">
                <a16:creationId xmlns:a16="http://schemas.microsoft.com/office/drawing/2014/main" xmlns="" id="{AF1D1099-5EE9-4E4B-A5C9-D5FDAA5E5310}"/>
              </a:ext>
            </a:extLst>
          </p:cNvPr>
          <p:cNvCxnSpPr/>
          <p:nvPr/>
        </p:nvCxnSpPr>
        <p:spPr>
          <a:xfrm>
            <a:off x="7278688" y="3375025"/>
            <a:ext cx="317500" cy="0"/>
          </a:xfrm>
          <a:prstGeom prst="line">
            <a:avLst/>
          </a:prstGeom>
          <a:ln>
            <a:solidFill>
              <a:srgbClr val="90181B"/>
            </a:solidFill>
          </a:ln>
        </p:spPr>
        <p:style>
          <a:lnRef idx="1">
            <a:schemeClr val="accent1"/>
          </a:lnRef>
          <a:fillRef idx="0">
            <a:schemeClr val="accent1"/>
          </a:fillRef>
          <a:effectRef idx="0">
            <a:schemeClr val="accent1"/>
          </a:effectRef>
          <a:fontRef idx="minor">
            <a:schemeClr val="tx1"/>
          </a:fontRef>
        </p:style>
      </p:cxnSp>
      <p:sp>
        <p:nvSpPr>
          <p:cNvPr id="35853" name="pole tekstowe 1"/>
          <p:cNvSpPr txBox="1">
            <a:spLocks noChangeArrowheads="1"/>
          </p:cNvSpPr>
          <p:nvPr/>
        </p:nvSpPr>
        <p:spPr bwMode="auto">
          <a:xfrm>
            <a:off x="7526338" y="3300413"/>
            <a:ext cx="1222375" cy="153987"/>
          </a:xfrm>
          <a:prstGeom prst="rect">
            <a:avLst/>
          </a:prstGeom>
          <a:noFill/>
          <a:ln w="9525">
            <a:noFill/>
            <a:miter lim="800000"/>
            <a:headEnd/>
            <a:tailEnd/>
          </a:ln>
        </p:spPr>
        <p:txBody>
          <a:bodyPr>
            <a:spAutoFit/>
          </a:bodyPr>
          <a:lstStyle/>
          <a:p>
            <a:r>
              <a:rPr lang="pl-PL" altLang="pl-PL" sz="400" b="1">
                <a:solidFill>
                  <a:srgbClr val="000000"/>
                </a:solidFill>
              </a:rPr>
              <a:t>,,kandydat skreślony”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Obraz 2" descr="clipart_of_15195_sm_2.jpg"/>
          <p:cNvPicPr>
            <a:picLocks noChangeAspect="1"/>
          </p:cNvPicPr>
          <p:nvPr/>
        </p:nvPicPr>
        <p:blipFill>
          <a:blip r:embed="rId2"/>
          <a:srcRect/>
          <a:stretch>
            <a:fillRect/>
          </a:stretch>
        </p:blipFill>
        <p:spPr bwMode="auto">
          <a:xfrm>
            <a:off x="468313" y="1576388"/>
            <a:ext cx="1700212" cy="1022350"/>
          </a:xfrm>
          <a:prstGeom prst="rect">
            <a:avLst/>
          </a:prstGeom>
          <a:noFill/>
          <a:ln w="9525">
            <a:noFill/>
            <a:miter lim="800000"/>
            <a:headEnd/>
            <a:tailEnd/>
          </a:ln>
        </p:spPr>
      </p:pic>
      <p:pic>
        <p:nvPicPr>
          <p:cNvPr id="36867" name="Picture 2" descr="http://janowice-bestwina.pl/wp-content/uploads/2013/04/1.jpg"/>
          <p:cNvPicPr>
            <a:picLocks noChangeAspect="1" noChangeArrowheads="1"/>
          </p:cNvPicPr>
          <p:nvPr/>
        </p:nvPicPr>
        <p:blipFill>
          <a:blip r:embed="rId3"/>
          <a:srcRect/>
          <a:stretch>
            <a:fillRect/>
          </a:stretch>
        </p:blipFill>
        <p:spPr bwMode="auto">
          <a:xfrm>
            <a:off x="755650" y="3146425"/>
            <a:ext cx="1357313" cy="1158875"/>
          </a:xfrm>
          <a:prstGeom prst="rect">
            <a:avLst/>
          </a:prstGeom>
          <a:noFill/>
          <a:ln w="9525">
            <a:noFill/>
            <a:miter lim="800000"/>
            <a:headEnd/>
            <a:tailEnd/>
          </a:ln>
        </p:spPr>
      </p:pic>
      <p:sp>
        <p:nvSpPr>
          <p:cNvPr id="5" name="pole tekstowe 4">
            <a:extLst>
              <a:ext uri="{FF2B5EF4-FFF2-40B4-BE49-F238E27FC236}">
                <a16:creationId xmlns:a16="http://schemas.microsoft.com/office/drawing/2014/main" xmlns="" id="{EF1FB7DB-0805-4815-B820-5DED8C5B8BAD}"/>
              </a:ext>
            </a:extLst>
          </p:cNvPr>
          <p:cNvSpPr txBox="1"/>
          <p:nvPr/>
        </p:nvSpPr>
        <p:spPr>
          <a:xfrm>
            <a:off x="2627313" y="1268413"/>
            <a:ext cx="6261100" cy="1693862"/>
          </a:xfrm>
          <a:prstGeom prst="rect">
            <a:avLst/>
          </a:prstGeom>
          <a:solidFill>
            <a:schemeClr val="bg1">
              <a:lumMod val="95000"/>
            </a:schemeClr>
          </a:solidFill>
        </p:spPr>
        <p:txBody>
          <a:bodyPr>
            <a:spAutoFit/>
          </a:bodyPr>
          <a:lstStyle/>
          <a:p>
            <a:pPr algn="ctr">
              <a:defRPr/>
            </a:pPr>
            <a:r>
              <a:rPr lang="pl-PL" sz="2400" b="1" u="sng" dirty="0"/>
              <a:t>I posiedzenie</a:t>
            </a:r>
          </a:p>
          <a:p>
            <a:pPr marL="285750" indent="-285750">
              <a:buFont typeface="Arial" panose="020B0604020202020204" pitchFamily="34" charset="0"/>
              <a:buChar char="•"/>
              <a:defRPr/>
            </a:pPr>
            <a:r>
              <a:rPr lang="pl-PL" sz="1600" dirty="0"/>
              <a:t>Niezwłocznie po powołaniu (wybór </a:t>
            </a:r>
            <a:r>
              <a:rPr lang="pl-PL" sz="1600" dirty="0" err="1"/>
              <a:t>Przewodniczącego+Z-cy</a:t>
            </a:r>
            <a:r>
              <a:rPr lang="pl-PL" sz="1600" dirty="0"/>
              <a:t>);</a:t>
            </a:r>
          </a:p>
          <a:p>
            <a:pPr marL="285750" indent="-285750">
              <a:buFont typeface="Arial" panose="020B0604020202020204" pitchFamily="34" charset="0"/>
              <a:buChar char="•"/>
              <a:defRPr/>
            </a:pPr>
            <a:r>
              <a:rPr lang="pl-PL" sz="1600" dirty="0"/>
              <a:t>Zapoznanie się z wytycznymi PKW oraz Rozporządzeniem MZ;</a:t>
            </a:r>
          </a:p>
          <a:p>
            <a:pPr marL="285750" indent="-285750">
              <a:buFont typeface="Arial" panose="020B0604020202020204" pitchFamily="34" charset="0"/>
              <a:buChar char="•"/>
              <a:defRPr/>
            </a:pPr>
            <a:r>
              <a:rPr lang="pl-PL" sz="1600" dirty="0"/>
              <a:t>Ustalenie sposobu wykonania zadań;</a:t>
            </a:r>
          </a:p>
          <a:p>
            <a:pPr marL="285750" indent="-285750">
              <a:buFont typeface="Arial" panose="020B0604020202020204" pitchFamily="34" charset="0"/>
              <a:buChar char="•"/>
              <a:defRPr/>
            </a:pPr>
            <a:r>
              <a:rPr lang="pl-PL" sz="1600" dirty="0"/>
              <a:t>Informację o swoim składzie komisja podaje do wiad. publicznej + w lokalu wyborczym w dniu głosowania</a:t>
            </a:r>
          </a:p>
        </p:txBody>
      </p:sp>
      <p:sp>
        <p:nvSpPr>
          <p:cNvPr id="6" name="pole tekstowe 5">
            <a:extLst>
              <a:ext uri="{FF2B5EF4-FFF2-40B4-BE49-F238E27FC236}">
                <a16:creationId xmlns:a16="http://schemas.microsoft.com/office/drawing/2014/main" xmlns="" id="{8B98825E-8693-49FB-B072-668949E630A9}"/>
              </a:ext>
            </a:extLst>
          </p:cNvPr>
          <p:cNvSpPr txBox="1"/>
          <p:nvPr/>
        </p:nvSpPr>
        <p:spPr>
          <a:xfrm>
            <a:off x="2627313" y="3062288"/>
            <a:ext cx="6261100" cy="1878012"/>
          </a:xfrm>
          <a:prstGeom prst="rect">
            <a:avLst/>
          </a:prstGeom>
          <a:solidFill>
            <a:schemeClr val="bg1">
              <a:lumMod val="75000"/>
            </a:schemeClr>
          </a:solidFill>
        </p:spPr>
        <p:txBody>
          <a:bodyPr>
            <a:spAutoFit/>
          </a:bodyPr>
          <a:lstStyle/>
          <a:p>
            <a:pPr algn="ctr">
              <a:defRPr/>
            </a:pPr>
            <a:r>
              <a:rPr lang="pl-PL" sz="2400" b="1" u="sng" dirty="0"/>
              <a:t>II posiedzenie</a:t>
            </a:r>
          </a:p>
          <a:p>
            <a:pPr marL="285750" indent="-285750">
              <a:buFont typeface="Arial" panose="020B0604020202020204" pitchFamily="34" charset="0"/>
              <a:buChar char="•"/>
              <a:defRPr/>
            </a:pPr>
            <a:r>
              <a:rPr lang="pl-PL" sz="1600" dirty="0"/>
              <a:t>Najpóźniej  niż w przeddzień wyborów;</a:t>
            </a:r>
          </a:p>
          <a:p>
            <a:pPr marL="285750" indent="-285750">
              <a:buFont typeface="Arial" panose="020B0604020202020204" pitchFamily="34" charset="0"/>
              <a:buChar char="•"/>
              <a:defRPr/>
            </a:pPr>
            <a:r>
              <a:rPr lang="pl-PL" sz="1600" dirty="0"/>
              <a:t>Omówienie organizacji pracy przed i w dniu wyborów;</a:t>
            </a:r>
          </a:p>
          <a:p>
            <a:pPr marL="285750" indent="-285750">
              <a:buFont typeface="Arial" panose="020B0604020202020204" pitchFamily="34" charset="0"/>
              <a:buChar char="•"/>
              <a:defRPr/>
            </a:pPr>
            <a:r>
              <a:rPr lang="pl-PL" sz="1600" dirty="0"/>
              <a:t>Ustalenie godziny rozpoczęcia pracy w dniu  głosowania</a:t>
            </a:r>
          </a:p>
          <a:p>
            <a:pPr>
              <a:defRPr/>
            </a:pPr>
            <a:r>
              <a:rPr lang="pl-PL" sz="1600" dirty="0"/>
              <a:t>     i podanie jej do </a:t>
            </a:r>
            <a:r>
              <a:rPr lang="pl-PL" sz="1600" dirty="0" err="1"/>
              <a:t>publ</a:t>
            </a:r>
            <a:r>
              <a:rPr lang="pl-PL" sz="1600" dirty="0"/>
              <a:t>. wiad. - w budynku </a:t>
            </a:r>
            <a:r>
              <a:rPr lang="pl-PL" sz="1600" dirty="0" err="1"/>
              <a:t>lokalu+urząd</a:t>
            </a:r>
            <a:r>
              <a:rPr lang="pl-PL" sz="1600" dirty="0"/>
              <a:t> gminy;</a:t>
            </a:r>
          </a:p>
          <a:p>
            <a:pPr>
              <a:defRPr/>
            </a:pPr>
            <a:r>
              <a:rPr lang="pl-PL" sz="1400" b="1" dirty="0"/>
              <a:t>  </a:t>
            </a:r>
            <a:endParaRPr lang="pl-PL" sz="300" b="1" dirty="0"/>
          </a:p>
          <a:p>
            <a:pPr>
              <a:defRPr/>
            </a:pPr>
            <a:r>
              <a:rPr lang="pl-PL" sz="1400" b="1" dirty="0"/>
              <a:t> (Zadania te komisja może wykonać w trakcie pierwszego posiedzenia) </a:t>
            </a:r>
          </a:p>
        </p:txBody>
      </p:sp>
      <p:sp>
        <p:nvSpPr>
          <p:cNvPr id="36870" name="Prostokąt 6"/>
          <p:cNvSpPr>
            <a:spLocks noChangeArrowheads="1"/>
          </p:cNvSpPr>
          <p:nvPr/>
        </p:nvSpPr>
        <p:spPr bwMode="auto">
          <a:xfrm>
            <a:off x="468313" y="5591175"/>
            <a:ext cx="8351837" cy="646113"/>
          </a:xfrm>
          <a:prstGeom prst="rect">
            <a:avLst/>
          </a:prstGeom>
          <a:noFill/>
          <a:ln w="9525">
            <a:solidFill>
              <a:schemeClr val="tx1"/>
            </a:solidFill>
            <a:miter lim="800000"/>
            <a:headEnd/>
            <a:tailEnd/>
          </a:ln>
        </p:spPr>
        <p:txBody>
          <a:bodyPr>
            <a:spAutoFit/>
          </a:bodyPr>
          <a:lstStyle/>
          <a:p>
            <a:pPr algn="just"/>
            <a:r>
              <a:rPr lang="pl-PL" altLang="pl-PL" b="1">
                <a:solidFill>
                  <a:srgbClr val="90181B"/>
                </a:solidFill>
              </a:rPr>
              <a:t>Ustalone godziny rozpoczęcia pracy w dniu głosowania podaje się do publicznej wiadomości w budynku lokalu wyborczego i w urzędzie gminy</a:t>
            </a:r>
          </a:p>
        </p:txBody>
      </p:sp>
      <p:sp>
        <p:nvSpPr>
          <p:cNvPr id="34823" name="Prostokąt 7">
            <a:extLst>
              <a:ext uri="{FF2B5EF4-FFF2-40B4-BE49-F238E27FC236}">
                <a16:creationId xmlns:a16="http://schemas.microsoft.com/office/drawing/2014/main" xmlns="" id="{42CCAB71-241C-4F55-B375-D3A3FEE7DD5D}"/>
              </a:ext>
            </a:extLst>
          </p:cNvPr>
          <p:cNvSpPr>
            <a:spLocks noChangeArrowheads="1"/>
          </p:cNvSpPr>
          <p:nvPr/>
        </p:nvSpPr>
        <p:spPr bwMode="auto">
          <a:xfrm>
            <a:off x="1111250" y="5084763"/>
            <a:ext cx="7777163" cy="368300"/>
          </a:xfrm>
          <a:prstGeom prst="rect">
            <a:avLst/>
          </a:prstGeom>
          <a:solidFill>
            <a:schemeClr val="bg1">
              <a:lumMod val="65000"/>
            </a:schemeClr>
          </a:solidFill>
          <a:ln w="9525">
            <a:noFill/>
            <a:miter lim="800000"/>
            <a:headEnd/>
            <a:tailEnd/>
          </a:ln>
        </p:spPr>
        <p:txBody>
          <a:bodyPr>
            <a:spAutoFit/>
          </a:bodyPr>
          <a:lstStyle/>
          <a:p>
            <a:pPr>
              <a:lnSpc>
                <a:spcPct val="90000"/>
              </a:lnSpc>
              <a:spcBef>
                <a:spcPts val="1000"/>
              </a:spcBef>
              <a:buFont typeface="Arial" charset="0"/>
              <a:buNone/>
              <a:defRPr/>
            </a:pPr>
            <a:r>
              <a:rPr lang="pl-PL" altLang="pl-PL" sz="2000" b="1">
                <a:latin typeface="Calibri" pitchFamily="34" charset="0"/>
              </a:rPr>
              <a:t>Komisja współdziała w tym zakresie z wójtem i urzędnikiem wyborczym</a:t>
            </a:r>
          </a:p>
        </p:txBody>
      </p:sp>
      <p:sp>
        <p:nvSpPr>
          <p:cNvPr id="36872" name="pole tekstowe 1"/>
          <p:cNvSpPr txBox="1">
            <a:spLocks noChangeArrowheads="1"/>
          </p:cNvSpPr>
          <p:nvPr/>
        </p:nvSpPr>
        <p:spPr bwMode="auto">
          <a:xfrm>
            <a:off x="611188" y="508000"/>
            <a:ext cx="6724650" cy="400050"/>
          </a:xfrm>
          <a:prstGeom prst="rect">
            <a:avLst/>
          </a:prstGeom>
          <a:noFill/>
          <a:ln w="9525">
            <a:noFill/>
            <a:miter lim="800000"/>
            <a:headEnd/>
            <a:tailEnd/>
          </a:ln>
        </p:spPr>
        <p:txBody>
          <a:bodyPr wrap="none">
            <a:spAutoFit/>
          </a:bodyPr>
          <a:lstStyle/>
          <a:p>
            <a:r>
              <a:rPr lang="pl-PL" altLang="pl-PL" sz="2000" b="1">
                <a:solidFill>
                  <a:srgbClr val="9D032A"/>
                </a:solidFill>
                <a:latin typeface="Arial Black" pitchFamily="34" charset="0"/>
                <a:cs typeface="Arial" charset="0"/>
              </a:rPr>
              <a:t>ZADANIA KOMISJI PRZED DNIEM WYBORÓW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36FC63E-4B0A-49D9-86CA-FB8784D334CA}"/>
              </a:ext>
            </a:extLst>
          </p:cNvPr>
          <p:cNvSpPr txBox="1">
            <a:spLocks/>
          </p:cNvSpPr>
          <p:nvPr/>
        </p:nvSpPr>
        <p:spPr>
          <a:xfrm>
            <a:off x="179388" y="549275"/>
            <a:ext cx="8229600" cy="633413"/>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pl-PL" sz="2000" b="1" dirty="0">
                <a:solidFill>
                  <a:srgbClr val="9D032A"/>
                </a:solidFill>
                <a:latin typeface="Arial Black" panose="020B0A04020102020204" pitchFamily="34" charset="0"/>
                <a:cs typeface="Arial" panose="020B0604020202020204" pitchFamily="34" charset="0"/>
              </a:rPr>
              <a:t>NALEŻNOŚCI PIENIĘŻNE</a:t>
            </a:r>
            <a:endParaRPr lang="pl-PL" sz="2000" dirty="0">
              <a:latin typeface="Arial Black" panose="020B0A04020102020204" pitchFamily="34" charset="0"/>
            </a:endParaRPr>
          </a:p>
        </p:txBody>
      </p:sp>
      <p:sp>
        <p:nvSpPr>
          <p:cNvPr id="3" name="Prostokąt zaokrąglony 2">
            <a:extLst>
              <a:ext uri="{FF2B5EF4-FFF2-40B4-BE49-F238E27FC236}">
                <a16:creationId xmlns:a16="http://schemas.microsoft.com/office/drawing/2014/main" xmlns="" id="{10B0A72D-A0F5-44BC-A7C9-66B2E56BEFDB}"/>
              </a:ext>
            </a:extLst>
          </p:cNvPr>
          <p:cNvSpPr/>
          <p:nvPr/>
        </p:nvSpPr>
        <p:spPr>
          <a:xfrm>
            <a:off x="111125" y="1412875"/>
            <a:ext cx="8891588" cy="1731963"/>
          </a:xfrm>
          <a:prstGeom prst="roundRect">
            <a:avLst/>
          </a:prstGeom>
          <a:solidFill>
            <a:schemeClr val="bg1">
              <a:lumMod val="95000"/>
            </a:schemeClr>
          </a:solidFill>
          <a:ln w="38100">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altLang="pl-PL" b="1" dirty="0">
                <a:solidFill>
                  <a:schemeClr val="tx1"/>
                </a:solidFill>
                <a:latin typeface="Franklin Gothic Book" pitchFamily="34" charset="0"/>
              </a:rPr>
              <a:t>UCHWAŁA PAŃSTWOWEJ KOMISJI WYBORCZEJ</a:t>
            </a:r>
            <a:r>
              <a:rPr lang="pl-PL" altLang="pl-PL" dirty="0">
                <a:solidFill>
                  <a:schemeClr val="tx1"/>
                </a:solidFill>
                <a:latin typeface="Franklin Gothic Book" pitchFamily="34" charset="0"/>
              </a:rPr>
              <a:t> </a:t>
            </a:r>
            <a:br>
              <a:rPr lang="pl-PL" altLang="pl-PL" dirty="0">
                <a:solidFill>
                  <a:schemeClr val="tx1"/>
                </a:solidFill>
                <a:latin typeface="Franklin Gothic Book" pitchFamily="34" charset="0"/>
              </a:rPr>
            </a:br>
            <a:r>
              <a:rPr lang="pl-PL" altLang="pl-PL" dirty="0">
                <a:solidFill>
                  <a:schemeClr val="tx1"/>
                </a:solidFill>
                <a:latin typeface="Franklin Gothic Book" pitchFamily="34" charset="0"/>
              </a:rPr>
              <a:t>z dnia 27 lutego 2019 r. </a:t>
            </a:r>
            <a:br>
              <a:rPr lang="pl-PL" altLang="pl-PL" dirty="0">
                <a:solidFill>
                  <a:schemeClr val="tx1"/>
                </a:solidFill>
                <a:latin typeface="Franklin Gothic Book" pitchFamily="34" charset="0"/>
              </a:rPr>
            </a:br>
            <a:r>
              <a:rPr lang="pl-PL" altLang="pl-PL" b="1" dirty="0">
                <a:solidFill>
                  <a:schemeClr val="tx1"/>
                </a:solidFill>
                <a:latin typeface="Franklin Gothic Book" pitchFamily="34" charset="0"/>
              </a:rPr>
              <a:t>w sprawie </a:t>
            </a:r>
            <a:r>
              <a:rPr lang="pl-PL" b="1" dirty="0">
                <a:solidFill>
                  <a:schemeClr val="tx1"/>
                </a:solidFill>
                <a:latin typeface="Franklin Gothic Book" pitchFamily="34" charset="0"/>
              </a:rPr>
              <a:t>w sprawie należności pieniężnych przysługujących członkom komisji wyborczych w wyborach (…)  Prezydenta Rzeczypospolitej Polskiej</a:t>
            </a:r>
            <a:endParaRPr lang="pl-PL" altLang="pl-PL" b="1" dirty="0">
              <a:solidFill>
                <a:schemeClr val="tx1"/>
              </a:solidFill>
              <a:latin typeface="Franklin Gothic Book" pitchFamily="34" charset="0"/>
            </a:endParaRPr>
          </a:p>
        </p:txBody>
      </p:sp>
      <p:sp>
        <p:nvSpPr>
          <p:cNvPr id="10244" name="Prostokąt 3"/>
          <p:cNvSpPr>
            <a:spLocks noChangeArrowheads="1"/>
          </p:cNvSpPr>
          <p:nvPr/>
        </p:nvSpPr>
        <p:spPr bwMode="auto">
          <a:xfrm>
            <a:off x="561975" y="3213100"/>
            <a:ext cx="7745413" cy="708025"/>
          </a:xfrm>
          <a:prstGeom prst="rect">
            <a:avLst/>
          </a:prstGeom>
          <a:noFill/>
          <a:ln w="9525">
            <a:noFill/>
            <a:miter lim="800000"/>
            <a:headEnd/>
            <a:tailEnd/>
          </a:ln>
        </p:spPr>
        <p:txBody>
          <a:bodyPr>
            <a:spAutoFit/>
          </a:bodyPr>
          <a:lstStyle/>
          <a:p>
            <a:pPr algn="ctr"/>
            <a:r>
              <a:rPr lang="pl-PL" altLang="pl-PL" sz="2000" b="1">
                <a:latin typeface="Franklin Gothic Book" pitchFamily="34" charset="0"/>
              </a:rPr>
              <a:t>Członkom OKW </a:t>
            </a:r>
            <a:r>
              <a:rPr lang="pl-PL" altLang="pl-PL" sz="2000" b="1" u="sng">
                <a:solidFill>
                  <a:srgbClr val="9D032A"/>
                </a:solidFill>
                <a:latin typeface="Franklin Gothic Book" pitchFamily="34" charset="0"/>
              </a:rPr>
              <a:t>za czas związany z wykonywaniem zadań członka komisji </a:t>
            </a:r>
            <a:r>
              <a:rPr lang="pl-PL" altLang="pl-PL" sz="2000" b="1">
                <a:latin typeface="Franklin Gothic Book" pitchFamily="34" charset="0"/>
              </a:rPr>
              <a:t>przysługuje zryczałtowana dieta w wysokości:</a:t>
            </a:r>
          </a:p>
        </p:txBody>
      </p:sp>
      <p:sp>
        <p:nvSpPr>
          <p:cNvPr id="10245" name="Prostokąt 4"/>
          <p:cNvSpPr>
            <a:spLocks noChangeArrowheads="1"/>
          </p:cNvSpPr>
          <p:nvPr/>
        </p:nvSpPr>
        <p:spPr bwMode="auto">
          <a:xfrm>
            <a:off x="107950" y="4005263"/>
            <a:ext cx="8856663" cy="923925"/>
          </a:xfrm>
          <a:prstGeom prst="rect">
            <a:avLst/>
          </a:prstGeom>
          <a:noFill/>
          <a:ln w="9525">
            <a:noFill/>
            <a:miter lim="800000"/>
            <a:headEnd/>
            <a:tailEnd/>
          </a:ln>
        </p:spPr>
        <p:txBody>
          <a:bodyPr>
            <a:spAutoFit/>
          </a:bodyPr>
          <a:lstStyle/>
          <a:p>
            <a:r>
              <a:rPr lang="pl-PL" altLang="pl-PL" b="1">
                <a:solidFill>
                  <a:srgbClr val="000000"/>
                </a:solidFill>
                <a:latin typeface="Franklin Gothic Book" pitchFamily="34" charset="0"/>
              </a:rPr>
              <a:t>1) dla przewodniczących obwodowych komisji wyborczych - </a:t>
            </a:r>
            <a:r>
              <a:rPr lang="pl-PL" altLang="pl-PL" b="1">
                <a:solidFill>
                  <a:srgbClr val="9D032A"/>
                </a:solidFill>
                <a:latin typeface="Franklin Gothic Book" pitchFamily="34" charset="0"/>
              </a:rPr>
              <a:t>500 zł</a:t>
            </a:r>
            <a:r>
              <a:rPr lang="pl-PL" altLang="pl-PL" b="1">
                <a:solidFill>
                  <a:srgbClr val="000000"/>
                </a:solidFill>
                <a:latin typeface="Franklin Gothic Book" pitchFamily="34" charset="0"/>
              </a:rPr>
              <a:t>; </a:t>
            </a:r>
          </a:p>
          <a:p>
            <a:r>
              <a:rPr lang="pl-PL" altLang="pl-PL" b="1">
                <a:solidFill>
                  <a:srgbClr val="000000"/>
                </a:solidFill>
                <a:latin typeface="Franklin Gothic Book" pitchFamily="34" charset="0"/>
              </a:rPr>
              <a:t>2) dla zastępców przewodniczących obwodowych komisji wyborczych – </a:t>
            </a:r>
            <a:r>
              <a:rPr lang="pl-PL" altLang="pl-PL" b="1">
                <a:solidFill>
                  <a:srgbClr val="9D032A"/>
                </a:solidFill>
                <a:latin typeface="Franklin Gothic Book" pitchFamily="34" charset="0"/>
              </a:rPr>
              <a:t>400 zł</a:t>
            </a:r>
            <a:r>
              <a:rPr lang="pl-PL" altLang="pl-PL" b="1">
                <a:latin typeface="Franklin Gothic Book" pitchFamily="34" charset="0"/>
              </a:rPr>
              <a:t>; </a:t>
            </a:r>
          </a:p>
          <a:p>
            <a:r>
              <a:rPr lang="pl-PL" altLang="pl-PL" b="1">
                <a:solidFill>
                  <a:srgbClr val="000000"/>
                </a:solidFill>
                <a:latin typeface="Franklin Gothic Book" pitchFamily="34" charset="0"/>
              </a:rPr>
              <a:t>3) dla członków obwodowych komisji wyborczych – </a:t>
            </a:r>
            <a:r>
              <a:rPr lang="pl-PL" altLang="pl-PL" b="1">
                <a:solidFill>
                  <a:srgbClr val="9D032A"/>
                </a:solidFill>
                <a:latin typeface="Franklin Gothic Book" pitchFamily="34" charset="0"/>
              </a:rPr>
              <a:t>350 zł</a:t>
            </a:r>
            <a:r>
              <a:rPr lang="pl-PL" altLang="pl-PL" b="1">
                <a:solidFill>
                  <a:srgbClr val="000000"/>
                </a:solidFill>
                <a:latin typeface="Franklin Gothic Book" pitchFamily="34" charset="0"/>
              </a:rPr>
              <a:t>; </a:t>
            </a:r>
            <a:endParaRPr lang="pl-PL" altLang="pl-PL" b="1">
              <a:latin typeface="Franklin Gothic Book" pitchFamily="34" charset="0"/>
            </a:endParaRPr>
          </a:p>
        </p:txBody>
      </p:sp>
      <p:pic>
        <p:nvPicPr>
          <p:cNvPr id="10246" name="Obraz 5"/>
          <p:cNvPicPr>
            <a:picLocks noChangeAspect="1"/>
          </p:cNvPicPr>
          <p:nvPr/>
        </p:nvPicPr>
        <p:blipFill>
          <a:blip r:embed="rId2"/>
          <a:srcRect/>
          <a:stretch>
            <a:fillRect/>
          </a:stretch>
        </p:blipFill>
        <p:spPr bwMode="auto">
          <a:xfrm>
            <a:off x="6227763" y="4868863"/>
            <a:ext cx="1800225" cy="1663700"/>
          </a:xfrm>
          <a:prstGeom prst="rect">
            <a:avLst/>
          </a:prstGeom>
          <a:noFill/>
          <a:ln w="9525">
            <a:noFill/>
            <a:miter lim="800000"/>
            <a:headEnd/>
            <a:tailEnd/>
          </a:ln>
        </p:spPr>
      </p:pic>
      <p:sp>
        <p:nvSpPr>
          <p:cNvPr id="10247" name="Prostokąt 6"/>
          <p:cNvSpPr>
            <a:spLocks noChangeArrowheads="1"/>
          </p:cNvSpPr>
          <p:nvPr/>
        </p:nvSpPr>
        <p:spPr bwMode="auto">
          <a:xfrm>
            <a:off x="323850" y="5445125"/>
            <a:ext cx="5543550" cy="1011238"/>
          </a:xfrm>
          <a:prstGeom prst="rect">
            <a:avLst/>
          </a:prstGeom>
          <a:solidFill>
            <a:srgbClr val="FFCCCC"/>
          </a:solidFill>
          <a:ln w="38100">
            <a:solidFill>
              <a:srgbClr val="FF0000"/>
            </a:solidFill>
            <a:miter lim="800000"/>
            <a:headEnd/>
            <a:tailEnd/>
          </a:ln>
        </p:spPr>
        <p:txBody>
          <a:bodyPr lIns="86457" tIns="43228" rIns="86457" bIns="43228">
            <a:spAutoFit/>
          </a:bodyPr>
          <a:lstStyle/>
          <a:p>
            <a:pPr algn="just"/>
            <a:r>
              <a:rPr lang="pl-PL" altLang="pl-PL" sz="2000" b="1">
                <a:latin typeface="Franklin Gothic Book" pitchFamily="34" charset="0"/>
              </a:rPr>
              <a:t>W wyborach Prezydenta Rzeczypospolitej Polskiej w głosowaniu ponownym, dieta przysługuje </a:t>
            </a:r>
            <a:br>
              <a:rPr lang="pl-PL" altLang="pl-PL" sz="2000" b="1">
                <a:latin typeface="Franklin Gothic Book" pitchFamily="34" charset="0"/>
              </a:rPr>
            </a:br>
            <a:r>
              <a:rPr lang="pl-PL" altLang="pl-PL" sz="2000" b="1">
                <a:latin typeface="Franklin Gothic Book" pitchFamily="34" charset="0"/>
              </a:rPr>
              <a:t>w pełnej wysokości.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pole tekstowe 1"/>
          <p:cNvSpPr txBox="1">
            <a:spLocks noChangeArrowheads="1"/>
          </p:cNvSpPr>
          <p:nvPr/>
        </p:nvSpPr>
        <p:spPr bwMode="auto">
          <a:xfrm>
            <a:off x="371475" y="652463"/>
            <a:ext cx="8424863"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rPr>
              <a:t>ZADANIA KOMISJI PRZED DNIEM GŁOSOWANIA</a:t>
            </a:r>
          </a:p>
        </p:txBody>
      </p:sp>
      <p:sp>
        <p:nvSpPr>
          <p:cNvPr id="3" name="pole tekstowe 2">
            <a:extLst>
              <a:ext uri="{FF2B5EF4-FFF2-40B4-BE49-F238E27FC236}">
                <a16:creationId xmlns:a16="http://schemas.microsoft.com/office/drawing/2014/main" xmlns="" id="{BD583555-93F9-47A7-A25A-8B3091E76D4B}"/>
              </a:ext>
            </a:extLst>
          </p:cNvPr>
          <p:cNvSpPr txBox="1"/>
          <p:nvPr/>
        </p:nvSpPr>
        <p:spPr>
          <a:xfrm>
            <a:off x="36513" y="1470025"/>
            <a:ext cx="9144000" cy="3232150"/>
          </a:xfrm>
          <a:prstGeom prst="rect">
            <a:avLst/>
          </a:prstGeom>
          <a:noFill/>
        </p:spPr>
        <p:txBody>
          <a:bodyPr>
            <a:spAutoFit/>
          </a:bodyPr>
          <a:lstStyle/>
          <a:p>
            <a:pPr>
              <a:defRPr/>
            </a:pPr>
            <a:r>
              <a:rPr lang="pl-PL" sz="2400" b="1" u="sng" dirty="0">
                <a:latin typeface="+mj-lt"/>
              </a:rPr>
              <a:t>Posiedzenie komisji  - GŁOSOWANIE KORESPONDENCYJNE  </a:t>
            </a:r>
          </a:p>
          <a:p>
            <a:pPr algn="ctr">
              <a:defRPr/>
            </a:pPr>
            <a:endParaRPr lang="pl-PL" sz="1200" b="1" u="sng" dirty="0">
              <a:latin typeface="+mj-lt"/>
            </a:endParaRPr>
          </a:p>
          <a:p>
            <a:pPr marL="285750" indent="-285750">
              <a:buFont typeface="Arial" panose="020B0604020202020204" pitchFamily="34" charset="0"/>
              <a:buChar char="•"/>
              <a:defRPr/>
            </a:pPr>
            <a:r>
              <a:rPr lang="pl-PL" sz="2400" dirty="0">
                <a:latin typeface="+mj-lt"/>
              </a:rPr>
              <a:t>Termin uzgodniony </a:t>
            </a:r>
            <a:r>
              <a:rPr lang="pl-PL" sz="2400" b="1" dirty="0">
                <a:latin typeface="+mj-lt"/>
              </a:rPr>
              <a:t>z Urzędnikiem Wyborczym za pośrednictwem Urzędu Gminy co najmniej w połowie składu</a:t>
            </a:r>
            <a:r>
              <a:rPr lang="pl-PL" sz="2400" dirty="0">
                <a:latin typeface="+mj-lt"/>
              </a:rPr>
              <a:t>;</a:t>
            </a:r>
          </a:p>
          <a:p>
            <a:pPr marL="285750" indent="-285750">
              <a:buFont typeface="Arial" panose="020B0604020202020204" pitchFamily="34" charset="0"/>
              <a:buChar char="•"/>
              <a:defRPr/>
            </a:pPr>
            <a:r>
              <a:rPr lang="pl-PL" sz="2400" b="1" dirty="0">
                <a:solidFill>
                  <a:srgbClr val="9D032A"/>
                </a:solidFill>
                <a:latin typeface="+mj-lt"/>
              </a:rPr>
              <a:t>ostemplowanie kart  do głosowania w głos. korespondencyjnym</a:t>
            </a:r>
            <a:br>
              <a:rPr lang="pl-PL" sz="2400" b="1" dirty="0">
                <a:solidFill>
                  <a:srgbClr val="9D032A"/>
                </a:solidFill>
                <a:latin typeface="+mj-lt"/>
              </a:rPr>
            </a:br>
            <a:r>
              <a:rPr lang="pl-PL" sz="2400" b="1" dirty="0">
                <a:solidFill>
                  <a:srgbClr val="9D032A"/>
                </a:solidFill>
                <a:latin typeface="+mj-lt"/>
              </a:rPr>
              <a:t>oraz przygotowania pakietów wyborczych;</a:t>
            </a:r>
          </a:p>
          <a:p>
            <a:pPr marL="285750" indent="-285750">
              <a:buFont typeface="Arial" panose="020B0604020202020204" pitchFamily="34" charset="0"/>
              <a:buChar char="•"/>
              <a:defRPr/>
            </a:pPr>
            <a:r>
              <a:rPr lang="pl-PL" sz="2400" dirty="0">
                <a:latin typeface="+mj-lt"/>
              </a:rPr>
              <a:t>miejsce wskazuje urząd obsługujący urzędnika  wyborczego </a:t>
            </a:r>
            <a:br>
              <a:rPr lang="pl-PL" sz="2400" dirty="0">
                <a:latin typeface="+mj-lt"/>
              </a:rPr>
            </a:br>
            <a:r>
              <a:rPr lang="pl-PL" sz="2400" dirty="0">
                <a:latin typeface="+mj-lt"/>
              </a:rPr>
              <a:t>+ właściwa pieczęć </a:t>
            </a:r>
            <a:r>
              <a:rPr lang="pl-PL" sz="2400" dirty="0" err="1">
                <a:latin typeface="+mj-lt"/>
              </a:rPr>
              <a:t>okw</a:t>
            </a:r>
            <a:r>
              <a:rPr lang="pl-PL" sz="2400" dirty="0">
                <a:latin typeface="+mj-lt"/>
              </a:rPr>
              <a:t> i nr); </a:t>
            </a:r>
          </a:p>
          <a:p>
            <a:pPr marL="285750" indent="-285750">
              <a:buFont typeface="Arial" panose="020B0604020202020204" pitchFamily="34" charset="0"/>
              <a:buChar char="•"/>
              <a:defRPr/>
            </a:pPr>
            <a:r>
              <a:rPr lang="pl-PL" sz="2400" dirty="0">
                <a:latin typeface="+mj-lt"/>
              </a:rPr>
              <a:t>protokół  </a:t>
            </a:r>
            <a:r>
              <a:rPr lang="pl-PL" sz="2400" b="1" dirty="0">
                <a:latin typeface="+mj-lt"/>
              </a:rPr>
              <a:t>w 2 egz. </a:t>
            </a:r>
            <a:r>
              <a:rPr lang="pl-PL" sz="2400" dirty="0">
                <a:latin typeface="+mj-lt"/>
              </a:rPr>
              <a:t>( Urzędnik wyborczy i komisja)</a:t>
            </a:r>
          </a:p>
        </p:txBody>
      </p:sp>
      <p:pic>
        <p:nvPicPr>
          <p:cNvPr id="37892" name="Picture 4" descr="http://pixabay.com/static/uploads/photo/2012/04/16/11/08/envelope-35526_640.png"/>
          <p:cNvPicPr>
            <a:picLocks noChangeAspect="1" noChangeArrowheads="1"/>
          </p:cNvPicPr>
          <p:nvPr/>
        </p:nvPicPr>
        <p:blipFill>
          <a:blip r:embed="rId2"/>
          <a:srcRect/>
          <a:stretch>
            <a:fillRect/>
          </a:stretch>
        </p:blipFill>
        <p:spPr bwMode="auto">
          <a:xfrm rot="601597">
            <a:off x="6711950" y="2589213"/>
            <a:ext cx="1158875" cy="696912"/>
          </a:xfrm>
          <a:prstGeom prst="rect">
            <a:avLst/>
          </a:prstGeom>
          <a:noFill/>
          <a:ln w="9525">
            <a:noFill/>
            <a:miter lim="800000"/>
            <a:headEnd/>
            <a:tailEnd/>
          </a:ln>
        </p:spPr>
      </p:pic>
      <p:pic>
        <p:nvPicPr>
          <p:cNvPr id="37893" name="Picture 4" descr="http://pixabay.com/static/uploads/photo/2012/04/16/11/08/envelope-35526_640.png"/>
          <p:cNvPicPr>
            <a:picLocks noChangeAspect="1" noChangeArrowheads="1"/>
          </p:cNvPicPr>
          <p:nvPr/>
        </p:nvPicPr>
        <p:blipFill>
          <a:blip r:embed="rId3"/>
          <a:srcRect/>
          <a:stretch>
            <a:fillRect/>
          </a:stretch>
        </p:blipFill>
        <p:spPr bwMode="auto">
          <a:xfrm rot="601597">
            <a:off x="7299325" y="2344738"/>
            <a:ext cx="1095375" cy="658812"/>
          </a:xfrm>
          <a:prstGeom prst="rect">
            <a:avLst/>
          </a:prstGeom>
          <a:noFill/>
          <a:ln w="9525">
            <a:noFill/>
            <a:miter lim="800000"/>
            <a:headEnd/>
            <a:tailEnd/>
          </a:ln>
        </p:spPr>
      </p:pic>
      <p:pic>
        <p:nvPicPr>
          <p:cNvPr id="37894" name="Picture 4" descr="http://pixabay.com/static/uploads/photo/2012/04/16/11/08/envelope-35526_640.png"/>
          <p:cNvPicPr>
            <a:picLocks noChangeAspect="1" noChangeArrowheads="1"/>
          </p:cNvPicPr>
          <p:nvPr/>
        </p:nvPicPr>
        <p:blipFill>
          <a:blip r:embed="rId4"/>
          <a:srcRect/>
          <a:stretch>
            <a:fillRect/>
          </a:stretch>
        </p:blipFill>
        <p:spPr bwMode="auto">
          <a:xfrm rot="601597">
            <a:off x="7794625" y="2592388"/>
            <a:ext cx="1209675" cy="727075"/>
          </a:xfrm>
          <a:prstGeom prst="rect">
            <a:avLst/>
          </a:prstGeom>
          <a:noFill/>
          <a:ln w="9525">
            <a:noFill/>
            <a:miter lim="800000"/>
            <a:headEnd/>
            <a:tailEnd/>
          </a:ln>
        </p:spPr>
      </p:pic>
      <p:sp>
        <p:nvSpPr>
          <p:cNvPr id="37895" name="Prostokąt 10"/>
          <p:cNvSpPr>
            <a:spLocks noChangeArrowheads="1"/>
          </p:cNvSpPr>
          <p:nvPr/>
        </p:nvSpPr>
        <p:spPr bwMode="auto">
          <a:xfrm>
            <a:off x="250825" y="5084763"/>
            <a:ext cx="7993063" cy="1185862"/>
          </a:xfrm>
          <a:prstGeom prst="rect">
            <a:avLst/>
          </a:prstGeom>
          <a:noFill/>
          <a:ln w="38100">
            <a:solidFill>
              <a:srgbClr val="9D032A"/>
            </a:solidFill>
            <a:miter lim="800000"/>
            <a:headEnd/>
            <a:tailEnd/>
          </a:ln>
        </p:spPr>
        <p:txBody>
          <a:bodyPr>
            <a:spAutoFit/>
          </a:bodyPr>
          <a:lstStyle/>
          <a:p>
            <a:pPr algn="just"/>
            <a:endParaRPr lang="pl-PL" altLang="pl-PL" sz="900" b="1"/>
          </a:p>
          <a:p>
            <a:pPr algn="just"/>
            <a:r>
              <a:rPr lang="pl-PL" altLang="pl-PL" sz="2000" b="1"/>
              <a:t>Przed rozpoczęciem stemplowania kart komisja upewnia się, czy wydano jej właściwą pieczęć (numer komisji i nazwa miejscowości)</a:t>
            </a:r>
            <a:r>
              <a:rPr lang="pl-PL" altLang="pl-PL" sz="2000"/>
              <a:t>.</a:t>
            </a:r>
          </a:p>
          <a:p>
            <a:pPr algn="just"/>
            <a:endParaRPr lang="pl-PL" altLang="pl-PL" sz="2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w="9525">
            <a:noFill/>
            <a:miter lim="800000"/>
            <a:headEnd/>
            <a:tailEnd/>
          </a:ln>
        </p:spPr>
        <p:txBody>
          <a:bodyPr/>
          <a:lstStyle/>
          <a:p>
            <a:pPr eaLnBrk="1" hangingPunct="1"/>
            <a:endParaRPr lang="pl-PL" altLang="pl-PL">
              <a:solidFill>
                <a:srgbClr val="000000"/>
              </a:solidFill>
            </a:endParaRPr>
          </a:p>
        </p:txBody>
      </p:sp>
      <p:sp>
        <p:nvSpPr>
          <p:cNvPr id="38915"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w="9525">
            <a:noFill/>
            <a:miter lim="800000"/>
            <a:headEnd/>
            <a:tailEnd/>
          </a:ln>
        </p:spPr>
        <p:txBody>
          <a:bodyPr/>
          <a:lstStyle/>
          <a:p>
            <a:pPr eaLnBrk="1" hangingPunct="1"/>
            <a:endParaRPr lang="pl-PL" altLang="pl-PL">
              <a:solidFill>
                <a:srgbClr val="000000"/>
              </a:solidFill>
            </a:endParaRPr>
          </a:p>
        </p:txBody>
      </p:sp>
      <p:pic>
        <p:nvPicPr>
          <p:cNvPr id="38916" name="Obraz 6"/>
          <p:cNvPicPr>
            <a:picLocks noChangeAspect="1"/>
          </p:cNvPicPr>
          <p:nvPr/>
        </p:nvPicPr>
        <p:blipFill>
          <a:blip r:embed="rId3"/>
          <a:srcRect/>
          <a:stretch>
            <a:fillRect/>
          </a:stretch>
        </p:blipFill>
        <p:spPr bwMode="auto">
          <a:xfrm>
            <a:off x="7885113" y="6313488"/>
            <a:ext cx="1185862" cy="500062"/>
          </a:xfrm>
          <a:prstGeom prst="rect">
            <a:avLst/>
          </a:prstGeom>
          <a:noFill/>
          <a:ln w="9525">
            <a:noFill/>
            <a:miter lim="800000"/>
            <a:headEnd/>
            <a:tailEnd/>
          </a:ln>
        </p:spPr>
      </p:pic>
      <p:sp>
        <p:nvSpPr>
          <p:cNvPr id="38917" name="pole tekstowe 5"/>
          <p:cNvSpPr txBox="1">
            <a:spLocks noChangeArrowheads="1"/>
          </p:cNvSpPr>
          <p:nvPr/>
        </p:nvSpPr>
        <p:spPr bwMode="auto">
          <a:xfrm>
            <a:off x="1036638" y="657225"/>
            <a:ext cx="6429375" cy="463550"/>
          </a:xfrm>
          <a:prstGeom prst="rect">
            <a:avLst/>
          </a:prstGeom>
          <a:noFill/>
          <a:ln w="9525">
            <a:noFill/>
            <a:miter lim="800000"/>
            <a:headEnd/>
            <a:tailEnd/>
          </a:ln>
        </p:spPr>
        <p:txBody>
          <a:bodyPr wrap="none">
            <a:spAutoFit/>
          </a:bodyPr>
          <a:lstStyle/>
          <a:p>
            <a:pPr algn="ctr" eaLnBrk="1" hangingPunct="1"/>
            <a:r>
              <a:rPr lang="pl-PL" altLang="pl-PL" sz="2400" b="1">
                <a:solidFill>
                  <a:srgbClr val="9D032A"/>
                </a:solidFill>
                <a:latin typeface="Arial Black" pitchFamily="34" charset="0"/>
              </a:rPr>
              <a:t>GŁOSOWANIE KORESPONDENCYJNE</a:t>
            </a:r>
          </a:p>
        </p:txBody>
      </p:sp>
      <p:sp>
        <p:nvSpPr>
          <p:cNvPr id="38918" name="Prostokąt 7"/>
          <p:cNvSpPr>
            <a:spLocks noChangeArrowheads="1"/>
          </p:cNvSpPr>
          <p:nvPr/>
        </p:nvSpPr>
        <p:spPr bwMode="auto">
          <a:xfrm>
            <a:off x="547688" y="1444625"/>
            <a:ext cx="7632700" cy="400050"/>
          </a:xfrm>
          <a:prstGeom prst="rect">
            <a:avLst/>
          </a:prstGeom>
          <a:noFill/>
          <a:ln w="9525">
            <a:noFill/>
            <a:miter lim="800000"/>
            <a:headEnd/>
            <a:tailEnd/>
          </a:ln>
        </p:spPr>
        <p:txBody>
          <a:bodyPr>
            <a:spAutoFit/>
          </a:bodyPr>
          <a:lstStyle/>
          <a:p>
            <a:pPr algn="ctr"/>
            <a:r>
              <a:rPr lang="pl-PL" altLang="pl-PL" sz="2000" b="1">
                <a:solidFill>
                  <a:srgbClr val="FF0000"/>
                </a:solidFill>
              </a:rPr>
              <a:t>Skład pakietu wyborczego zgodnie z wymogami ustawowymi</a:t>
            </a:r>
            <a:endParaRPr lang="pl-PL" altLang="pl-PL" sz="500" b="1">
              <a:solidFill>
                <a:srgbClr val="FF0000"/>
              </a:solidFill>
            </a:endParaRPr>
          </a:p>
        </p:txBody>
      </p:sp>
      <p:pic>
        <p:nvPicPr>
          <p:cNvPr id="38919" name="Obraz 2"/>
          <p:cNvPicPr>
            <a:picLocks noChangeAspect="1"/>
          </p:cNvPicPr>
          <p:nvPr/>
        </p:nvPicPr>
        <p:blipFill>
          <a:blip r:embed="rId4"/>
          <a:srcRect/>
          <a:stretch>
            <a:fillRect/>
          </a:stretch>
        </p:blipFill>
        <p:spPr bwMode="auto">
          <a:xfrm>
            <a:off x="155575" y="2278063"/>
            <a:ext cx="6145213" cy="4319587"/>
          </a:xfrm>
          <a:prstGeom prst="rect">
            <a:avLst/>
          </a:prstGeom>
          <a:noFill/>
          <a:ln w="9525">
            <a:noFill/>
            <a:miter lim="800000"/>
            <a:headEnd/>
            <a:tailEnd/>
          </a:ln>
        </p:spPr>
      </p:pic>
      <p:sp>
        <p:nvSpPr>
          <p:cNvPr id="38920" name="pole tekstowe 15"/>
          <p:cNvSpPr txBox="1">
            <a:spLocks noChangeArrowheads="1"/>
          </p:cNvSpPr>
          <p:nvPr/>
        </p:nvSpPr>
        <p:spPr bwMode="auto">
          <a:xfrm>
            <a:off x="473075" y="2714625"/>
            <a:ext cx="2736850" cy="338138"/>
          </a:xfrm>
          <a:prstGeom prst="rect">
            <a:avLst/>
          </a:prstGeom>
          <a:noFill/>
          <a:ln w="9525">
            <a:noFill/>
            <a:miter lim="800000"/>
            <a:headEnd/>
            <a:tailEnd/>
          </a:ln>
        </p:spPr>
        <p:txBody>
          <a:bodyPr>
            <a:spAutoFit/>
          </a:bodyPr>
          <a:lstStyle/>
          <a:p>
            <a:pPr algn="ctr"/>
            <a:r>
              <a:rPr lang="pl-PL" altLang="pl-PL" sz="1600" b="1">
                <a:solidFill>
                  <a:srgbClr val="000000"/>
                </a:solidFill>
              </a:rPr>
              <a:t>Karta do głosowania</a:t>
            </a:r>
          </a:p>
        </p:txBody>
      </p:sp>
      <p:sp>
        <p:nvSpPr>
          <p:cNvPr id="38921" name="Obraz 17"/>
          <p:cNvSpPr>
            <a:spLocks noChangeAspect="1"/>
          </p:cNvSpPr>
          <p:nvPr/>
        </p:nvSpPr>
        <p:spPr bwMode="auto">
          <a:xfrm>
            <a:off x="827088" y="4003675"/>
            <a:ext cx="1966912" cy="868363"/>
          </a:xfrm>
          <a:prstGeom prst="rect">
            <a:avLst/>
          </a:prstGeom>
          <a:noFill/>
          <a:ln w="9525">
            <a:noFill/>
            <a:miter lim="800000"/>
            <a:headEnd/>
            <a:tailEnd/>
          </a:ln>
        </p:spPr>
        <p:txBody>
          <a:bodyPr/>
          <a:lstStyle/>
          <a:p>
            <a:endParaRPr lang="pl-PL" altLang="pl-PL">
              <a:solidFill>
                <a:srgbClr val="000000"/>
              </a:solidFill>
            </a:endParaRPr>
          </a:p>
        </p:txBody>
      </p:sp>
      <p:sp>
        <p:nvSpPr>
          <p:cNvPr id="38922" name="pole tekstowe 4"/>
          <p:cNvSpPr txBox="1">
            <a:spLocks noChangeArrowheads="1"/>
          </p:cNvSpPr>
          <p:nvPr/>
        </p:nvSpPr>
        <p:spPr bwMode="auto">
          <a:xfrm>
            <a:off x="941388" y="4051300"/>
            <a:ext cx="1870075" cy="708025"/>
          </a:xfrm>
          <a:prstGeom prst="rect">
            <a:avLst/>
          </a:prstGeom>
          <a:noFill/>
          <a:ln w="9525">
            <a:noFill/>
            <a:miter lim="800000"/>
            <a:headEnd/>
            <a:tailEnd/>
          </a:ln>
        </p:spPr>
        <p:txBody>
          <a:bodyPr>
            <a:spAutoFit/>
          </a:bodyPr>
          <a:lstStyle/>
          <a:p>
            <a:r>
              <a:rPr lang="pl-PL" altLang="pl-PL" sz="1000" b="1">
                <a:solidFill>
                  <a:srgbClr val="000000"/>
                </a:solidFill>
              </a:rPr>
              <a:t>KOPERTA ZWROTNA</a:t>
            </a:r>
          </a:p>
          <a:p>
            <a:endParaRPr lang="pl-PL" altLang="pl-PL" sz="1000" b="1">
              <a:solidFill>
                <a:srgbClr val="9D032A"/>
              </a:solidFill>
            </a:endParaRPr>
          </a:p>
          <a:p>
            <a:endParaRPr lang="pl-PL" altLang="pl-PL" sz="1000" b="1">
              <a:solidFill>
                <a:srgbClr val="9D032A"/>
              </a:solidFill>
            </a:endParaRPr>
          </a:p>
          <a:p>
            <a:r>
              <a:rPr lang="pl-PL" altLang="pl-PL" sz="1000" b="1">
                <a:solidFill>
                  <a:srgbClr val="9D032A"/>
                </a:solidFill>
              </a:rPr>
              <a:t>PRZESYŁKA WYBORCZA</a:t>
            </a:r>
          </a:p>
        </p:txBody>
      </p:sp>
      <p:pic>
        <p:nvPicPr>
          <p:cNvPr id="38923" name="Obraz 20" descr="koperta.png"/>
          <p:cNvPicPr>
            <a:picLocks noChangeAspect="1"/>
          </p:cNvPicPr>
          <p:nvPr/>
        </p:nvPicPr>
        <p:blipFill>
          <a:blip r:embed="rId5">
            <a:lum bright="36000" contrast="-4000"/>
          </a:blip>
          <a:srcRect/>
          <a:stretch>
            <a:fillRect/>
          </a:stretch>
        </p:blipFill>
        <p:spPr bwMode="auto">
          <a:xfrm>
            <a:off x="760413" y="5100638"/>
            <a:ext cx="2033587" cy="1106487"/>
          </a:xfrm>
          <a:prstGeom prst="rect">
            <a:avLst/>
          </a:prstGeom>
          <a:noFill/>
          <a:ln w="9525">
            <a:noFill/>
            <a:miter lim="800000"/>
            <a:headEnd/>
            <a:tailEnd/>
          </a:ln>
        </p:spPr>
      </p:pic>
      <p:sp>
        <p:nvSpPr>
          <p:cNvPr id="38924" name="pole tekstowe 21"/>
          <p:cNvSpPr txBox="1">
            <a:spLocks noChangeArrowheads="1"/>
          </p:cNvSpPr>
          <p:nvPr/>
        </p:nvSpPr>
        <p:spPr bwMode="auto">
          <a:xfrm>
            <a:off x="414338" y="5367338"/>
            <a:ext cx="2735262" cy="522287"/>
          </a:xfrm>
          <a:prstGeom prst="rect">
            <a:avLst/>
          </a:prstGeom>
          <a:noFill/>
          <a:ln w="9525">
            <a:noFill/>
            <a:miter lim="800000"/>
            <a:headEnd/>
            <a:tailEnd/>
          </a:ln>
        </p:spPr>
        <p:txBody>
          <a:bodyPr>
            <a:spAutoFit/>
          </a:bodyPr>
          <a:lstStyle/>
          <a:p>
            <a:pPr algn="ctr"/>
            <a:r>
              <a:rPr lang="pl-PL" altLang="pl-PL" sz="1400" b="1">
                <a:solidFill>
                  <a:srgbClr val="000000"/>
                </a:solidFill>
              </a:rPr>
              <a:t>Koperta</a:t>
            </a:r>
          </a:p>
          <a:p>
            <a:pPr algn="ctr"/>
            <a:r>
              <a:rPr lang="pl-PL" altLang="pl-PL" sz="1400" b="1">
                <a:solidFill>
                  <a:srgbClr val="000000"/>
                </a:solidFill>
              </a:rPr>
              <a:t>na kartę do głosowania</a:t>
            </a:r>
          </a:p>
        </p:txBody>
      </p:sp>
      <p:pic>
        <p:nvPicPr>
          <p:cNvPr id="38925" name="Obraz 23" descr="nakładka - foto_scieta.jpg"/>
          <p:cNvPicPr>
            <a:picLocks noChangeAspect="1"/>
          </p:cNvPicPr>
          <p:nvPr/>
        </p:nvPicPr>
        <p:blipFill>
          <a:blip r:embed="rId6"/>
          <a:srcRect/>
          <a:stretch>
            <a:fillRect/>
          </a:stretch>
        </p:blipFill>
        <p:spPr bwMode="auto">
          <a:xfrm>
            <a:off x="4284663" y="5445125"/>
            <a:ext cx="715962" cy="985838"/>
          </a:xfrm>
          <a:prstGeom prst="rect">
            <a:avLst/>
          </a:prstGeom>
          <a:noFill/>
          <a:ln w="9525">
            <a:noFill/>
            <a:miter lim="800000"/>
            <a:headEnd/>
            <a:tailEnd/>
          </a:ln>
        </p:spPr>
      </p:pic>
      <p:sp>
        <p:nvSpPr>
          <p:cNvPr id="25" name="Prostokąt 24">
            <a:extLst>
              <a:ext uri="{FF2B5EF4-FFF2-40B4-BE49-F238E27FC236}">
                <a16:creationId xmlns:a16="http://schemas.microsoft.com/office/drawing/2014/main" xmlns="" id="{F80C805E-6656-45D6-8A34-6BC6B7664432}"/>
              </a:ext>
            </a:extLst>
          </p:cNvPr>
          <p:cNvSpPr/>
          <p:nvPr/>
        </p:nvSpPr>
        <p:spPr>
          <a:xfrm>
            <a:off x="3924300" y="4149725"/>
            <a:ext cx="2014538" cy="99218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b="1" dirty="0">
                <a:solidFill>
                  <a:prstClr val="black"/>
                </a:solidFill>
              </a:rPr>
              <a:t>Oświadczenie </a:t>
            </a:r>
            <a:br>
              <a:rPr lang="pl-PL" sz="1200" b="1" dirty="0">
                <a:solidFill>
                  <a:prstClr val="black"/>
                </a:solidFill>
              </a:rPr>
            </a:br>
            <a:r>
              <a:rPr lang="pl-PL" sz="1200" b="1" dirty="0">
                <a:solidFill>
                  <a:prstClr val="black"/>
                </a:solidFill>
              </a:rPr>
              <a:t>o osobistym i tajnym oddaniu głosu </a:t>
            </a:r>
            <a:br>
              <a:rPr lang="pl-PL" sz="1200" b="1" dirty="0">
                <a:solidFill>
                  <a:prstClr val="black"/>
                </a:solidFill>
              </a:rPr>
            </a:br>
            <a:r>
              <a:rPr lang="pl-PL" sz="1200" b="1" dirty="0">
                <a:solidFill>
                  <a:prstClr val="black"/>
                </a:solidFill>
              </a:rPr>
              <a:t>na karcie do głosowania </a:t>
            </a:r>
          </a:p>
        </p:txBody>
      </p:sp>
      <p:pic>
        <p:nvPicPr>
          <p:cNvPr id="38927" name="Obraz 2" descr="notes-th.png"/>
          <p:cNvPicPr>
            <a:picLocks noChangeAspect="1"/>
          </p:cNvPicPr>
          <p:nvPr/>
        </p:nvPicPr>
        <p:blipFill>
          <a:blip r:embed="rId7"/>
          <a:srcRect/>
          <a:stretch>
            <a:fillRect/>
          </a:stretch>
        </p:blipFill>
        <p:spPr bwMode="auto">
          <a:xfrm>
            <a:off x="3924300" y="2781300"/>
            <a:ext cx="1166813" cy="1187450"/>
          </a:xfrm>
          <a:prstGeom prst="rect">
            <a:avLst/>
          </a:prstGeom>
          <a:solidFill>
            <a:schemeClr val="bg1"/>
          </a:solidFill>
          <a:ln w="9525">
            <a:solidFill>
              <a:schemeClr val="tx1"/>
            </a:solidFill>
            <a:miter lim="800000"/>
            <a:headEnd/>
            <a:tailEnd/>
          </a:ln>
        </p:spPr>
      </p:pic>
      <p:cxnSp>
        <p:nvCxnSpPr>
          <p:cNvPr id="9" name="Łącznik prosty ze strzałką 8">
            <a:extLst>
              <a:ext uri="{FF2B5EF4-FFF2-40B4-BE49-F238E27FC236}">
                <a16:creationId xmlns:a16="http://schemas.microsoft.com/office/drawing/2014/main" xmlns="" id="{BEF206B6-46D6-44EA-B41A-16E793B18CF4}"/>
              </a:ext>
            </a:extLst>
          </p:cNvPr>
          <p:cNvCxnSpPr/>
          <p:nvPr/>
        </p:nvCxnSpPr>
        <p:spPr>
          <a:xfrm>
            <a:off x="155575" y="2205038"/>
            <a:ext cx="6145213"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Siedmiokąt 18">
            <a:extLst>
              <a:ext uri="{FF2B5EF4-FFF2-40B4-BE49-F238E27FC236}">
                <a16:creationId xmlns:a16="http://schemas.microsoft.com/office/drawing/2014/main" xmlns="" id="{A4C24837-6697-440B-9AB3-2746D221A034}"/>
              </a:ext>
            </a:extLst>
          </p:cNvPr>
          <p:cNvSpPr/>
          <p:nvPr/>
        </p:nvSpPr>
        <p:spPr>
          <a:xfrm>
            <a:off x="6353175" y="3125788"/>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36" name="Siedmiokąt 35">
            <a:extLst>
              <a:ext uri="{FF2B5EF4-FFF2-40B4-BE49-F238E27FC236}">
                <a16:creationId xmlns:a16="http://schemas.microsoft.com/office/drawing/2014/main" xmlns="" id="{CE3D2C40-810B-43FA-8D6A-EB72D7DF1C9C}"/>
              </a:ext>
            </a:extLst>
          </p:cNvPr>
          <p:cNvSpPr/>
          <p:nvPr/>
        </p:nvSpPr>
        <p:spPr>
          <a:xfrm>
            <a:off x="6365875" y="2544763"/>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latin typeface="Arial" panose="020B0604020202020204" pitchFamily="34" charset="0"/>
                <a:cs typeface="Arial" panose="020B0604020202020204" pitchFamily="34" charset="0"/>
              </a:rPr>
              <a:t>1</a:t>
            </a:r>
          </a:p>
        </p:txBody>
      </p:sp>
      <p:sp>
        <p:nvSpPr>
          <p:cNvPr id="37" name="Siedmiokąt 36">
            <a:extLst>
              <a:ext uri="{FF2B5EF4-FFF2-40B4-BE49-F238E27FC236}">
                <a16:creationId xmlns:a16="http://schemas.microsoft.com/office/drawing/2014/main" xmlns="" id="{7BC65FFA-87F4-4E27-AB6F-D5D1EACE1F86}"/>
              </a:ext>
            </a:extLst>
          </p:cNvPr>
          <p:cNvSpPr/>
          <p:nvPr/>
        </p:nvSpPr>
        <p:spPr>
          <a:xfrm>
            <a:off x="6364288" y="3698875"/>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38" name="Siedmiokąt 37">
            <a:extLst>
              <a:ext uri="{FF2B5EF4-FFF2-40B4-BE49-F238E27FC236}">
                <a16:creationId xmlns:a16="http://schemas.microsoft.com/office/drawing/2014/main" xmlns="" id="{57D8F9D6-856A-4796-AC97-50E8F631ACB4}"/>
              </a:ext>
            </a:extLst>
          </p:cNvPr>
          <p:cNvSpPr/>
          <p:nvPr/>
        </p:nvSpPr>
        <p:spPr>
          <a:xfrm>
            <a:off x="6376988" y="4292600"/>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39" name="Siedmiokąt 38">
            <a:extLst>
              <a:ext uri="{FF2B5EF4-FFF2-40B4-BE49-F238E27FC236}">
                <a16:creationId xmlns:a16="http://schemas.microsoft.com/office/drawing/2014/main" xmlns="" id="{F5C76C4D-2694-4F50-A10A-C07BD78E1147}"/>
              </a:ext>
            </a:extLst>
          </p:cNvPr>
          <p:cNvSpPr/>
          <p:nvPr/>
        </p:nvSpPr>
        <p:spPr>
          <a:xfrm>
            <a:off x="6364288" y="4930775"/>
            <a:ext cx="339725"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40" name="Siedmiokąt 39">
            <a:extLst>
              <a:ext uri="{FF2B5EF4-FFF2-40B4-BE49-F238E27FC236}">
                <a16:creationId xmlns:a16="http://schemas.microsoft.com/office/drawing/2014/main" xmlns="" id="{9DC149FD-76C9-4797-A3C8-025E3B9C24DF}"/>
              </a:ext>
            </a:extLst>
          </p:cNvPr>
          <p:cNvSpPr/>
          <p:nvPr/>
        </p:nvSpPr>
        <p:spPr>
          <a:xfrm>
            <a:off x="6362700" y="5575300"/>
            <a:ext cx="339725" cy="3810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latin typeface="Arial" panose="020B0604020202020204" pitchFamily="34" charset="0"/>
                <a:cs typeface="Arial" panose="020B0604020202020204" pitchFamily="34" charset="0"/>
              </a:rPr>
              <a:t>6</a:t>
            </a:r>
          </a:p>
        </p:txBody>
      </p:sp>
      <p:sp>
        <p:nvSpPr>
          <p:cNvPr id="38935" name="pole tekstowe 28"/>
          <p:cNvSpPr txBox="1">
            <a:spLocks noChangeArrowheads="1"/>
          </p:cNvSpPr>
          <p:nvPr/>
        </p:nvSpPr>
        <p:spPr bwMode="auto">
          <a:xfrm>
            <a:off x="6786563" y="2643188"/>
            <a:ext cx="1692275" cy="276225"/>
          </a:xfrm>
          <a:prstGeom prst="rect">
            <a:avLst/>
          </a:prstGeom>
          <a:noFill/>
          <a:ln w="9525">
            <a:noFill/>
            <a:miter lim="800000"/>
            <a:headEnd/>
            <a:tailEnd/>
          </a:ln>
        </p:spPr>
        <p:txBody>
          <a:bodyPr wrap="none">
            <a:spAutoFit/>
          </a:bodyPr>
          <a:lstStyle/>
          <a:p>
            <a:r>
              <a:rPr lang="pl-PL" altLang="pl-PL" sz="1200" b="1">
                <a:solidFill>
                  <a:srgbClr val="000000"/>
                </a:solidFill>
              </a:rPr>
              <a:t>Karta do głosowania</a:t>
            </a:r>
          </a:p>
        </p:txBody>
      </p:sp>
      <p:sp>
        <p:nvSpPr>
          <p:cNvPr id="38936" name="pole tekstowe 41"/>
          <p:cNvSpPr txBox="1">
            <a:spLocks noChangeArrowheads="1"/>
          </p:cNvSpPr>
          <p:nvPr/>
        </p:nvSpPr>
        <p:spPr bwMode="auto">
          <a:xfrm>
            <a:off x="6800850" y="3221038"/>
            <a:ext cx="1389063" cy="276225"/>
          </a:xfrm>
          <a:prstGeom prst="rect">
            <a:avLst/>
          </a:prstGeom>
          <a:noFill/>
          <a:ln w="9525">
            <a:noFill/>
            <a:miter lim="800000"/>
            <a:headEnd/>
            <a:tailEnd/>
          </a:ln>
        </p:spPr>
        <p:txBody>
          <a:bodyPr wrap="none">
            <a:spAutoFit/>
          </a:bodyPr>
          <a:lstStyle/>
          <a:p>
            <a:r>
              <a:rPr lang="pl-PL" altLang="pl-PL" sz="1200" b="1">
                <a:solidFill>
                  <a:srgbClr val="000000"/>
                </a:solidFill>
              </a:rPr>
              <a:t>Koperta zwrotna</a:t>
            </a:r>
          </a:p>
        </p:txBody>
      </p:sp>
      <p:sp>
        <p:nvSpPr>
          <p:cNvPr id="38937" name="pole tekstowe 42"/>
          <p:cNvSpPr txBox="1">
            <a:spLocks noChangeArrowheads="1"/>
          </p:cNvSpPr>
          <p:nvPr/>
        </p:nvSpPr>
        <p:spPr bwMode="auto">
          <a:xfrm>
            <a:off x="6800850" y="3643313"/>
            <a:ext cx="1889125" cy="461962"/>
          </a:xfrm>
          <a:prstGeom prst="rect">
            <a:avLst/>
          </a:prstGeom>
          <a:noFill/>
          <a:ln w="9525">
            <a:noFill/>
            <a:miter lim="800000"/>
            <a:headEnd/>
            <a:tailEnd/>
          </a:ln>
        </p:spPr>
        <p:txBody>
          <a:bodyPr wrap="none">
            <a:spAutoFit/>
          </a:bodyPr>
          <a:lstStyle/>
          <a:p>
            <a:r>
              <a:rPr lang="pl-PL" altLang="pl-PL" sz="1200" b="1">
                <a:solidFill>
                  <a:srgbClr val="000000"/>
                </a:solidFill>
              </a:rPr>
              <a:t>Koperta </a:t>
            </a:r>
            <a:br>
              <a:rPr lang="pl-PL" altLang="pl-PL" sz="1200" b="1">
                <a:solidFill>
                  <a:srgbClr val="000000"/>
                </a:solidFill>
              </a:rPr>
            </a:br>
            <a:r>
              <a:rPr lang="pl-PL" altLang="pl-PL" sz="1200" b="1">
                <a:solidFill>
                  <a:srgbClr val="000000"/>
                </a:solidFill>
              </a:rPr>
              <a:t>na kartę do głosowania</a:t>
            </a:r>
          </a:p>
        </p:txBody>
      </p:sp>
      <p:sp>
        <p:nvSpPr>
          <p:cNvPr id="38938" name="pole tekstowe 43"/>
          <p:cNvSpPr txBox="1">
            <a:spLocks noChangeArrowheads="1"/>
          </p:cNvSpPr>
          <p:nvPr/>
        </p:nvSpPr>
        <p:spPr bwMode="auto">
          <a:xfrm>
            <a:off x="6800850" y="4186238"/>
            <a:ext cx="1733550" cy="646112"/>
          </a:xfrm>
          <a:prstGeom prst="rect">
            <a:avLst/>
          </a:prstGeom>
          <a:noFill/>
          <a:ln w="9525">
            <a:noFill/>
            <a:miter lim="800000"/>
            <a:headEnd/>
            <a:tailEnd/>
          </a:ln>
        </p:spPr>
        <p:txBody>
          <a:bodyPr wrap="none">
            <a:spAutoFit/>
          </a:bodyPr>
          <a:lstStyle/>
          <a:p>
            <a:r>
              <a:rPr lang="pl-PL" altLang="pl-PL" sz="1200" b="1">
                <a:solidFill>
                  <a:srgbClr val="000000"/>
                </a:solidFill>
              </a:rPr>
              <a:t>Instrukcja</a:t>
            </a:r>
            <a:br>
              <a:rPr lang="pl-PL" altLang="pl-PL" sz="1200" b="1">
                <a:solidFill>
                  <a:srgbClr val="000000"/>
                </a:solidFill>
              </a:rPr>
            </a:br>
            <a:r>
              <a:rPr lang="pl-PL" altLang="pl-PL" sz="1200" b="1">
                <a:solidFill>
                  <a:srgbClr val="000000"/>
                </a:solidFill>
              </a:rPr>
              <a:t>głosowania </a:t>
            </a:r>
          </a:p>
          <a:p>
            <a:r>
              <a:rPr lang="pl-PL" altLang="pl-PL" sz="1200" b="1">
                <a:solidFill>
                  <a:srgbClr val="000000"/>
                </a:solidFill>
              </a:rPr>
              <a:t>korespondencyjnego</a:t>
            </a:r>
          </a:p>
        </p:txBody>
      </p:sp>
      <p:sp>
        <p:nvSpPr>
          <p:cNvPr id="38939" name="pole tekstowe 44"/>
          <p:cNvSpPr txBox="1">
            <a:spLocks noChangeArrowheads="1"/>
          </p:cNvSpPr>
          <p:nvPr/>
        </p:nvSpPr>
        <p:spPr bwMode="auto">
          <a:xfrm>
            <a:off x="6800850" y="5489575"/>
            <a:ext cx="2366963" cy="646113"/>
          </a:xfrm>
          <a:prstGeom prst="rect">
            <a:avLst/>
          </a:prstGeom>
          <a:noFill/>
          <a:ln w="9525">
            <a:noFill/>
            <a:miter lim="800000"/>
            <a:headEnd/>
            <a:tailEnd/>
          </a:ln>
        </p:spPr>
        <p:txBody>
          <a:bodyPr wrap="none">
            <a:spAutoFit/>
          </a:bodyPr>
          <a:lstStyle/>
          <a:p>
            <a:r>
              <a:rPr lang="pl-PL" altLang="pl-PL" sz="1200" b="1">
                <a:solidFill>
                  <a:srgbClr val="000000"/>
                </a:solidFill>
              </a:rPr>
              <a:t>Nakładka</a:t>
            </a:r>
            <a:br>
              <a:rPr lang="pl-PL" altLang="pl-PL" sz="1200" b="1">
                <a:solidFill>
                  <a:srgbClr val="000000"/>
                </a:solidFill>
              </a:rPr>
            </a:br>
            <a:r>
              <a:rPr lang="pl-PL" altLang="pl-PL" sz="1200" b="1">
                <a:solidFill>
                  <a:srgbClr val="000000"/>
                </a:solidFill>
              </a:rPr>
              <a:t>na kartę do głosowania</a:t>
            </a:r>
          </a:p>
          <a:p>
            <a:r>
              <a:rPr lang="pl-PL" altLang="pl-PL" sz="1200" b="1">
                <a:solidFill>
                  <a:srgbClr val="FF0000"/>
                </a:solidFill>
              </a:rPr>
              <a:t>(tylko jeżeli wyborca zażądał) </a:t>
            </a:r>
          </a:p>
        </p:txBody>
      </p:sp>
      <p:sp>
        <p:nvSpPr>
          <p:cNvPr id="38940" name="pole tekstowe 45"/>
          <p:cNvSpPr txBox="1">
            <a:spLocks noChangeArrowheads="1"/>
          </p:cNvSpPr>
          <p:nvPr/>
        </p:nvSpPr>
        <p:spPr bwMode="auto">
          <a:xfrm>
            <a:off x="6800850" y="4930775"/>
            <a:ext cx="2173288" cy="460375"/>
          </a:xfrm>
          <a:prstGeom prst="rect">
            <a:avLst/>
          </a:prstGeom>
          <a:noFill/>
          <a:ln w="9525">
            <a:noFill/>
            <a:miter lim="800000"/>
            <a:headEnd/>
            <a:tailEnd/>
          </a:ln>
        </p:spPr>
        <p:txBody>
          <a:bodyPr wrap="none">
            <a:spAutoFit/>
          </a:bodyPr>
          <a:lstStyle/>
          <a:p>
            <a:r>
              <a:rPr lang="pl-PL" altLang="pl-PL" sz="1200" b="1">
                <a:solidFill>
                  <a:srgbClr val="000000"/>
                </a:solidFill>
              </a:rPr>
              <a:t>Oświadczenie o osobistym</a:t>
            </a:r>
            <a:br>
              <a:rPr lang="pl-PL" altLang="pl-PL" sz="1200" b="1">
                <a:solidFill>
                  <a:srgbClr val="000000"/>
                </a:solidFill>
              </a:rPr>
            </a:br>
            <a:r>
              <a:rPr lang="pl-PL" altLang="pl-PL" sz="1200" b="1">
                <a:solidFill>
                  <a:srgbClr val="000000"/>
                </a:solidFill>
              </a:rPr>
              <a:t>i tajnym oddaniu głosu </a:t>
            </a:r>
          </a:p>
        </p:txBody>
      </p:sp>
      <p:sp>
        <p:nvSpPr>
          <p:cNvPr id="38941" name="Prostokąt 29"/>
          <p:cNvSpPr>
            <a:spLocks noChangeArrowheads="1"/>
          </p:cNvSpPr>
          <p:nvPr/>
        </p:nvSpPr>
        <p:spPr bwMode="auto">
          <a:xfrm>
            <a:off x="6365875" y="3144838"/>
            <a:ext cx="314325" cy="368300"/>
          </a:xfrm>
          <a:prstGeom prst="rect">
            <a:avLst/>
          </a:prstGeom>
          <a:noFill/>
          <a:ln w="9525">
            <a:noFill/>
            <a:miter lim="800000"/>
            <a:headEnd/>
            <a:tailEnd/>
          </a:ln>
        </p:spPr>
        <p:txBody>
          <a:bodyPr wrap="none">
            <a:spAutoFit/>
          </a:bodyPr>
          <a:lstStyle/>
          <a:p>
            <a:pPr algn="ctr"/>
            <a:r>
              <a:rPr lang="pl-PL" altLang="pl-PL" b="1">
                <a:solidFill>
                  <a:srgbClr val="9D032A"/>
                </a:solidFill>
              </a:rPr>
              <a:t>2</a:t>
            </a:r>
          </a:p>
        </p:txBody>
      </p:sp>
      <p:sp>
        <p:nvSpPr>
          <p:cNvPr id="38942" name="Prostokąt 30"/>
          <p:cNvSpPr>
            <a:spLocks noChangeArrowheads="1"/>
          </p:cNvSpPr>
          <p:nvPr/>
        </p:nvSpPr>
        <p:spPr bwMode="auto">
          <a:xfrm>
            <a:off x="6378575" y="3719513"/>
            <a:ext cx="312738" cy="369887"/>
          </a:xfrm>
          <a:prstGeom prst="rect">
            <a:avLst/>
          </a:prstGeom>
          <a:noFill/>
          <a:ln w="9525">
            <a:noFill/>
            <a:miter lim="800000"/>
            <a:headEnd/>
            <a:tailEnd/>
          </a:ln>
        </p:spPr>
        <p:txBody>
          <a:bodyPr wrap="none">
            <a:spAutoFit/>
          </a:bodyPr>
          <a:lstStyle/>
          <a:p>
            <a:pPr algn="ctr"/>
            <a:r>
              <a:rPr lang="pl-PL" altLang="pl-PL" b="1">
                <a:solidFill>
                  <a:srgbClr val="9D032A"/>
                </a:solidFill>
              </a:rPr>
              <a:t>3</a:t>
            </a:r>
          </a:p>
        </p:txBody>
      </p:sp>
      <p:sp>
        <p:nvSpPr>
          <p:cNvPr id="38943" name="pole tekstowe 33"/>
          <p:cNvSpPr txBox="1">
            <a:spLocks noChangeArrowheads="1"/>
          </p:cNvSpPr>
          <p:nvPr/>
        </p:nvSpPr>
        <p:spPr bwMode="auto">
          <a:xfrm>
            <a:off x="6378575" y="4318000"/>
            <a:ext cx="312738" cy="369888"/>
          </a:xfrm>
          <a:prstGeom prst="rect">
            <a:avLst/>
          </a:prstGeom>
          <a:noFill/>
          <a:ln w="9525">
            <a:noFill/>
            <a:miter lim="800000"/>
            <a:headEnd/>
            <a:tailEnd/>
          </a:ln>
        </p:spPr>
        <p:txBody>
          <a:bodyPr wrap="none">
            <a:spAutoFit/>
          </a:bodyPr>
          <a:lstStyle/>
          <a:p>
            <a:r>
              <a:rPr lang="pl-PL" altLang="pl-PL" b="1">
                <a:solidFill>
                  <a:srgbClr val="9D032A"/>
                </a:solidFill>
              </a:rPr>
              <a:t>4</a:t>
            </a:r>
          </a:p>
        </p:txBody>
      </p:sp>
      <p:sp>
        <p:nvSpPr>
          <p:cNvPr id="38944" name="pole tekstowe 34"/>
          <p:cNvSpPr txBox="1">
            <a:spLocks noChangeArrowheads="1"/>
          </p:cNvSpPr>
          <p:nvPr/>
        </p:nvSpPr>
        <p:spPr bwMode="auto">
          <a:xfrm>
            <a:off x="6383338" y="4943475"/>
            <a:ext cx="314325" cy="369888"/>
          </a:xfrm>
          <a:prstGeom prst="rect">
            <a:avLst/>
          </a:prstGeom>
          <a:noFill/>
          <a:ln w="9525">
            <a:noFill/>
            <a:miter lim="800000"/>
            <a:headEnd/>
            <a:tailEnd/>
          </a:ln>
        </p:spPr>
        <p:txBody>
          <a:bodyPr wrap="none">
            <a:spAutoFit/>
          </a:bodyPr>
          <a:lstStyle/>
          <a:p>
            <a:r>
              <a:rPr lang="pl-PL" altLang="pl-PL" b="1">
                <a:solidFill>
                  <a:srgbClr val="9D032A"/>
                </a:solidFill>
              </a:rPr>
              <a:t>5</a:t>
            </a:r>
          </a:p>
        </p:txBody>
      </p:sp>
      <p:sp>
        <p:nvSpPr>
          <p:cNvPr id="54" name="Siedmiokąt 53">
            <a:extLst>
              <a:ext uri="{FF2B5EF4-FFF2-40B4-BE49-F238E27FC236}">
                <a16:creationId xmlns:a16="http://schemas.microsoft.com/office/drawing/2014/main" xmlns="" id="{5879B26F-A84A-41D5-B4D8-5FA9D7371607}"/>
              </a:ext>
            </a:extLst>
          </p:cNvPr>
          <p:cNvSpPr/>
          <p:nvPr/>
        </p:nvSpPr>
        <p:spPr>
          <a:xfrm>
            <a:off x="379413" y="3284538"/>
            <a:ext cx="338137"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1</a:t>
            </a:r>
          </a:p>
        </p:txBody>
      </p:sp>
      <p:sp>
        <p:nvSpPr>
          <p:cNvPr id="56" name="Siedmiokąt 55">
            <a:extLst>
              <a:ext uri="{FF2B5EF4-FFF2-40B4-BE49-F238E27FC236}">
                <a16:creationId xmlns:a16="http://schemas.microsoft.com/office/drawing/2014/main" xmlns="" id="{477D078E-9EAA-4614-8AEF-7FC6809494D9}"/>
              </a:ext>
            </a:extLst>
          </p:cNvPr>
          <p:cNvSpPr/>
          <p:nvPr/>
        </p:nvSpPr>
        <p:spPr>
          <a:xfrm>
            <a:off x="379413" y="4175125"/>
            <a:ext cx="338137" cy="393700"/>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38947" name="pole tekstowe 40"/>
          <p:cNvSpPr txBox="1">
            <a:spLocks noChangeArrowheads="1"/>
          </p:cNvSpPr>
          <p:nvPr/>
        </p:nvSpPr>
        <p:spPr bwMode="auto">
          <a:xfrm>
            <a:off x="393700" y="4210050"/>
            <a:ext cx="312738" cy="369888"/>
          </a:xfrm>
          <a:prstGeom prst="rect">
            <a:avLst/>
          </a:prstGeom>
          <a:noFill/>
          <a:ln w="9525">
            <a:noFill/>
            <a:miter lim="800000"/>
            <a:headEnd/>
            <a:tailEnd/>
          </a:ln>
        </p:spPr>
        <p:txBody>
          <a:bodyPr wrap="none">
            <a:spAutoFit/>
          </a:bodyPr>
          <a:lstStyle/>
          <a:p>
            <a:r>
              <a:rPr lang="pl-PL" altLang="pl-PL" b="1">
                <a:solidFill>
                  <a:srgbClr val="9D032A"/>
                </a:solidFill>
              </a:rPr>
              <a:t>2</a:t>
            </a:r>
          </a:p>
        </p:txBody>
      </p:sp>
      <p:sp>
        <p:nvSpPr>
          <p:cNvPr id="59" name="Siedmiokąt 58">
            <a:extLst>
              <a:ext uri="{FF2B5EF4-FFF2-40B4-BE49-F238E27FC236}">
                <a16:creationId xmlns:a16="http://schemas.microsoft.com/office/drawing/2014/main" xmlns="" id="{E08C0561-7D89-47A5-8C1E-D7A786FB30EA}"/>
              </a:ext>
            </a:extLst>
          </p:cNvPr>
          <p:cNvSpPr/>
          <p:nvPr/>
        </p:nvSpPr>
        <p:spPr>
          <a:xfrm>
            <a:off x="341313" y="5461000"/>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3</a:t>
            </a:r>
          </a:p>
        </p:txBody>
      </p:sp>
      <p:sp>
        <p:nvSpPr>
          <p:cNvPr id="60" name="Siedmiokąt 59">
            <a:extLst>
              <a:ext uri="{FF2B5EF4-FFF2-40B4-BE49-F238E27FC236}">
                <a16:creationId xmlns:a16="http://schemas.microsoft.com/office/drawing/2014/main" xmlns="" id="{9148E92E-4919-4A00-9C47-CFD3BBD8B9CF}"/>
              </a:ext>
            </a:extLst>
          </p:cNvPr>
          <p:cNvSpPr/>
          <p:nvPr/>
        </p:nvSpPr>
        <p:spPr>
          <a:xfrm>
            <a:off x="3308350" y="3308350"/>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4</a:t>
            </a:r>
          </a:p>
        </p:txBody>
      </p:sp>
      <p:sp>
        <p:nvSpPr>
          <p:cNvPr id="61" name="Siedmiokąt 60">
            <a:extLst>
              <a:ext uri="{FF2B5EF4-FFF2-40B4-BE49-F238E27FC236}">
                <a16:creationId xmlns:a16="http://schemas.microsoft.com/office/drawing/2014/main" xmlns="" id="{CF47AF66-DD4F-4942-AC0D-61D1C80B2AB4}"/>
              </a:ext>
            </a:extLst>
          </p:cNvPr>
          <p:cNvSpPr/>
          <p:nvPr/>
        </p:nvSpPr>
        <p:spPr>
          <a:xfrm>
            <a:off x="3343275" y="4394200"/>
            <a:ext cx="338138"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5</a:t>
            </a:r>
          </a:p>
        </p:txBody>
      </p:sp>
      <p:sp>
        <p:nvSpPr>
          <p:cNvPr id="62" name="Siedmiokąt 61">
            <a:extLst>
              <a:ext uri="{FF2B5EF4-FFF2-40B4-BE49-F238E27FC236}">
                <a16:creationId xmlns:a16="http://schemas.microsoft.com/office/drawing/2014/main" xmlns="" id="{C445A9B1-8B22-4FE4-8273-A29B1BDC4D0F}"/>
              </a:ext>
            </a:extLst>
          </p:cNvPr>
          <p:cNvSpPr/>
          <p:nvPr/>
        </p:nvSpPr>
        <p:spPr>
          <a:xfrm>
            <a:off x="3359150" y="5684838"/>
            <a:ext cx="339725" cy="409575"/>
          </a:xfrm>
          <a:prstGeom prst="hept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b="1" dirty="0">
                <a:solidFill>
                  <a:srgbClr val="9D032A"/>
                </a:solidFill>
              </a:rPr>
              <a:t>6</a:t>
            </a:r>
          </a:p>
        </p:txBody>
      </p:sp>
      <p:sp>
        <p:nvSpPr>
          <p:cNvPr id="38952" name="Prostokąt 1"/>
          <p:cNvSpPr>
            <a:spLocks noChangeArrowheads="1"/>
          </p:cNvSpPr>
          <p:nvPr/>
        </p:nvSpPr>
        <p:spPr bwMode="auto">
          <a:xfrm>
            <a:off x="1350963" y="2366963"/>
            <a:ext cx="3297237" cy="368300"/>
          </a:xfrm>
          <a:prstGeom prst="rect">
            <a:avLst/>
          </a:prstGeom>
          <a:noFill/>
          <a:ln w="9525">
            <a:noFill/>
            <a:miter lim="800000"/>
            <a:headEnd/>
            <a:tailEnd/>
          </a:ln>
        </p:spPr>
        <p:txBody>
          <a:bodyPr wrap="none">
            <a:spAutoFit/>
          </a:bodyPr>
          <a:lstStyle/>
          <a:p>
            <a:r>
              <a:rPr lang="pl-PL" altLang="pl-PL" b="1">
                <a:solidFill>
                  <a:srgbClr val="9D032A"/>
                </a:solidFill>
                <a:latin typeface="Arial Black" pitchFamily="34" charset="0"/>
              </a:rPr>
              <a:t>PRZESYŁKA WYBORCZA</a:t>
            </a:r>
          </a:p>
        </p:txBody>
      </p:sp>
      <p:pic>
        <p:nvPicPr>
          <p:cNvPr id="38953" name="Obraz 2"/>
          <p:cNvPicPr>
            <a:picLocks noChangeAspect="1"/>
          </p:cNvPicPr>
          <p:nvPr/>
        </p:nvPicPr>
        <p:blipFill>
          <a:blip r:embed="rId8"/>
          <a:srcRect/>
          <a:stretch>
            <a:fillRect/>
          </a:stretch>
        </p:blipFill>
        <p:spPr bwMode="auto">
          <a:xfrm>
            <a:off x="827088" y="4005263"/>
            <a:ext cx="2016125" cy="984250"/>
          </a:xfrm>
          <a:prstGeom prst="rect">
            <a:avLst/>
          </a:prstGeom>
          <a:noFill/>
          <a:ln w="9525">
            <a:noFill/>
            <a:miter lim="800000"/>
            <a:headEnd/>
            <a:tailEnd/>
          </a:ln>
        </p:spPr>
      </p:pic>
      <p:sp>
        <p:nvSpPr>
          <p:cNvPr id="43" name="Zagięty narożnik 42">
            <a:hlinkClick r:id="rId9" action="ppaction://hlinkfile"/>
            <a:extLst>
              <a:ext uri="{FF2B5EF4-FFF2-40B4-BE49-F238E27FC236}">
                <a16:creationId xmlns:a16="http://schemas.microsoft.com/office/drawing/2014/main" xmlns="" id="{6299412A-55BB-4C0C-94DD-716A48DA2900}"/>
              </a:ext>
            </a:extLst>
          </p:cNvPr>
          <p:cNvSpPr/>
          <p:nvPr/>
        </p:nvSpPr>
        <p:spPr>
          <a:xfrm flipV="1">
            <a:off x="827088" y="3068638"/>
            <a:ext cx="576262" cy="782637"/>
          </a:xfrm>
          <a:prstGeom prst="foldedCorner">
            <a:avLst>
              <a:gd name="adj" fmla="val 325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672" tIns="48336" rIns="96672" bIns="48336" anchor="ctr"/>
          <a:lstStyle/>
          <a:p>
            <a:pPr algn="ctr">
              <a:defRPr/>
            </a:pPr>
            <a:endParaRPr lang="pl-PL">
              <a:solidFill>
                <a:prstClr val="white"/>
              </a:solidFill>
            </a:endParaRPr>
          </a:p>
        </p:txBody>
      </p:sp>
      <p:sp>
        <p:nvSpPr>
          <p:cNvPr id="3" name="Prostokąt 2">
            <a:extLst>
              <a:ext uri="{FF2B5EF4-FFF2-40B4-BE49-F238E27FC236}">
                <a16:creationId xmlns:a16="http://schemas.microsoft.com/office/drawing/2014/main" xmlns="" id="{6DCB36C1-783A-429A-82EE-21481A24270B}"/>
              </a:ext>
            </a:extLst>
          </p:cNvPr>
          <p:cNvSpPr/>
          <p:nvPr/>
        </p:nvSpPr>
        <p:spPr>
          <a:xfrm>
            <a:off x="971550" y="3213100"/>
            <a:ext cx="315913" cy="460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6" name="Prostokąt 65">
            <a:extLst>
              <a:ext uri="{FF2B5EF4-FFF2-40B4-BE49-F238E27FC236}">
                <a16:creationId xmlns:a16="http://schemas.microsoft.com/office/drawing/2014/main" xmlns="" id="{2C78D48C-A17D-4AF1-B102-47C473250DBF}"/>
              </a:ext>
            </a:extLst>
          </p:cNvPr>
          <p:cNvSpPr/>
          <p:nvPr/>
        </p:nvSpPr>
        <p:spPr>
          <a:xfrm>
            <a:off x="971550" y="3321050"/>
            <a:ext cx="315913" cy="460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7" name="Prostokąt 66">
            <a:extLst>
              <a:ext uri="{FF2B5EF4-FFF2-40B4-BE49-F238E27FC236}">
                <a16:creationId xmlns:a16="http://schemas.microsoft.com/office/drawing/2014/main" xmlns="" id="{80AC5C02-9638-4795-B5BC-2FEA83A7E15F}"/>
              </a:ext>
            </a:extLst>
          </p:cNvPr>
          <p:cNvSpPr/>
          <p:nvPr/>
        </p:nvSpPr>
        <p:spPr>
          <a:xfrm>
            <a:off x="971550" y="3429000"/>
            <a:ext cx="315913" cy="460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8" name="Prostokąt 67">
            <a:extLst>
              <a:ext uri="{FF2B5EF4-FFF2-40B4-BE49-F238E27FC236}">
                <a16:creationId xmlns:a16="http://schemas.microsoft.com/office/drawing/2014/main" xmlns="" id="{48894A31-0D40-4954-9B70-85FD119063A1}"/>
              </a:ext>
            </a:extLst>
          </p:cNvPr>
          <p:cNvSpPr/>
          <p:nvPr/>
        </p:nvSpPr>
        <p:spPr>
          <a:xfrm>
            <a:off x="971550" y="3527425"/>
            <a:ext cx="315913" cy="4603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9" name="Prostokąt 68">
            <a:extLst>
              <a:ext uri="{FF2B5EF4-FFF2-40B4-BE49-F238E27FC236}">
                <a16:creationId xmlns:a16="http://schemas.microsoft.com/office/drawing/2014/main" xmlns="" id="{22245640-EABB-4DFB-8E2E-297848EEC422}"/>
              </a:ext>
            </a:extLst>
          </p:cNvPr>
          <p:cNvSpPr/>
          <p:nvPr/>
        </p:nvSpPr>
        <p:spPr>
          <a:xfrm>
            <a:off x="971550" y="3627438"/>
            <a:ext cx="315913" cy="460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w="9525">
            <a:noFill/>
            <a:miter lim="800000"/>
            <a:headEnd/>
            <a:tailEnd/>
          </a:ln>
        </p:spPr>
        <p:txBody>
          <a:bodyPr/>
          <a:lstStyle/>
          <a:p>
            <a:pPr eaLnBrk="1" hangingPunct="1"/>
            <a:endParaRPr lang="pl-PL" altLang="pl-PL">
              <a:solidFill>
                <a:srgbClr val="000000"/>
              </a:solidFill>
            </a:endParaRPr>
          </a:p>
        </p:txBody>
      </p:sp>
      <p:sp>
        <p:nvSpPr>
          <p:cNvPr id="40963"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w="9525">
            <a:noFill/>
            <a:miter lim="800000"/>
            <a:headEnd/>
            <a:tailEnd/>
          </a:ln>
        </p:spPr>
        <p:txBody>
          <a:bodyPr/>
          <a:lstStyle/>
          <a:p>
            <a:pPr eaLnBrk="1" hangingPunct="1"/>
            <a:endParaRPr lang="pl-PL" altLang="pl-PL">
              <a:solidFill>
                <a:srgbClr val="000000"/>
              </a:solidFill>
            </a:endParaRPr>
          </a:p>
        </p:txBody>
      </p:sp>
      <p:pic>
        <p:nvPicPr>
          <p:cNvPr id="40964" name="Obraz 6"/>
          <p:cNvPicPr>
            <a:picLocks noChangeAspect="1"/>
          </p:cNvPicPr>
          <p:nvPr/>
        </p:nvPicPr>
        <p:blipFill>
          <a:blip r:embed="rId3"/>
          <a:srcRect/>
          <a:stretch>
            <a:fillRect/>
          </a:stretch>
        </p:blipFill>
        <p:spPr bwMode="auto">
          <a:xfrm>
            <a:off x="7885113" y="6313488"/>
            <a:ext cx="1185862" cy="500062"/>
          </a:xfrm>
          <a:prstGeom prst="rect">
            <a:avLst/>
          </a:prstGeom>
          <a:noFill/>
          <a:ln w="9525">
            <a:noFill/>
            <a:miter lim="800000"/>
            <a:headEnd/>
            <a:tailEnd/>
          </a:ln>
        </p:spPr>
      </p:pic>
      <p:sp>
        <p:nvSpPr>
          <p:cNvPr id="40965" name="pole tekstowe 5"/>
          <p:cNvSpPr txBox="1">
            <a:spLocks noChangeArrowheads="1"/>
          </p:cNvSpPr>
          <p:nvPr/>
        </p:nvSpPr>
        <p:spPr bwMode="auto">
          <a:xfrm>
            <a:off x="827088" y="601663"/>
            <a:ext cx="6429375" cy="461962"/>
          </a:xfrm>
          <a:prstGeom prst="rect">
            <a:avLst/>
          </a:prstGeom>
          <a:noFill/>
          <a:ln w="9525">
            <a:noFill/>
            <a:miter lim="800000"/>
            <a:headEnd/>
            <a:tailEnd/>
          </a:ln>
        </p:spPr>
        <p:txBody>
          <a:bodyPr wrap="none">
            <a:spAutoFit/>
          </a:bodyPr>
          <a:lstStyle/>
          <a:p>
            <a:pPr algn="ctr" eaLnBrk="1" hangingPunct="1"/>
            <a:r>
              <a:rPr lang="pl-PL" altLang="pl-PL" sz="2400" b="1">
                <a:solidFill>
                  <a:srgbClr val="9D032A"/>
                </a:solidFill>
                <a:latin typeface="Arial Black" pitchFamily="34" charset="0"/>
              </a:rPr>
              <a:t>GŁOSOWANIE KORESPONDENCYJNE</a:t>
            </a:r>
          </a:p>
        </p:txBody>
      </p:sp>
      <p:sp>
        <p:nvSpPr>
          <p:cNvPr id="40966" name="Prostokąt 7"/>
          <p:cNvSpPr>
            <a:spLocks noChangeArrowheads="1"/>
          </p:cNvSpPr>
          <p:nvPr/>
        </p:nvSpPr>
        <p:spPr bwMode="auto">
          <a:xfrm>
            <a:off x="1403350" y="1184275"/>
            <a:ext cx="5616575" cy="400050"/>
          </a:xfrm>
          <a:prstGeom prst="rect">
            <a:avLst/>
          </a:prstGeom>
          <a:noFill/>
          <a:ln w="9525">
            <a:noFill/>
            <a:miter lim="800000"/>
            <a:headEnd/>
            <a:tailEnd/>
          </a:ln>
        </p:spPr>
        <p:txBody>
          <a:bodyPr>
            <a:spAutoFit/>
          </a:bodyPr>
          <a:lstStyle/>
          <a:p>
            <a:pPr algn="ctr"/>
            <a:r>
              <a:rPr lang="pl-PL" altLang="pl-PL" sz="2000" b="1">
                <a:solidFill>
                  <a:srgbClr val="FF0000"/>
                </a:solidFill>
              </a:rPr>
              <a:t>Przygotowanie pakietu wyborczego</a:t>
            </a:r>
          </a:p>
        </p:txBody>
      </p:sp>
      <p:sp>
        <p:nvSpPr>
          <p:cNvPr id="84999" name="Prostokąt 2">
            <a:extLst>
              <a:ext uri="{FF2B5EF4-FFF2-40B4-BE49-F238E27FC236}">
                <a16:creationId xmlns:a16="http://schemas.microsoft.com/office/drawing/2014/main" xmlns="" id="{A34F2138-5921-4487-8B97-33FACA1E9E8C}"/>
              </a:ext>
            </a:extLst>
          </p:cNvPr>
          <p:cNvSpPr>
            <a:spLocks noChangeArrowheads="1"/>
          </p:cNvSpPr>
          <p:nvPr/>
        </p:nvSpPr>
        <p:spPr bwMode="auto">
          <a:xfrm>
            <a:off x="539750" y="1579563"/>
            <a:ext cx="8064500" cy="4108450"/>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endParaRPr lang="pl-PL" altLang="pl-PL" sz="1900" b="1" dirty="0">
              <a:solidFill>
                <a:prstClr val="black"/>
              </a:solidFill>
              <a:latin typeface="Arial" panose="020B0604020202020204" pitchFamily="34" charset="0"/>
            </a:endParaRPr>
          </a:p>
          <a:p>
            <a:pPr marL="342900" indent="-342900" algn="just">
              <a:lnSpc>
                <a:spcPct val="100000"/>
              </a:lnSpc>
              <a:spcBef>
                <a:spcPct val="0"/>
              </a:spcBef>
              <a:buFont typeface="Wingdings" panose="05000000000000000000" pitchFamily="2" charset="2"/>
              <a:buChar char="q"/>
              <a:defRPr/>
            </a:pPr>
            <a:r>
              <a:rPr lang="pl-PL" altLang="pl-PL" sz="1900" b="1" dirty="0">
                <a:solidFill>
                  <a:prstClr val="black"/>
                </a:solidFill>
                <a:latin typeface="Arial" panose="020B0604020202020204" pitchFamily="34" charset="0"/>
              </a:rPr>
              <a:t>Na formularzu </a:t>
            </a:r>
            <a:r>
              <a:rPr lang="pl-PL" altLang="pl-PL" sz="1900" b="1" dirty="0">
                <a:solidFill>
                  <a:prstClr val="black"/>
                </a:solidFill>
                <a:latin typeface="Arial Black" panose="020B0A04020102020204" pitchFamily="34" charset="0"/>
              </a:rPr>
              <a:t>oświadczenia</a:t>
            </a:r>
            <a:r>
              <a:rPr lang="pl-PL" altLang="pl-PL" sz="1900" b="1" dirty="0">
                <a:solidFill>
                  <a:prstClr val="black"/>
                </a:solidFill>
                <a:latin typeface="Arial" panose="020B0604020202020204" pitchFamily="34" charset="0"/>
              </a:rPr>
              <a:t> umieszcza się </a:t>
            </a:r>
            <a:r>
              <a:rPr lang="pl-PL" altLang="pl-PL" sz="1900" b="1" dirty="0">
                <a:solidFill>
                  <a:prstClr val="black"/>
                </a:solidFill>
                <a:latin typeface="Arial Black" panose="020B0A04020102020204" pitchFamily="34" charset="0"/>
              </a:rPr>
              <a:t>imię (imiona), nazwisko oraz PESEL </a:t>
            </a:r>
            <a:r>
              <a:rPr lang="pl-PL" altLang="pl-PL" sz="1900" b="1" dirty="0">
                <a:solidFill>
                  <a:prstClr val="black"/>
                </a:solidFill>
                <a:latin typeface="Arial" panose="020B0604020202020204" pitchFamily="34" charset="0"/>
              </a:rPr>
              <a:t>wyborcy.</a:t>
            </a:r>
          </a:p>
          <a:p>
            <a:pPr algn="just">
              <a:lnSpc>
                <a:spcPct val="100000"/>
              </a:lnSpc>
              <a:spcBef>
                <a:spcPct val="0"/>
              </a:spcBef>
              <a:buFontTx/>
              <a:buNone/>
              <a:defRPr/>
            </a:pPr>
            <a:endParaRPr lang="pl-PL" altLang="pl-PL" sz="2400" b="1" dirty="0">
              <a:solidFill>
                <a:prstClr val="black"/>
              </a:solidFill>
              <a:latin typeface="Arial" panose="020B0604020202020204" pitchFamily="34" charset="0"/>
            </a:endParaRPr>
          </a:p>
          <a:p>
            <a:pPr marL="342900" indent="-342900" algn="just">
              <a:lnSpc>
                <a:spcPct val="100000"/>
              </a:lnSpc>
              <a:spcBef>
                <a:spcPct val="0"/>
              </a:spcBef>
              <a:buFont typeface="Wingdings" panose="05000000000000000000" pitchFamily="2" charset="2"/>
              <a:buChar char="q"/>
              <a:defRPr/>
            </a:pPr>
            <a:r>
              <a:rPr lang="pl-PL" altLang="pl-PL" sz="1900" b="1" dirty="0">
                <a:solidFill>
                  <a:prstClr val="black"/>
                </a:solidFill>
                <a:latin typeface="Arial Black" panose="020B0A04020102020204" pitchFamily="34" charset="0"/>
              </a:rPr>
              <a:t>Na kopercie na pakiet wyborczy </a:t>
            </a:r>
            <a:r>
              <a:rPr lang="pl-PL" altLang="pl-PL" sz="1900" b="1" dirty="0">
                <a:solidFill>
                  <a:prstClr val="black"/>
                </a:solidFill>
                <a:latin typeface="Arial" panose="020B0604020202020204" pitchFamily="34" charset="0"/>
              </a:rPr>
              <a:t>oraz na kopercie zwrotnej umieszcza się oznaczenie </a:t>
            </a:r>
            <a:r>
              <a:rPr lang="pl-PL" altLang="pl-PL" sz="1900" b="1" dirty="0">
                <a:solidFill>
                  <a:prstClr val="black"/>
                </a:solidFill>
                <a:latin typeface="Arial Black" panose="020B0A04020102020204" pitchFamily="34" charset="0"/>
              </a:rPr>
              <a:t>,,przesyłka wyborcza”.</a:t>
            </a:r>
          </a:p>
          <a:p>
            <a:pPr algn="just">
              <a:lnSpc>
                <a:spcPct val="100000"/>
              </a:lnSpc>
              <a:spcBef>
                <a:spcPct val="0"/>
              </a:spcBef>
              <a:buFontTx/>
              <a:buNone/>
              <a:defRPr/>
            </a:pPr>
            <a:endParaRPr lang="pl-PL" altLang="pl-PL" sz="2400" b="1" dirty="0">
              <a:solidFill>
                <a:prstClr val="black"/>
              </a:solidFill>
              <a:latin typeface="Arial" panose="020B0604020202020204" pitchFamily="34" charset="0"/>
            </a:endParaRPr>
          </a:p>
          <a:p>
            <a:pPr marL="342900" indent="-342900" algn="just">
              <a:lnSpc>
                <a:spcPct val="100000"/>
              </a:lnSpc>
              <a:spcBef>
                <a:spcPct val="0"/>
              </a:spcBef>
              <a:buFont typeface="Wingdings" panose="05000000000000000000" pitchFamily="2" charset="2"/>
              <a:buChar char="q"/>
              <a:defRPr/>
            </a:pPr>
            <a:r>
              <a:rPr lang="pl-PL" altLang="pl-PL" sz="1900" b="1" dirty="0">
                <a:solidFill>
                  <a:prstClr val="black"/>
                </a:solidFill>
                <a:latin typeface="Arial Black" panose="020B0A04020102020204" pitchFamily="34" charset="0"/>
              </a:rPr>
              <a:t>Na kopercie zwrotnej </a:t>
            </a:r>
            <a:r>
              <a:rPr lang="pl-PL" altLang="pl-PL" sz="1900" b="1" dirty="0">
                <a:solidFill>
                  <a:prstClr val="black"/>
                </a:solidFill>
                <a:latin typeface="Arial" panose="020B0604020202020204" pitchFamily="34" charset="0"/>
              </a:rPr>
              <a:t>umieszcza się </a:t>
            </a:r>
            <a:r>
              <a:rPr lang="pl-PL" altLang="pl-PL" sz="1900" b="1" dirty="0">
                <a:solidFill>
                  <a:prstClr val="black"/>
                </a:solidFill>
                <a:latin typeface="Arial Black" panose="020B0A04020102020204" pitchFamily="34" charset="0"/>
              </a:rPr>
              <a:t>adres i nr właściwej OKW.</a:t>
            </a:r>
          </a:p>
          <a:p>
            <a:pPr algn="just">
              <a:lnSpc>
                <a:spcPct val="100000"/>
              </a:lnSpc>
              <a:spcBef>
                <a:spcPct val="0"/>
              </a:spcBef>
              <a:buFontTx/>
              <a:buNone/>
              <a:defRPr/>
            </a:pPr>
            <a:endParaRPr lang="pl-PL" altLang="pl-PL" sz="2400" b="1" dirty="0">
              <a:solidFill>
                <a:prstClr val="black"/>
              </a:solidFill>
              <a:latin typeface="Arial" panose="020B0604020202020204" pitchFamily="34" charset="0"/>
            </a:endParaRPr>
          </a:p>
          <a:p>
            <a:pPr marL="342900" indent="-342900" algn="just">
              <a:lnSpc>
                <a:spcPct val="100000"/>
              </a:lnSpc>
              <a:spcBef>
                <a:spcPct val="0"/>
              </a:spcBef>
              <a:buFont typeface="Wingdings" panose="05000000000000000000" pitchFamily="2" charset="2"/>
              <a:buChar char="q"/>
              <a:defRPr/>
            </a:pPr>
            <a:r>
              <a:rPr lang="pl-PL" altLang="pl-PL" sz="1900" b="1" dirty="0">
                <a:solidFill>
                  <a:prstClr val="black"/>
                </a:solidFill>
                <a:latin typeface="Arial Black" panose="020B0A04020102020204" pitchFamily="34" charset="0"/>
              </a:rPr>
              <a:t>Na kopercie na kartę do głosowania </a:t>
            </a:r>
            <a:r>
              <a:rPr lang="pl-PL" altLang="pl-PL" sz="1900" b="1" dirty="0">
                <a:solidFill>
                  <a:prstClr val="black"/>
                </a:solidFill>
                <a:latin typeface="Arial" panose="020B0604020202020204" pitchFamily="34" charset="0"/>
              </a:rPr>
              <a:t>umieszcza się oznaczenie </a:t>
            </a:r>
            <a:r>
              <a:rPr lang="pl-PL" altLang="pl-PL" sz="1900" b="1" dirty="0">
                <a:solidFill>
                  <a:prstClr val="black"/>
                </a:solidFill>
                <a:latin typeface="Arial Black" panose="020B0A04020102020204" pitchFamily="34" charset="0"/>
              </a:rPr>
              <a:t>,,koperta na kartę do głosowania”.</a:t>
            </a:r>
          </a:p>
          <a:p>
            <a:pPr algn="just">
              <a:lnSpc>
                <a:spcPct val="100000"/>
              </a:lnSpc>
              <a:spcBef>
                <a:spcPct val="0"/>
              </a:spcBef>
              <a:buFontTx/>
              <a:buNone/>
              <a:defRPr/>
            </a:pPr>
            <a:endParaRPr lang="pl-PL" altLang="pl-PL" sz="1800" dirty="0">
              <a:solidFill>
                <a:prstClr val="black"/>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w="9525">
            <a:noFill/>
            <a:miter lim="800000"/>
            <a:headEnd/>
            <a:tailEnd/>
          </a:ln>
        </p:spPr>
        <p:txBody>
          <a:bodyPr/>
          <a:lstStyle/>
          <a:p>
            <a:pPr eaLnBrk="1" hangingPunct="1"/>
            <a:endParaRPr lang="pl-PL" altLang="pl-PL">
              <a:solidFill>
                <a:srgbClr val="000000"/>
              </a:solidFill>
            </a:endParaRPr>
          </a:p>
        </p:txBody>
      </p:sp>
      <p:sp>
        <p:nvSpPr>
          <p:cNvPr id="43011"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w="9525">
            <a:noFill/>
            <a:miter lim="800000"/>
            <a:headEnd/>
            <a:tailEnd/>
          </a:ln>
        </p:spPr>
        <p:txBody>
          <a:bodyPr/>
          <a:lstStyle/>
          <a:p>
            <a:pPr eaLnBrk="1" hangingPunct="1"/>
            <a:endParaRPr lang="pl-PL" altLang="pl-PL">
              <a:solidFill>
                <a:srgbClr val="000000"/>
              </a:solidFill>
            </a:endParaRPr>
          </a:p>
        </p:txBody>
      </p:sp>
      <p:pic>
        <p:nvPicPr>
          <p:cNvPr id="43012" name="Obraz 6"/>
          <p:cNvPicPr>
            <a:picLocks noChangeAspect="1"/>
          </p:cNvPicPr>
          <p:nvPr/>
        </p:nvPicPr>
        <p:blipFill>
          <a:blip r:embed="rId3"/>
          <a:srcRect/>
          <a:stretch>
            <a:fillRect/>
          </a:stretch>
        </p:blipFill>
        <p:spPr bwMode="auto">
          <a:xfrm>
            <a:off x="7885113" y="6313488"/>
            <a:ext cx="1185862" cy="500062"/>
          </a:xfrm>
          <a:prstGeom prst="rect">
            <a:avLst/>
          </a:prstGeom>
          <a:noFill/>
          <a:ln w="9525">
            <a:noFill/>
            <a:miter lim="800000"/>
            <a:headEnd/>
            <a:tailEnd/>
          </a:ln>
        </p:spPr>
      </p:pic>
      <p:sp>
        <p:nvSpPr>
          <p:cNvPr id="43013" name="pole tekstowe 5"/>
          <p:cNvSpPr txBox="1">
            <a:spLocks noChangeArrowheads="1"/>
          </p:cNvSpPr>
          <p:nvPr/>
        </p:nvSpPr>
        <p:spPr bwMode="auto">
          <a:xfrm>
            <a:off x="954088" y="566738"/>
            <a:ext cx="6429375" cy="461962"/>
          </a:xfrm>
          <a:prstGeom prst="rect">
            <a:avLst/>
          </a:prstGeom>
          <a:noFill/>
          <a:ln w="9525">
            <a:noFill/>
            <a:miter lim="800000"/>
            <a:headEnd/>
            <a:tailEnd/>
          </a:ln>
        </p:spPr>
        <p:txBody>
          <a:bodyPr wrap="none">
            <a:spAutoFit/>
          </a:bodyPr>
          <a:lstStyle/>
          <a:p>
            <a:pPr algn="ctr" eaLnBrk="1" hangingPunct="1"/>
            <a:r>
              <a:rPr lang="pl-PL" altLang="pl-PL" sz="2400" b="1">
                <a:solidFill>
                  <a:srgbClr val="9D032A"/>
                </a:solidFill>
                <a:latin typeface="Arial Black" pitchFamily="34" charset="0"/>
              </a:rPr>
              <a:t>GŁOSOWANIE KORESPONDENCYJNE</a:t>
            </a:r>
          </a:p>
        </p:txBody>
      </p:sp>
      <p:sp>
        <p:nvSpPr>
          <p:cNvPr id="43014" name="Prostokąt 7"/>
          <p:cNvSpPr>
            <a:spLocks noChangeArrowheads="1"/>
          </p:cNvSpPr>
          <p:nvPr/>
        </p:nvSpPr>
        <p:spPr bwMode="auto">
          <a:xfrm>
            <a:off x="1639888" y="1157288"/>
            <a:ext cx="5400675" cy="400050"/>
          </a:xfrm>
          <a:prstGeom prst="rect">
            <a:avLst/>
          </a:prstGeom>
          <a:noFill/>
          <a:ln w="9525">
            <a:noFill/>
            <a:miter lim="800000"/>
            <a:headEnd/>
            <a:tailEnd/>
          </a:ln>
        </p:spPr>
        <p:txBody>
          <a:bodyPr>
            <a:spAutoFit/>
          </a:bodyPr>
          <a:lstStyle/>
          <a:p>
            <a:pPr algn="ctr"/>
            <a:r>
              <a:rPr lang="pl-PL" altLang="pl-PL" sz="2000" b="1">
                <a:solidFill>
                  <a:srgbClr val="FF0000"/>
                </a:solidFill>
              </a:rPr>
              <a:t>Przygotowanie pakietu wyborczego -  c.d.</a:t>
            </a:r>
          </a:p>
        </p:txBody>
      </p:sp>
      <p:sp>
        <p:nvSpPr>
          <p:cNvPr id="43015" name="Prostokąt 2"/>
          <p:cNvSpPr>
            <a:spLocks noChangeArrowheads="1"/>
          </p:cNvSpPr>
          <p:nvPr/>
        </p:nvSpPr>
        <p:spPr bwMode="auto">
          <a:xfrm>
            <a:off x="34925" y="1811338"/>
            <a:ext cx="7921625" cy="1938337"/>
          </a:xfrm>
          <a:prstGeom prst="rect">
            <a:avLst/>
          </a:prstGeom>
          <a:noFill/>
          <a:ln w="9525">
            <a:solidFill>
              <a:schemeClr val="tx1"/>
            </a:solidFill>
            <a:miter lim="800000"/>
            <a:headEnd/>
            <a:tailEnd/>
          </a:ln>
        </p:spPr>
        <p:txBody>
          <a:bodyPr>
            <a:spAutoFit/>
          </a:bodyPr>
          <a:lstStyle/>
          <a:p>
            <a:pPr algn="ctr"/>
            <a:r>
              <a:rPr lang="pl-PL" altLang="pl-PL" sz="2000" b="1">
                <a:solidFill>
                  <a:srgbClr val="000000"/>
                </a:solidFill>
              </a:rPr>
              <a:t>Na kopercie zwrotnej i kopercie na kartę do głosowania </a:t>
            </a:r>
            <a:r>
              <a:rPr lang="pl-PL" altLang="pl-PL" sz="2000" b="1">
                <a:solidFill>
                  <a:srgbClr val="000000"/>
                </a:solidFill>
                <a:latin typeface="Arial Black" pitchFamily="34" charset="0"/>
              </a:rPr>
              <a:t>nie można umieszczać żadnych innych oznaczeń poza wymienionymi. </a:t>
            </a:r>
          </a:p>
          <a:p>
            <a:pPr algn="ctr"/>
            <a:endParaRPr lang="pl-PL" altLang="pl-PL" sz="2000" b="1">
              <a:solidFill>
                <a:srgbClr val="000000"/>
              </a:solidFill>
            </a:endParaRPr>
          </a:p>
          <a:p>
            <a:pPr algn="ctr"/>
            <a:r>
              <a:rPr lang="pl-PL" altLang="pl-PL" sz="2000" b="1">
                <a:solidFill>
                  <a:srgbClr val="000000"/>
                </a:solidFill>
              </a:rPr>
              <a:t>Czynności dotyczące przygotowania pakietu wyborczego, wykonuje OKW w obecności urzędnika wyborczego.</a:t>
            </a:r>
          </a:p>
        </p:txBody>
      </p:sp>
      <p:sp>
        <p:nvSpPr>
          <p:cNvPr id="43016" name="Prostokąt 1"/>
          <p:cNvSpPr>
            <a:spLocks noChangeArrowheads="1"/>
          </p:cNvSpPr>
          <p:nvPr/>
        </p:nvSpPr>
        <p:spPr bwMode="auto">
          <a:xfrm>
            <a:off x="107950" y="4132263"/>
            <a:ext cx="7343775" cy="2554287"/>
          </a:xfrm>
          <a:prstGeom prst="rect">
            <a:avLst/>
          </a:prstGeom>
          <a:solidFill>
            <a:schemeClr val="bg2"/>
          </a:solidFill>
          <a:ln w="57150">
            <a:solidFill>
              <a:srgbClr val="9D032A"/>
            </a:solidFill>
            <a:miter lim="800000"/>
            <a:headEnd/>
            <a:tailEnd/>
          </a:ln>
        </p:spPr>
        <p:txBody>
          <a:bodyPr>
            <a:spAutoFit/>
          </a:bodyPr>
          <a:lstStyle/>
          <a:p>
            <a:pPr algn="just"/>
            <a:r>
              <a:rPr lang="pl-PL" altLang="pl-PL" sz="2000" b="1">
                <a:solidFill>
                  <a:srgbClr val="000000"/>
                </a:solidFill>
              </a:rPr>
              <a:t>PAKIET WYBORCZY może być:</a:t>
            </a:r>
          </a:p>
          <a:p>
            <a:pPr algn="just">
              <a:buFontTx/>
              <a:buChar char="-"/>
            </a:pPr>
            <a:r>
              <a:rPr lang="pl-PL" altLang="pl-PL" sz="2000" b="1">
                <a:solidFill>
                  <a:srgbClr val="000000"/>
                </a:solidFill>
              </a:rPr>
              <a:t> przesłany wyborcy przez urząd gminy za pośrednictwem</a:t>
            </a:r>
            <a:br>
              <a:rPr lang="pl-PL" altLang="pl-PL" sz="2000" b="1">
                <a:solidFill>
                  <a:srgbClr val="000000"/>
                </a:solidFill>
              </a:rPr>
            </a:br>
            <a:r>
              <a:rPr lang="pl-PL" altLang="pl-PL" sz="2000" b="1">
                <a:solidFill>
                  <a:srgbClr val="000000"/>
                </a:solidFill>
              </a:rPr>
              <a:t>  Poczty Polskiej ;</a:t>
            </a:r>
          </a:p>
          <a:p>
            <a:pPr algn="just">
              <a:buFontTx/>
              <a:buChar char="-"/>
            </a:pPr>
            <a:r>
              <a:rPr lang="pl-PL" altLang="pl-PL" sz="2000" b="1">
                <a:solidFill>
                  <a:srgbClr val="000000"/>
                </a:solidFill>
              </a:rPr>
              <a:t> doręczony do wyborcy przez upoważnionego pracownika</a:t>
            </a:r>
            <a:br>
              <a:rPr lang="pl-PL" altLang="pl-PL" sz="2000" b="1">
                <a:solidFill>
                  <a:srgbClr val="000000"/>
                </a:solidFill>
              </a:rPr>
            </a:br>
            <a:r>
              <a:rPr lang="pl-PL" altLang="pl-PL" sz="2000" b="1">
                <a:solidFill>
                  <a:srgbClr val="000000"/>
                </a:solidFill>
              </a:rPr>
              <a:t>  urzędu gminy</a:t>
            </a:r>
          </a:p>
          <a:p>
            <a:pPr algn="just">
              <a:buFontTx/>
              <a:buChar char="-"/>
            </a:pPr>
            <a:r>
              <a:rPr lang="pl-PL" altLang="pl-PL" sz="2000" b="1">
                <a:solidFill>
                  <a:srgbClr val="000000"/>
                </a:solidFill>
              </a:rPr>
              <a:t> osobiście odebrany przez wyborcę w urzędzie gminy,</a:t>
            </a:r>
            <a:br>
              <a:rPr lang="pl-PL" altLang="pl-PL" sz="2000" b="1">
                <a:solidFill>
                  <a:srgbClr val="000000"/>
                </a:solidFill>
              </a:rPr>
            </a:br>
            <a:r>
              <a:rPr lang="pl-PL" altLang="pl-PL" sz="2000" b="1">
                <a:solidFill>
                  <a:srgbClr val="000000"/>
                </a:solidFill>
              </a:rPr>
              <a:t>  jeżeli zadeklarował to w zgłoszeniu zamiaru głosowania</a:t>
            </a:r>
            <a:br>
              <a:rPr lang="pl-PL" altLang="pl-PL" sz="2000" b="1">
                <a:solidFill>
                  <a:srgbClr val="000000"/>
                </a:solidFill>
              </a:rPr>
            </a:br>
            <a:r>
              <a:rPr lang="pl-PL" altLang="pl-PL" sz="2000" b="1">
                <a:solidFill>
                  <a:srgbClr val="000000"/>
                </a:solidFill>
              </a:rPr>
              <a:t>  korespondencyjnego.</a:t>
            </a:r>
          </a:p>
        </p:txBody>
      </p:sp>
      <p:pic>
        <p:nvPicPr>
          <p:cNvPr id="43017" name="Picture 2" descr="http://www.eksperciwoswiacie.pl/gfx/oswiatainfo/pl/defaultaktualnosci/394/59/1/532053718.jpg"/>
          <p:cNvPicPr>
            <a:picLocks noChangeAspect="1" noChangeArrowheads="1"/>
          </p:cNvPicPr>
          <p:nvPr/>
        </p:nvPicPr>
        <p:blipFill>
          <a:blip r:embed="rId4"/>
          <a:srcRect/>
          <a:stretch>
            <a:fillRect/>
          </a:stretch>
        </p:blipFill>
        <p:spPr bwMode="auto">
          <a:xfrm>
            <a:off x="7458075" y="4149725"/>
            <a:ext cx="1577975" cy="1681163"/>
          </a:xfrm>
          <a:prstGeom prst="rect">
            <a:avLst/>
          </a:prstGeom>
          <a:noFill/>
          <a:ln w="9525">
            <a:noFill/>
            <a:miter lim="800000"/>
            <a:headEnd/>
            <a:tailEnd/>
          </a:ln>
        </p:spPr>
      </p:pic>
      <p:pic>
        <p:nvPicPr>
          <p:cNvPr id="43018" name="Picture 6" descr="C:\Users\ols-dyr\Documents\Clip Art - do prezentacji\11.bmp"/>
          <p:cNvPicPr>
            <a:picLocks noChangeAspect="1" noChangeArrowheads="1"/>
          </p:cNvPicPr>
          <p:nvPr/>
        </p:nvPicPr>
        <p:blipFill>
          <a:blip r:embed="rId5"/>
          <a:srcRect/>
          <a:stretch>
            <a:fillRect/>
          </a:stretch>
        </p:blipFill>
        <p:spPr bwMode="auto">
          <a:xfrm>
            <a:off x="7740650" y="2392363"/>
            <a:ext cx="1368425"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panoramafirm.pl/images/4/4/024359344.jpg"/>
          <p:cNvPicPr>
            <a:picLocks noChangeAspect="1" noChangeArrowheads="1"/>
          </p:cNvPicPr>
          <p:nvPr/>
        </p:nvPicPr>
        <p:blipFill>
          <a:blip r:embed="rId2"/>
          <a:srcRect/>
          <a:stretch>
            <a:fillRect/>
          </a:stretch>
        </p:blipFill>
        <p:spPr bwMode="auto">
          <a:xfrm>
            <a:off x="4932363" y="5157788"/>
            <a:ext cx="1825625" cy="1217612"/>
          </a:xfrm>
          <a:prstGeom prst="rect">
            <a:avLst/>
          </a:prstGeom>
          <a:noFill/>
          <a:ln w="9525">
            <a:noFill/>
            <a:miter lim="800000"/>
            <a:headEnd/>
            <a:tailEnd/>
          </a:ln>
        </p:spPr>
      </p:pic>
      <p:sp>
        <p:nvSpPr>
          <p:cNvPr id="45059" name="pole tekstowe 1"/>
          <p:cNvSpPr txBox="1">
            <a:spLocks noChangeArrowheads="1"/>
          </p:cNvSpPr>
          <p:nvPr/>
        </p:nvSpPr>
        <p:spPr bwMode="auto">
          <a:xfrm>
            <a:off x="468313" y="519113"/>
            <a:ext cx="8424862" cy="677862"/>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rPr>
              <a:t>ZADANIA KOMISJI PRZED DNIEM GŁOSOWANIA</a:t>
            </a:r>
          </a:p>
          <a:p>
            <a:r>
              <a:rPr lang="pl-PL" altLang="pl-PL">
                <a:solidFill>
                  <a:srgbClr val="9D032A"/>
                </a:solidFill>
                <a:latin typeface="Arial Black" pitchFamily="34" charset="0"/>
              </a:rPr>
              <a:t>       (najpóźniej w przeddzień – odbiór materiałów)</a:t>
            </a:r>
          </a:p>
        </p:txBody>
      </p:sp>
      <p:sp>
        <p:nvSpPr>
          <p:cNvPr id="3" name="Text Box 3">
            <a:extLst>
              <a:ext uri="{FF2B5EF4-FFF2-40B4-BE49-F238E27FC236}">
                <a16:creationId xmlns:a16="http://schemas.microsoft.com/office/drawing/2014/main" xmlns="" id="{E96E86CA-581E-40B9-A600-DB24D7E8EE85}"/>
              </a:ext>
            </a:extLst>
          </p:cNvPr>
          <p:cNvSpPr txBox="1">
            <a:spLocks noChangeArrowheads="1"/>
          </p:cNvSpPr>
          <p:nvPr/>
        </p:nvSpPr>
        <p:spPr bwMode="auto">
          <a:xfrm>
            <a:off x="250825" y="1236663"/>
            <a:ext cx="6985000" cy="369887"/>
          </a:xfrm>
          <a:prstGeom prst="rect">
            <a:avLst/>
          </a:prstGeom>
          <a:solidFill>
            <a:schemeClr val="bg1">
              <a:lumMod val="75000"/>
            </a:schemeClr>
          </a:solidFill>
          <a:ln w="9525">
            <a:solidFill>
              <a:srgbClr val="9D032A"/>
            </a:solidFill>
            <a:miter lim="800000"/>
            <a:headEnd/>
            <a:tailEnd/>
          </a:ln>
        </p:spPr>
        <p:txBody>
          <a:bodyPr>
            <a:spAutoFit/>
          </a:bodyPr>
          <a:lstStyle/>
          <a:p>
            <a:pPr>
              <a:spcBef>
                <a:spcPct val="50000"/>
              </a:spcBef>
              <a:defRPr/>
            </a:pPr>
            <a:r>
              <a:rPr lang="pl-PL" b="1" dirty="0">
                <a:latin typeface="+mj-lt"/>
              </a:rPr>
              <a:t>co najmniej 1/2 pełnego składu komisji, w tym przewodniczący lub zastępca</a:t>
            </a:r>
          </a:p>
        </p:txBody>
      </p:sp>
      <p:pic>
        <p:nvPicPr>
          <p:cNvPr id="45061" name="Picture 20" descr="C:\Documents and Settings\ols-info2\Pulpit\Szkolenie OKW_prezentacja\obrazy\11949846642019685402people_juliane_krug_07a.svg.thumb.png"/>
          <p:cNvPicPr>
            <a:picLocks noChangeAspect="1" noChangeArrowheads="1"/>
          </p:cNvPicPr>
          <p:nvPr/>
        </p:nvPicPr>
        <p:blipFill>
          <a:blip r:embed="rId3"/>
          <a:srcRect/>
          <a:stretch>
            <a:fillRect/>
          </a:stretch>
        </p:blipFill>
        <p:spPr bwMode="auto">
          <a:xfrm>
            <a:off x="7667625" y="1195388"/>
            <a:ext cx="433388" cy="649287"/>
          </a:xfrm>
          <a:prstGeom prst="rect">
            <a:avLst/>
          </a:prstGeom>
          <a:noFill/>
          <a:ln w="9525">
            <a:noFill/>
            <a:miter lim="800000"/>
            <a:headEnd/>
            <a:tailEnd/>
          </a:ln>
        </p:spPr>
      </p:pic>
      <p:pic>
        <p:nvPicPr>
          <p:cNvPr id="45062" name="Picture 22" descr="C:\Documents and Settings\ols-info2\Pulpit\Szkolenie OKW_prezentacja\obrazy\11949846671265795008people_juliane_krug_08c.svg.thumb.png"/>
          <p:cNvPicPr>
            <a:picLocks noChangeAspect="1" noChangeArrowheads="1"/>
          </p:cNvPicPr>
          <p:nvPr/>
        </p:nvPicPr>
        <p:blipFill>
          <a:blip r:embed="rId4"/>
          <a:srcRect/>
          <a:stretch>
            <a:fillRect/>
          </a:stretch>
        </p:blipFill>
        <p:spPr bwMode="auto">
          <a:xfrm>
            <a:off x="7380288" y="1068388"/>
            <a:ext cx="393700" cy="704850"/>
          </a:xfrm>
          <a:prstGeom prst="rect">
            <a:avLst/>
          </a:prstGeom>
          <a:noFill/>
          <a:ln w="9525">
            <a:noFill/>
            <a:miter lim="800000"/>
            <a:headEnd/>
            <a:tailEnd/>
          </a:ln>
        </p:spPr>
      </p:pic>
      <p:pic>
        <p:nvPicPr>
          <p:cNvPr id="45063" name="Picture 21" descr="C:\Documents and Settings\ols-info2\Pulpit\Szkolenie OKW_prezentacja\obrazy\11949846661982808509people_juliane_krug_08a.svg.thumb.png"/>
          <p:cNvPicPr>
            <a:picLocks noChangeAspect="1" noChangeArrowheads="1"/>
          </p:cNvPicPr>
          <p:nvPr/>
        </p:nvPicPr>
        <p:blipFill>
          <a:blip r:embed="rId5"/>
          <a:srcRect/>
          <a:stretch>
            <a:fillRect/>
          </a:stretch>
        </p:blipFill>
        <p:spPr bwMode="auto">
          <a:xfrm>
            <a:off x="8007350" y="1309688"/>
            <a:ext cx="452438" cy="606425"/>
          </a:xfrm>
          <a:prstGeom prst="rect">
            <a:avLst/>
          </a:prstGeom>
          <a:noFill/>
          <a:ln w="9525">
            <a:noFill/>
            <a:miter lim="800000"/>
            <a:headEnd/>
            <a:tailEnd/>
          </a:ln>
        </p:spPr>
      </p:pic>
      <p:sp>
        <p:nvSpPr>
          <p:cNvPr id="7" name="Prostokąt 6">
            <a:extLst>
              <a:ext uri="{FF2B5EF4-FFF2-40B4-BE49-F238E27FC236}">
                <a16:creationId xmlns:a16="http://schemas.microsoft.com/office/drawing/2014/main" xmlns="" id="{43ECE8D4-4F15-4AB2-BDEA-AF037546A44D}"/>
              </a:ext>
            </a:extLst>
          </p:cNvPr>
          <p:cNvSpPr/>
          <p:nvPr/>
        </p:nvSpPr>
        <p:spPr>
          <a:xfrm>
            <a:off x="180975" y="1585913"/>
            <a:ext cx="9144000" cy="5372100"/>
          </a:xfrm>
          <a:prstGeom prst="rect">
            <a:avLst/>
          </a:prstGeom>
        </p:spPr>
        <p:txBody>
          <a:bodyPr>
            <a:spAutoFit/>
          </a:bodyPr>
          <a:lstStyle/>
          <a:p>
            <a:pPr>
              <a:spcBef>
                <a:spcPct val="50000"/>
              </a:spcBef>
              <a:buFontTx/>
              <a:buBlip>
                <a:blip r:embed="rId6"/>
              </a:buBlip>
              <a:defRPr/>
            </a:pPr>
            <a:r>
              <a:rPr lang="pl-PL" dirty="0">
                <a:latin typeface="+mj-lt"/>
              </a:rPr>
              <a:t>karty do głosowania  </a:t>
            </a:r>
            <a:r>
              <a:rPr lang="pl-PL" b="1" dirty="0">
                <a:latin typeface="+mj-lt"/>
              </a:rPr>
              <a:t>(90 %  –  wyborców)</a:t>
            </a:r>
            <a:r>
              <a:rPr lang="pl-PL" dirty="0">
                <a:latin typeface="+mj-lt"/>
              </a:rPr>
              <a:t>:</a:t>
            </a:r>
          </a:p>
          <a:p>
            <a:pPr>
              <a:spcBef>
                <a:spcPct val="50000"/>
              </a:spcBef>
              <a:defRPr/>
            </a:pPr>
            <a:r>
              <a:rPr lang="pl-PL" sz="1400" b="1" dirty="0">
                <a:solidFill>
                  <a:srgbClr val="9D032A"/>
                </a:solidFill>
                <a:latin typeface="+mj-lt"/>
              </a:rPr>
              <a:t> </a:t>
            </a:r>
            <a:r>
              <a:rPr lang="pl-PL" sz="1600" b="1" dirty="0">
                <a:solidFill>
                  <a:srgbClr val="9D032A"/>
                </a:solidFill>
                <a:latin typeface="+mj-lt"/>
              </a:rPr>
              <a:t>-  przeliczyć, sprawdzić czy są prawidłowo wydrukowane (błędy, usterki drukarskie), </a:t>
            </a:r>
            <a:br>
              <a:rPr lang="pl-PL" sz="1600" b="1" dirty="0">
                <a:solidFill>
                  <a:srgbClr val="9D032A"/>
                </a:solidFill>
                <a:latin typeface="+mj-lt"/>
              </a:rPr>
            </a:br>
            <a:r>
              <a:rPr lang="pl-PL" sz="1600" b="1" dirty="0">
                <a:solidFill>
                  <a:srgbClr val="9D032A"/>
                </a:solidFill>
                <a:latin typeface="+mj-lt"/>
              </a:rPr>
              <a:t>     czy są kompletne tj.  zawierają dane wszystkich kandydatów na Prezydenta Rzeczypospolitej Polskiej;   </a:t>
            </a:r>
          </a:p>
          <a:p>
            <a:pPr>
              <a:spcBef>
                <a:spcPct val="50000"/>
              </a:spcBef>
              <a:defRPr/>
            </a:pPr>
            <a:r>
              <a:rPr lang="pl-PL" sz="1600" b="1" dirty="0">
                <a:solidFill>
                  <a:srgbClr val="9D032A"/>
                </a:solidFill>
                <a:latin typeface="+mj-lt"/>
              </a:rPr>
              <a:t> -  sprawdzenia kompletności kart komisja dokonuje na podstawie obwieszczenia  PKW ;</a:t>
            </a:r>
          </a:p>
          <a:p>
            <a:pPr>
              <a:spcBef>
                <a:spcPct val="50000"/>
              </a:spcBef>
              <a:buFontTx/>
              <a:buBlip>
                <a:blip r:embed="rId6"/>
              </a:buBlip>
              <a:defRPr/>
            </a:pPr>
            <a:r>
              <a:rPr lang="pl-PL" dirty="0">
                <a:latin typeface="+mj-lt"/>
              </a:rPr>
              <a:t> nakładkę na kartę do głosowania </a:t>
            </a:r>
          </a:p>
          <a:p>
            <a:pPr>
              <a:spcBef>
                <a:spcPct val="50000"/>
              </a:spcBef>
              <a:buFontTx/>
              <a:buBlip>
                <a:blip r:embed="rId6"/>
              </a:buBlip>
              <a:defRPr/>
            </a:pPr>
            <a:r>
              <a:rPr lang="pl-PL" dirty="0">
                <a:latin typeface="+mj-lt"/>
              </a:rPr>
              <a:t> formularze protokołów głosowania - </a:t>
            </a:r>
            <a:r>
              <a:rPr lang="pl-PL" b="1" dirty="0">
                <a:latin typeface="+mj-lt"/>
              </a:rPr>
              <a:t>4 egz.</a:t>
            </a:r>
            <a:endParaRPr lang="pl-PL" dirty="0">
              <a:latin typeface="+mj-lt"/>
            </a:endParaRPr>
          </a:p>
          <a:p>
            <a:pPr>
              <a:spcBef>
                <a:spcPct val="50000"/>
              </a:spcBef>
              <a:buFontTx/>
              <a:buBlip>
                <a:blip r:embed="rId6"/>
              </a:buBlip>
              <a:defRPr/>
            </a:pPr>
            <a:r>
              <a:rPr lang="pl-PL" dirty="0">
                <a:latin typeface="+mj-lt"/>
              </a:rPr>
              <a:t> pieczęć okrągła Komisji</a:t>
            </a:r>
            <a:r>
              <a:rPr lang="pl-PL" dirty="0">
                <a:solidFill>
                  <a:srgbClr val="FF6600"/>
                </a:solidFill>
                <a:latin typeface="+mj-lt"/>
              </a:rPr>
              <a:t> </a:t>
            </a:r>
            <a:r>
              <a:rPr lang="pl-PL" dirty="0">
                <a:solidFill>
                  <a:srgbClr val="9D032A"/>
                </a:solidFill>
                <a:latin typeface="+mj-lt"/>
              </a:rPr>
              <a:t>–  </a:t>
            </a:r>
            <a:r>
              <a:rPr lang="pl-PL" b="1" dirty="0">
                <a:solidFill>
                  <a:srgbClr val="9D032A"/>
                </a:solidFill>
                <a:latin typeface="+mj-lt"/>
              </a:rPr>
              <a:t>WŁAŚCIWA ! </a:t>
            </a:r>
          </a:p>
          <a:p>
            <a:pPr>
              <a:spcBef>
                <a:spcPct val="50000"/>
              </a:spcBef>
              <a:buFontTx/>
              <a:buBlip>
                <a:blip r:embed="rId6"/>
              </a:buBlip>
              <a:defRPr/>
            </a:pPr>
            <a:r>
              <a:rPr lang="pl-PL" dirty="0">
                <a:latin typeface="+mj-lt"/>
              </a:rPr>
              <a:t> spis wyborców;  </a:t>
            </a:r>
          </a:p>
          <a:p>
            <a:pPr>
              <a:spcBef>
                <a:spcPct val="50000"/>
              </a:spcBef>
              <a:buFontTx/>
              <a:buBlip>
                <a:blip r:embed="rId6"/>
              </a:buBlip>
              <a:defRPr/>
            </a:pPr>
            <a:r>
              <a:rPr lang="pl-PL" b="1" dirty="0">
                <a:latin typeface="+mj-lt"/>
              </a:rPr>
              <a:t> </a:t>
            </a:r>
            <a:r>
              <a:rPr lang="pl-PL" dirty="0">
                <a:latin typeface="+mj-lt"/>
              </a:rPr>
              <a:t>lista wyborców, którzy udzielili pełnomocnictwa do głosowania;</a:t>
            </a:r>
          </a:p>
          <a:p>
            <a:pPr>
              <a:spcBef>
                <a:spcPct val="50000"/>
              </a:spcBef>
              <a:buFontTx/>
              <a:buBlip>
                <a:blip r:embed="rId6"/>
              </a:buBlip>
              <a:defRPr/>
            </a:pPr>
            <a:r>
              <a:rPr lang="pl-PL" b="1" dirty="0">
                <a:latin typeface="+mj-lt"/>
              </a:rPr>
              <a:t> osłony na spis wyborców, zapewniające ochronę danych osobowych;</a:t>
            </a:r>
          </a:p>
          <a:p>
            <a:pPr>
              <a:spcBef>
                <a:spcPct val="50000"/>
              </a:spcBef>
              <a:buFontTx/>
              <a:buBlip>
                <a:blip r:embed="rId6"/>
              </a:buBlip>
              <a:defRPr/>
            </a:pPr>
            <a:r>
              <a:rPr lang="pl-PL" b="1" dirty="0">
                <a:latin typeface="+mj-lt"/>
              </a:rPr>
              <a:t> </a:t>
            </a:r>
            <a:r>
              <a:rPr lang="pl-PL" dirty="0">
                <a:latin typeface="+mj-lt"/>
              </a:rPr>
              <a:t>materiały biurowe</a:t>
            </a:r>
          </a:p>
          <a:p>
            <a:pPr>
              <a:spcBef>
                <a:spcPct val="50000"/>
              </a:spcBef>
              <a:buFontTx/>
              <a:buBlip>
                <a:blip r:embed="rId6"/>
              </a:buBlip>
              <a:defRPr/>
            </a:pPr>
            <a:r>
              <a:rPr lang="pl-PL" dirty="0">
                <a:latin typeface="+mj-lt"/>
              </a:rPr>
              <a:t> formularze zaświadczeń o udziale w  głosowaniu </a:t>
            </a:r>
          </a:p>
          <a:p>
            <a:pPr>
              <a:spcBef>
                <a:spcPct val="50000"/>
              </a:spcBef>
              <a:buFontTx/>
              <a:buBlip>
                <a:blip r:embed="rId6"/>
              </a:buBlip>
              <a:defRPr/>
            </a:pPr>
            <a:r>
              <a:rPr lang="pl-PL" dirty="0">
                <a:latin typeface="+mj-lt"/>
              </a:rPr>
              <a:t> </a:t>
            </a:r>
            <a:r>
              <a:rPr lang="pl-PL" b="1" dirty="0">
                <a:latin typeface="+mj-lt"/>
              </a:rPr>
              <a:t>środki ochrony osobistej związanej ze zwalczaniem epidemii COVID-19, </a:t>
            </a:r>
            <a:br>
              <a:rPr lang="pl-PL" b="1" dirty="0">
                <a:latin typeface="+mj-lt"/>
              </a:rPr>
            </a:br>
            <a:r>
              <a:rPr lang="pl-PL" b="1" dirty="0">
                <a:latin typeface="+mj-lt"/>
              </a:rPr>
              <a:t>   o których mowa w rozporządzeniu Ministra Zdrowia</a:t>
            </a:r>
          </a:p>
        </p:txBody>
      </p:sp>
      <p:pic>
        <p:nvPicPr>
          <p:cNvPr id="45065" name="Obraz 10" descr="Image1.jpg"/>
          <p:cNvPicPr>
            <a:picLocks noChangeAspect="1"/>
          </p:cNvPicPr>
          <p:nvPr/>
        </p:nvPicPr>
        <p:blipFill>
          <a:blip r:embed="rId7"/>
          <a:srcRect/>
          <a:stretch>
            <a:fillRect/>
          </a:stretch>
        </p:blipFill>
        <p:spPr bwMode="auto">
          <a:xfrm>
            <a:off x="6948488" y="6237288"/>
            <a:ext cx="838200" cy="560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ole tekstowe 1"/>
          <p:cNvSpPr txBox="1">
            <a:spLocks noChangeArrowheads="1"/>
          </p:cNvSpPr>
          <p:nvPr/>
        </p:nvSpPr>
        <p:spPr bwMode="auto">
          <a:xfrm>
            <a:off x="2124075" y="476250"/>
            <a:ext cx="8424863"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rPr>
              <a:t>KARTA DO GŁOSOWANIA</a:t>
            </a:r>
          </a:p>
        </p:txBody>
      </p:sp>
      <p:pic>
        <p:nvPicPr>
          <p:cNvPr id="46083" name="Obraz 8" descr="II_tura_1207.jpg"/>
          <p:cNvPicPr>
            <a:picLocks noChangeAspect="1"/>
          </p:cNvPicPr>
          <p:nvPr/>
        </p:nvPicPr>
        <p:blipFill>
          <a:blip r:embed="rId2"/>
          <a:srcRect/>
          <a:stretch>
            <a:fillRect/>
          </a:stretch>
        </p:blipFill>
        <p:spPr bwMode="auto">
          <a:xfrm>
            <a:off x="4167188" y="1412875"/>
            <a:ext cx="4298950" cy="3032125"/>
          </a:xfrm>
          <a:prstGeom prst="rect">
            <a:avLst/>
          </a:prstGeom>
          <a:noFill/>
          <a:ln w="9525">
            <a:noFill/>
            <a:miter lim="800000"/>
            <a:headEnd/>
            <a:tailEnd/>
          </a:ln>
        </p:spPr>
      </p:pic>
      <p:pic>
        <p:nvPicPr>
          <p:cNvPr id="46084" name="Obraz 4" descr="PRP 2020 - Karta_11.jpg"/>
          <p:cNvPicPr>
            <a:picLocks noChangeAspect="1"/>
          </p:cNvPicPr>
          <p:nvPr/>
        </p:nvPicPr>
        <p:blipFill>
          <a:blip r:embed="rId3"/>
          <a:srcRect/>
          <a:stretch>
            <a:fillRect/>
          </a:stretch>
        </p:blipFill>
        <p:spPr bwMode="auto">
          <a:xfrm>
            <a:off x="539750" y="1412875"/>
            <a:ext cx="3394075" cy="479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ole tekstowe 1"/>
          <p:cNvSpPr txBox="1">
            <a:spLocks noChangeArrowheads="1"/>
          </p:cNvSpPr>
          <p:nvPr/>
        </p:nvSpPr>
        <p:spPr bwMode="auto">
          <a:xfrm>
            <a:off x="2051050" y="706438"/>
            <a:ext cx="8424863"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rPr>
              <a:t>OBSŁUGA INFORMATYCZNA</a:t>
            </a:r>
          </a:p>
        </p:txBody>
      </p:sp>
      <p:pic>
        <p:nvPicPr>
          <p:cNvPr id="47107" name="Picture 4" descr="https://encrypted-tbn3.gstatic.com/images?q=tbn:ANd9GcTyjqjD7kj1YksLMlyJB_jKW77l-CAtcaOoDuy9Ln7PvP7rBcag6A"/>
          <p:cNvPicPr>
            <a:picLocks noChangeAspect="1" noChangeArrowheads="1"/>
          </p:cNvPicPr>
          <p:nvPr/>
        </p:nvPicPr>
        <p:blipFill>
          <a:blip r:embed="rId2"/>
          <a:srcRect/>
          <a:stretch>
            <a:fillRect/>
          </a:stretch>
        </p:blipFill>
        <p:spPr bwMode="auto">
          <a:xfrm>
            <a:off x="7308850" y="1844675"/>
            <a:ext cx="1784350" cy="1784350"/>
          </a:xfrm>
          <a:prstGeom prst="rect">
            <a:avLst/>
          </a:prstGeom>
          <a:noFill/>
          <a:ln w="9525">
            <a:noFill/>
            <a:miter lim="800000"/>
            <a:headEnd/>
            <a:tailEnd/>
          </a:ln>
        </p:spPr>
      </p:pic>
      <p:sp>
        <p:nvSpPr>
          <p:cNvPr id="47108" name="Prostokąt 5"/>
          <p:cNvSpPr>
            <a:spLocks noChangeArrowheads="1"/>
          </p:cNvSpPr>
          <p:nvPr/>
        </p:nvSpPr>
        <p:spPr bwMode="auto">
          <a:xfrm>
            <a:off x="468313" y="5324475"/>
            <a:ext cx="7127875" cy="1200150"/>
          </a:xfrm>
          <a:prstGeom prst="rect">
            <a:avLst/>
          </a:prstGeom>
          <a:noFill/>
          <a:ln w="28575">
            <a:solidFill>
              <a:srgbClr val="90181B"/>
            </a:solidFill>
            <a:miter lim="800000"/>
            <a:headEnd/>
            <a:tailEnd/>
          </a:ln>
        </p:spPr>
        <p:txBody>
          <a:bodyPr>
            <a:spAutoFit/>
          </a:bodyPr>
          <a:lstStyle/>
          <a:p>
            <a:pPr algn="just"/>
            <a:r>
              <a:rPr lang="pl-PL" altLang="pl-PL" b="1">
                <a:solidFill>
                  <a:srgbClr val="000000"/>
                </a:solidFill>
                <a:cs typeface="Arial" charset="0"/>
              </a:rPr>
              <a:t>Operatorzy OKW posiadają, przekazane przez koordynatora gminnego ds. informatyki, loginy i hasła  dostępu do systemu informatycznego Wsparcie Organów Wyborczych (WOW) i mają obowiązek ich zabezpieczenia przed dostępem innych osób. </a:t>
            </a:r>
            <a:endParaRPr lang="pl-PL" altLang="pl-PL" b="1">
              <a:cs typeface="Arial" charset="0"/>
            </a:endParaRPr>
          </a:p>
        </p:txBody>
      </p:sp>
      <p:sp>
        <p:nvSpPr>
          <p:cNvPr id="8" name="Prostokąt 7">
            <a:extLst>
              <a:ext uri="{FF2B5EF4-FFF2-40B4-BE49-F238E27FC236}">
                <a16:creationId xmlns:a16="http://schemas.microsoft.com/office/drawing/2014/main" xmlns="" id="{0225AE1A-17B8-4397-BADF-D7A0F352FF51}"/>
              </a:ext>
            </a:extLst>
          </p:cNvPr>
          <p:cNvSpPr/>
          <p:nvPr/>
        </p:nvSpPr>
        <p:spPr>
          <a:xfrm>
            <a:off x="250825" y="1484313"/>
            <a:ext cx="7058025" cy="3308350"/>
          </a:xfrm>
          <a:prstGeom prst="rect">
            <a:avLst/>
          </a:prstGeom>
        </p:spPr>
        <p:txBody>
          <a:bodyPr>
            <a:spAutoFit/>
          </a:bodyPr>
          <a:lstStyle/>
          <a:p>
            <a:pPr algn="just">
              <a:defRPr/>
            </a:pPr>
            <a:r>
              <a:rPr lang="pl-PL" sz="2000" dirty="0">
                <a:solidFill>
                  <a:srgbClr val="000000"/>
                </a:solidFill>
                <a:latin typeface="Arial" panose="020B0604020202020204" pitchFamily="34" charset="0"/>
                <a:cs typeface="Arial" panose="020B0604020202020204" pitchFamily="34" charset="0"/>
              </a:rPr>
              <a:t>Przewodniczący OKW najpóźniej w przeddzień głosowania ustala z operatorem informatycznej obsługi OKW miejsce </a:t>
            </a:r>
            <a:br>
              <a:rPr lang="pl-PL" sz="2000" dirty="0">
                <a:solidFill>
                  <a:srgbClr val="000000"/>
                </a:solidFill>
                <a:latin typeface="Arial" panose="020B0604020202020204" pitchFamily="34" charset="0"/>
                <a:cs typeface="Arial" panose="020B0604020202020204" pitchFamily="34" charset="0"/>
              </a:rPr>
            </a:br>
            <a:r>
              <a:rPr lang="pl-PL" sz="2000" dirty="0">
                <a:solidFill>
                  <a:srgbClr val="000000"/>
                </a:solidFill>
                <a:latin typeface="Arial" panose="020B0604020202020204" pitchFamily="34" charset="0"/>
                <a:cs typeface="Arial" panose="020B0604020202020204" pitchFamily="34" charset="0"/>
              </a:rPr>
              <a:t>i harmonogram pracy, z uwzględnieniem konieczności: </a:t>
            </a:r>
          </a:p>
          <a:p>
            <a:pPr algn="just">
              <a:defRPr/>
            </a:pPr>
            <a:endParaRPr lang="pl-PL" sz="1050" dirty="0">
              <a:solidFill>
                <a:srgbClr val="000000"/>
              </a:solidFill>
              <a:latin typeface="Arial" panose="020B0604020202020204" pitchFamily="34" charset="0"/>
              <a:cs typeface="Arial" panose="020B0604020202020204" pitchFamily="34" charset="0"/>
            </a:endParaRPr>
          </a:p>
          <a:p>
            <a:pPr marL="342900" indent="-342900" algn="just">
              <a:buFont typeface="+mj-lt"/>
              <a:buAutoNum type="arabicParenR"/>
              <a:defRPr/>
            </a:pPr>
            <a:r>
              <a:rPr lang="pl-PL" sz="2000" b="1" dirty="0">
                <a:solidFill>
                  <a:srgbClr val="000000"/>
                </a:solidFill>
                <a:latin typeface="Arial" panose="020B0604020202020204" pitchFamily="34" charset="0"/>
                <a:cs typeface="Arial" panose="020B0604020202020204" pitchFamily="34" charset="0"/>
              </a:rPr>
              <a:t>przekazania w trakcie głosowania informacji </a:t>
            </a:r>
            <a:br>
              <a:rPr lang="pl-PL" sz="2000" b="1" dirty="0">
                <a:solidFill>
                  <a:srgbClr val="000000"/>
                </a:solidFill>
                <a:latin typeface="Arial" panose="020B0604020202020204" pitchFamily="34" charset="0"/>
                <a:cs typeface="Arial" panose="020B0604020202020204" pitchFamily="34" charset="0"/>
              </a:rPr>
            </a:br>
            <a:r>
              <a:rPr lang="pl-PL" sz="2000" b="1" dirty="0">
                <a:solidFill>
                  <a:srgbClr val="000000"/>
                </a:solidFill>
                <a:latin typeface="Arial" panose="020B0604020202020204" pitchFamily="34" charset="0"/>
                <a:cs typeface="Arial" panose="020B0604020202020204" pitchFamily="34" charset="0"/>
              </a:rPr>
              <a:t>o frekwencji;</a:t>
            </a:r>
          </a:p>
          <a:p>
            <a:pPr marL="342900" indent="-342900" algn="just">
              <a:buFont typeface="+mj-lt"/>
              <a:buAutoNum type="arabicParenR"/>
              <a:defRPr/>
            </a:pPr>
            <a:endParaRPr lang="pl-PL" sz="1050" b="1" dirty="0">
              <a:solidFill>
                <a:srgbClr val="000000"/>
              </a:solidFill>
              <a:latin typeface="Arial" panose="020B0604020202020204" pitchFamily="34" charset="0"/>
              <a:cs typeface="Arial" panose="020B0604020202020204" pitchFamily="34" charset="0"/>
            </a:endParaRPr>
          </a:p>
          <a:p>
            <a:pPr marL="342900" indent="-342900" algn="just">
              <a:buFont typeface="+mj-lt"/>
              <a:buAutoNum type="arabicParenR"/>
              <a:defRPr/>
            </a:pPr>
            <a:r>
              <a:rPr lang="pl-PL" sz="2000" b="1" dirty="0">
                <a:solidFill>
                  <a:srgbClr val="000000"/>
                </a:solidFill>
                <a:latin typeface="Arial" panose="020B0604020202020204" pitchFamily="34" charset="0"/>
                <a:cs typeface="Arial" panose="020B0604020202020204" pitchFamily="34" charset="0"/>
              </a:rPr>
              <a:t>wprowadzenia wszystkich danych z projektu protokołu głosowania; </a:t>
            </a:r>
          </a:p>
          <a:p>
            <a:pPr marL="228600" indent="-228600" algn="just">
              <a:buFont typeface="+mj-lt"/>
              <a:buAutoNum type="arabicParenR"/>
              <a:defRPr/>
            </a:pPr>
            <a:endParaRPr lang="pl-PL" sz="800" b="1" dirty="0">
              <a:solidFill>
                <a:srgbClr val="000000"/>
              </a:solidFill>
              <a:latin typeface="Arial" panose="020B0604020202020204" pitchFamily="34" charset="0"/>
              <a:cs typeface="Arial" panose="020B0604020202020204" pitchFamily="34" charset="0"/>
            </a:endParaRPr>
          </a:p>
          <a:p>
            <a:pPr marL="342900" indent="-342900" algn="just">
              <a:buFont typeface="+mj-lt"/>
              <a:buAutoNum type="arabicParenR"/>
              <a:defRPr/>
            </a:pPr>
            <a:r>
              <a:rPr lang="pl-PL" sz="2000" b="1" dirty="0">
                <a:solidFill>
                  <a:srgbClr val="000000"/>
                </a:solidFill>
                <a:latin typeface="Arial" panose="020B0604020202020204" pitchFamily="34" charset="0"/>
                <a:cs typeface="Arial" panose="020B0604020202020204" pitchFamily="34" charset="0"/>
              </a:rPr>
              <a:t>transmisji danych z protokołu głosowania podpisanego przez członków OKW do WOW.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ole tekstowe 1"/>
          <p:cNvSpPr txBox="1">
            <a:spLocks noChangeArrowheads="1"/>
          </p:cNvSpPr>
          <p:nvPr/>
        </p:nvSpPr>
        <p:spPr bwMode="auto">
          <a:xfrm>
            <a:off x="179388" y="1268413"/>
            <a:ext cx="8424862" cy="4648200"/>
          </a:xfrm>
          <a:prstGeom prst="rect">
            <a:avLst/>
          </a:prstGeom>
          <a:noFill/>
          <a:ln w="9525">
            <a:noFill/>
            <a:miter lim="800000"/>
            <a:headEnd/>
            <a:tailEnd/>
          </a:ln>
        </p:spPr>
        <p:txBody>
          <a:bodyPr>
            <a:spAutoFit/>
          </a:bodyPr>
          <a:lstStyle/>
          <a:p>
            <a:r>
              <a:rPr lang="pl-PL" altLang="pl-PL" sz="5400" b="1">
                <a:solidFill>
                  <a:srgbClr val="9D032A"/>
                </a:solidFill>
                <a:latin typeface="Arial Black" pitchFamily="34" charset="0"/>
              </a:rPr>
              <a:t>	GŁOSOWANIE</a:t>
            </a:r>
          </a:p>
          <a:p>
            <a:endParaRPr lang="pl-PL" altLang="pl-PL" sz="5400" b="1">
              <a:solidFill>
                <a:srgbClr val="9D032A"/>
              </a:solidFill>
              <a:latin typeface="Arial Black" pitchFamily="34" charset="0"/>
            </a:endParaRPr>
          </a:p>
          <a:p>
            <a:r>
              <a:rPr lang="pl-PL" altLang="pl-PL" sz="4400" b="1">
                <a:solidFill>
                  <a:srgbClr val="9D032A"/>
                </a:solidFill>
                <a:latin typeface="Arial Black" pitchFamily="34" charset="0"/>
              </a:rPr>
              <a:t>	   7.00 – 21.00</a:t>
            </a:r>
          </a:p>
          <a:p>
            <a:endParaRPr lang="pl-PL" altLang="pl-PL" sz="4400" b="1">
              <a:solidFill>
                <a:srgbClr val="9D032A"/>
              </a:solidFill>
              <a:latin typeface="Arial Black" pitchFamily="34" charset="0"/>
            </a:endParaRPr>
          </a:p>
          <a:p>
            <a:endParaRPr lang="pl-PL" altLang="pl-PL" sz="2800" b="1">
              <a:solidFill>
                <a:srgbClr val="9D032A"/>
              </a:solidFill>
              <a:latin typeface="Arial Black" pitchFamily="34" charset="0"/>
            </a:endParaRPr>
          </a:p>
          <a:p>
            <a:endParaRPr lang="pl-PL" altLang="pl-PL" sz="2800" b="1">
              <a:solidFill>
                <a:srgbClr val="9D032A"/>
              </a:solidFill>
              <a:latin typeface="Arial Black" pitchFamily="34" charset="0"/>
            </a:endParaRPr>
          </a:p>
          <a:p>
            <a:r>
              <a:rPr lang="pl-PL" altLang="pl-PL" sz="4400" b="1">
                <a:solidFill>
                  <a:srgbClr val="9D032A"/>
                </a:solidFill>
                <a:latin typeface="Arial Black" pitchFamily="34" charset="0"/>
              </a:rPr>
              <a:t>     28 czerwca 2020 r.</a:t>
            </a:r>
          </a:p>
        </p:txBody>
      </p:sp>
      <p:pic>
        <p:nvPicPr>
          <p:cNvPr id="48131" name="Obraz 1"/>
          <p:cNvPicPr>
            <a:picLocks noChangeAspect="1"/>
          </p:cNvPicPr>
          <p:nvPr/>
        </p:nvPicPr>
        <p:blipFill>
          <a:blip r:embed="rId2"/>
          <a:srcRect/>
          <a:stretch>
            <a:fillRect/>
          </a:stretch>
        </p:blipFill>
        <p:spPr bwMode="auto">
          <a:xfrm>
            <a:off x="6554788" y="1557338"/>
            <a:ext cx="2622550" cy="343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ole tekstowe 2"/>
          <p:cNvSpPr txBox="1">
            <a:spLocks noChangeArrowheads="1"/>
          </p:cNvSpPr>
          <p:nvPr/>
        </p:nvSpPr>
        <p:spPr bwMode="auto">
          <a:xfrm>
            <a:off x="900113" y="447675"/>
            <a:ext cx="8424862" cy="677863"/>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rPr>
              <a:t>ZADANIA KOMISJI W DNIU GŁOSOWANIA</a:t>
            </a:r>
          </a:p>
          <a:p>
            <a:r>
              <a:rPr lang="pl-PL" altLang="pl-PL">
                <a:solidFill>
                  <a:srgbClr val="9D032A"/>
                </a:solidFill>
                <a:latin typeface="Arial Black" pitchFamily="34" charset="0"/>
              </a:rPr>
              <a:t>                    (przed otwarciem lokalu)</a:t>
            </a:r>
          </a:p>
        </p:txBody>
      </p:sp>
      <p:sp>
        <p:nvSpPr>
          <p:cNvPr id="49155" name="Prostokąt 1"/>
          <p:cNvSpPr>
            <a:spLocks noChangeArrowheads="1"/>
          </p:cNvSpPr>
          <p:nvPr/>
        </p:nvSpPr>
        <p:spPr bwMode="auto">
          <a:xfrm>
            <a:off x="2051050" y="1628775"/>
            <a:ext cx="6624638" cy="4094163"/>
          </a:xfrm>
          <a:prstGeom prst="rect">
            <a:avLst/>
          </a:prstGeom>
          <a:noFill/>
          <a:ln w="9525">
            <a:noFill/>
            <a:miter lim="800000"/>
            <a:headEnd/>
            <a:tailEnd/>
          </a:ln>
        </p:spPr>
        <p:txBody>
          <a:bodyPr>
            <a:spAutoFit/>
          </a:bodyPr>
          <a:lstStyle/>
          <a:p>
            <a:pPr algn="just"/>
            <a:endParaRPr lang="pl-PL" altLang="pl-PL" sz="2000" b="1">
              <a:solidFill>
                <a:srgbClr val="000000"/>
              </a:solidFill>
              <a:cs typeface="Arial" charset="0"/>
            </a:endParaRPr>
          </a:p>
          <a:p>
            <a:pPr algn="just"/>
            <a:r>
              <a:rPr lang="pl-PL" altLang="pl-PL" sz="2000" b="1">
                <a:solidFill>
                  <a:srgbClr val="000000"/>
                </a:solidFill>
                <a:cs typeface="Arial" charset="0"/>
              </a:rPr>
              <a:t>W dniu wyborów </a:t>
            </a:r>
            <a:r>
              <a:rPr lang="pl-PL" altLang="pl-PL" sz="2000" b="1" u="sng"/>
              <a:t>od chwili rozpoczęcia głosowania </a:t>
            </a:r>
            <a:br>
              <a:rPr lang="pl-PL" altLang="pl-PL" sz="2000" b="1" u="sng"/>
            </a:br>
            <a:r>
              <a:rPr lang="pl-PL" altLang="pl-PL" sz="2000" b="1" u="sng"/>
              <a:t>aż do jego zakończenia </a:t>
            </a:r>
            <a:r>
              <a:rPr lang="pl-PL" altLang="pl-PL" sz="2000" b="1">
                <a:solidFill>
                  <a:srgbClr val="000000"/>
                </a:solidFill>
                <a:cs typeface="Arial" charset="0"/>
              </a:rPr>
              <a:t>komisja wszystkie czynności wykonuje w możliwie pełnym składzie, lecz </a:t>
            </a:r>
            <a:r>
              <a:rPr lang="pl-PL" altLang="pl-PL" sz="2000" b="1">
                <a:solidFill>
                  <a:srgbClr val="9D032A"/>
                </a:solidFill>
                <a:cs typeface="Arial" charset="0"/>
              </a:rPr>
              <a:t>nie mniejszym niż 3 osoby</a:t>
            </a:r>
            <a:r>
              <a:rPr lang="pl-PL" altLang="pl-PL" sz="2000" b="1">
                <a:solidFill>
                  <a:srgbClr val="000000"/>
                </a:solidFill>
                <a:cs typeface="Arial" charset="0"/>
              </a:rPr>
              <a:t>, </a:t>
            </a:r>
            <a:r>
              <a:rPr lang="pl-PL" altLang="pl-PL" sz="2000" b="1" u="sng">
                <a:solidFill>
                  <a:srgbClr val="000000"/>
                </a:solidFill>
                <a:cs typeface="Arial" charset="0"/>
              </a:rPr>
              <a:t>w tym przewodniczący komisji lub jego zastępca </a:t>
            </a:r>
          </a:p>
          <a:p>
            <a:pPr algn="just"/>
            <a:r>
              <a:rPr lang="pl-PL" altLang="pl-PL" sz="2000" b="1">
                <a:solidFill>
                  <a:srgbClr val="000000"/>
                </a:solidFill>
                <a:cs typeface="Arial" charset="0"/>
              </a:rPr>
              <a:t>                              </a:t>
            </a:r>
          </a:p>
          <a:p>
            <a:pPr algn="just"/>
            <a:r>
              <a:rPr lang="pl-PL" altLang="pl-PL" sz="2000"/>
              <a:t>komisja powołana w składzie 3 osób wszystkie czynności wykonuje w możliwie pełnym składzie, lecz nie mniejszym niż 2 osoby, które muszą być przez cały czas obecne równocześnie w lokalu wyborczym </a:t>
            </a:r>
            <a:r>
              <a:rPr lang="pl-PL" altLang="pl-PL" sz="2000" b="1" u="sng">
                <a:solidFill>
                  <a:srgbClr val="000000"/>
                </a:solidFill>
                <a:cs typeface="Arial" charset="0"/>
              </a:rPr>
              <a:t>w tym przewodniczący komisji lub jego zastępca</a:t>
            </a:r>
            <a:r>
              <a:rPr lang="pl-PL" altLang="pl-PL" sz="2000" b="1">
                <a:solidFill>
                  <a:srgbClr val="9D032A"/>
                </a:solidFill>
              </a:rPr>
              <a:t>.</a:t>
            </a:r>
          </a:p>
          <a:p>
            <a:pPr algn="just"/>
            <a:endParaRPr lang="pl-PL" altLang="pl-PL" sz="2000" b="1">
              <a:solidFill>
                <a:srgbClr val="000000"/>
              </a:solidFill>
              <a:cs typeface="Arial" charset="0"/>
            </a:endParaRPr>
          </a:p>
        </p:txBody>
      </p:sp>
      <p:pic>
        <p:nvPicPr>
          <p:cNvPr id="49156" name="Obraz 9" descr="male-symbol-md.png"/>
          <p:cNvPicPr>
            <a:picLocks noChangeAspect="1"/>
          </p:cNvPicPr>
          <p:nvPr/>
        </p:nvPicPr>
        <p:blipFill>
          <a:blip r:embed="rId2"/>
          <a:srcRect/>
          <a:stretch>
            <a:fillRect/>
          </a:stretch>
        </p:blipFill>
        <p:spPr bwMode="auto">
          <a:xfrm>
            <a:off x="900113" y="1773238"/>
            <a:ext cx="777875" cy="1343025"/>
          </a:xfrm>
          <a:prstGeom prst="rect">
            <a:avLst/>
          </a:prstGeom>
          <a:noFill/>
          <a:ln w="9525">
            <a:noFill/>
            <a:miter lim="800000"/>
            <a:headEnd/>
            <a:tailEnd/>
          </a:ln>
        </p:spPr>
      </p:pic>
      <p:pic>
        <p:nvPicPr>
          <p:cNvPr id="49157" name="Obraz 10" descr="girl-symbol-3-md.png"/>
          <p:cNvPicPr>
            <a:picLocks noChangeAspect="1"/>
          </p:cNvPicPr>
          <p:nvPr/>
        </p:nvPicPr>
        <p:blipFill>
          <a:blip r:embed="rId3"/>
          <a:srcRect/>
          <a:stretch>
            <a:fillRect/>
          </a:stretch>
        </p:blipFill>
        <p:spPr bwMode="auto">
          <a:xfrm>
            <a:off x="900113" y="3357563"/>
            <a:ext cx="755650" cy="1270000"/>
          </a:xfrm>
          <a:prstGeom prst="rect">
            <a:avLst/>
          </a:prstGeom>
          <a:noFill/>
          <a:ln w="9525">
            <a:noFill/>
            <a:miter lim="800000"/>
            <a:headEnd/>
            <a:tailEnd/>
          </a:ln>
        </p:spPr>
      </p:pic>
      <p:pic>
        <p:nvPicPr>
          <p:cNvPr id="49158" name="Obraz 11" descr="woman-symbol-1a-md.png"/>
          <p:cNvPicPr>
            <a:picLocks noChangeAspect="1"/>
          </p:cNvPicPr>
          <p:nvPr/>
        </p:nvPicPr>
        <p:blipFill>
          <a:blip r:embed="rId4"/>
          <a:srcRect/>
          <a:stretch>
            <a:fillRect/>
          </a:stretch>
        </p:blipFill>
        <p:spPr bwMode="auto">
          <a:xfrm>
            <a:off x="900113" y="4941888"/>
            <a:ext cx="835025" cy="123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ole tekstowe 2"/>
          <p:cNvSpPr txBox="1">
            <a:spLocks noChangeArrowheads="1"/>
          </p:cNvSpPr>
          <p:nvPr/>
        </p:nvSpPr>
        <p:spPr bwMode="auto">
          <a:xfrm>
            <a:off x="900113" y="447675"/>
            <a:ext cx="8424862" cy="677863"/>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rPr>
              <a:t>ZADANIA KOMISJI W DNIU GŁOSOWANIA</a:t>
            </a:r>
          </a:p>
          <a:p>
            <a:r>
              <a:rPr lang="pl-PL" altLang="pl-PL">
                <a:solidFill>
                  <a:srgbClr val="9D032A"/>
                </a:solidFill>
                <a:latin typeface="Arial Black" pitchFamily="34" charset="0"/>
              </a:rPr>
              <a:t>                    (przed otwarciem lokalu)</a:t>
            </a:r>
          </a:p>
        </p:txBody>
      </p:sp>
      <p:sp>
        <p:nvSpPr>
          <p:cNvPr id="50179" name="Prostokąt 1"/>
          <p:cNvSpPr>
            <a:spLocks noChangeArrowheads="1"/>
          </p:cNvSpPr>
          <p:nvPr/>
        </p:nvSpPr>
        <p:spPr bwMode="auto">
          <a:xfrm>
            <a:off x="2051050" y="1384300"/>
            <a:ext cx="6769100" cy="4094163"/>
          </a:xfrm>
          <a:prstGeom prst="rect">
            <a:avLst/>
          </a:prstGeom>
          <a:noFill/>
          <a:ln w="9525">
            <a:noFill/>
            <a:miter lim="800000"/>
            <a:headEnd/>
            <a:tailEnd/>
          </a:ln>
        </p:spPr>
        <p:txBody>
          <a:bodyPr>
            <a:spAutoFit/>
          </a:bodyPr>
          <a:lstStyle/>
          <a:p>
            <a:pPr algn="just"/>
            <a:endParaRPr lang="pl-PL" altLang="pl-PL" sz="2000" b="1">
              <a:solidFill>
                <a:srgbClr val="000000"/>
              </a:solidFill>
              <a:cs typeface="Arial" charset="0"/>
            </a:endParaRPr>
          </a:p>
          <a:p>
            <a:pPr algn="just"/>
            <a:r>
              <a:rPr lang="pl-PL" altLang="pl-PL" sz="2000" b="1"/>
              <a:t>W trakcie wykonywania wszystkich swoich czynności zarówno przed rozpoczęciem głosowania, w trakcie głosowania, jak też po jego zakończeniu, komisja ma </a:t>
            </a:r>
            <a:r>
              <a:rPr lang="pl-PL" altLang="pl-PL" sz="2000" b="1" u="sng"/>
              <a:t>obowiązek bezwzględnego stosowania</a:t>
            </a:r>
            <a:r>
              <a:rPr lang="pl-PL" altLang="pl-PL" sz="2000" b="1"/>
              <a:t> </a:t>
            </a:r>
            <a:r>
              <a:rPr lang="pl-PL" altLang="pl-PL" sz="2000" b="1">
                <a:solidFill>
                  <a:srgbClr val="9D032A"/>
                </a:solidFill>
              </a:rPr>
              <a:t>zasad bezpieczeństwa sanitarnego w lokalu wyborczym, </a:t>
            </a:r>
            <a:br>
              <a:rPr lang="pl-PL" altLang="pl-PL" sz="2000" b="1">
                <a:solidFill>
                  <a:srgbClr val="9D032A"/>
                </a:solidFill>
              </a:rPr>
            </a:br>
            <a:r>
              <a:rPr lang="pl-PL" altLang="pl-PL" sz="2000" b="1">
                <a:solidFill>
                  <a:srgbClr val="9D032A"/>
                </a:solidFill>
              </a:rPr>
              <a:t>o których mowa w rozporządzeniu Ministra Zdrowia</a:t>
            </a:r>
            <a:r>
              <a:rPr lang="pl-PL" altLang="pl-PL" sz="2000" b="1"/>
              <a:t> oraz pilnowania, aby zasady te były przestrzegane przez inne osoby przebywające w lokalu wyborczym, tj. przez wyborców, mężów zaufania, obserwatorów społecznych, obserwatorów międzynarodowych, operatora informatycznej obsługi komisji oraz dziennikarzy</a:t>
            </a:r>
            <a:endParaRPr lang="pl-PL" altLang="pl-PL" sz="2000" b="1">
              <a:solidFill>
                <a:srgbClr val="000000"/>
              </a:solidFill>
              <a:cs typeface="Arial" charset="0"/>
            </a:endParaRPr>
          </a:p>
        </p:txBody>
      </p:sp>
      <p:pic>
        <p:nvPicPr>
          <p:cNvPr id="50180" name="Obraz 3" descr="virus.jpg"/>
          <p:cNvPicPr>
            <a:picLocks noChangeAspect="1"/>
          </p:cNvPicPr>
          <p:nvPr/>
        </p:nvPicPr>
        <p:blipFill>
          <a:blip r:embed="rId2"/>
          <a:srcRect/>
          <a:stretch>
            <a:fillRect/>
          </a:stretch>
        </p:blipFill>
        <p:spPr bwMode="auto">
          <a:xfrm>
            <a:off x="900113" y="2420938"/>
            <a:ext cx="1195387" cy="1379537"/>
          </a:xfrm>
          <a:prstGeom prst="rect">
            <a:avLst/>
          </a:prstGeom>
          <a:noFill/>
          <a:ln w="9525">
            <a:noFill/>
            <a:miter lim="800000"/>
            <a:headEnd/>
            <a:tailEnd/>
          </a:ln>
        </p:spPr>
      </p:pic>
      <p:pic>
        <p:nvPicPr>
          <p:cNvPr id="50181" name="Obraz 4" descr="Image1.jpg"/>
          <p:cNvPicPr>
            <a:picLocks noChangeAspect="1"/>
          </p:cNvPicPr>
          <p:nvPr/>
        </p:nvPicPr>
        <p:blipFill>
          <a:blip r:embed="rId3"/>
          <a:srcRect/>
          <a:stretch>
            <a:fillRect/>
          </a:stretch>
        </p:blipFill>
        <p:spPr bwMode="auto">
          <a:xfrm>
            <a:off x="2195513" y="5445125"/>
            <a:ext cx="1512887" cy="1011238"/>
          </a:xfrm>
          <a:prstGeom prst="rect">
            <a:avLst/>
          </a:prstGeom>
          <a:noFill/>
          <a:ln w="9525">
            <a:noFill/>
            <a:miter lim="800000"/>
            <a:headEnd/>
            <a:tailEnd/>
          </a:ln>
        </p:spPr>
      </p:pic>
      <p:pic>
        <p:nvPicPr>
          <p:cNvPr id="50182" name="Obraz 5" descr="rozstaw.jpg"/>
          <p:cNvPicPr>
            <a:picLocks noChangeAspect="1"/>
          </p:cNvPicPr>
          <p:nvPr/>
        </p:nvPicPr>
        <p:blipFill>
          <a:blip r:embed="rId4"/>
          <a:srcRect/>
          <a:stretch>
            <a:fillRect/>
          </a:stretch>
        </p:blipFill>
        <p:spPr bwMode="auto">
          <a:xfrm>
            <a:off x="3779838" y="5373688"/>
            <a:ext cx="1728787" cy="863600"/>
          </a:xfrm>
          <a:prstGeom prst="rect">
            <a:avLst/>
          </a:prstGeom>
          <a:noFill/>
          <a:ln w="9525">
            <a:noFill/>
            <a:miter lim="800000"/>
            <a:headEnd/>
            <a:tailEnd/>
          </a:ln>
        </p:spPr>
      </p:pic>
      <p:pic>
        <p:nvPicPr>
          <p:cNvPr id="50183" name="Obraz 6" descr="Tasma zoltoczarna.jpg"/>
          <p:cNvPicPr>
            <a:picLocks noChangeAspect="1"/>
          </p:cNvPicPr>
          <p:nvPr/>
        </p:nvPicPr>
        <p:blipFill>
          <a:blip r:embed="rId5"/>
          <a:srcRect/>
          <a:stretch>
            <a:fillRect/>
          </a:stretch>
        </p:blipFill>
        <p:spPr bwMode="auto">
          <a:xfrm>
            <a:off x="5867400" y="5445125"/>
            <a:ext cx="865188" cy="863600"/>
          </a:xfrm>
          <a:prstGeom prst="rect">
            <a:avLst/>
          </a:prstGeom>
          <a:noFill/>
          <a:ln w="9525">
            <a:noFill/>
            <a:miter lim="800000"/>
            <a:headEnd/>
            <a:tailEnd/>
          </a:ln>
        </p:spPr>
      </p:pic>
      <p:pic>
        <p:nvPicPr>
          <p:cNvPr id="50184" name="Obraz 7" descr="rozstaw okw.jpg"/>
          <p:cNvPicPr>
            <a:picLocks noChangeAspect="1"/>
          </p:cNvPicPr>
          <p:nvPr/>
        </p:nvPicPr>
        <p:blipFill>
          <a:blip r:embed="rId6"/>
          <a:srcRect/>
          <a:stretch>
            <a:fillRect/>
          </a:stretch>
        </p:blipFill>
        <p:spPr bwMode="auto">
          <a:xfrm>
            <a:off x="6931025" y="5300663"/>
            <a:ext cx="188912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224C29A-E4E6-43D2-A83C-9ECC51B685F6}"/>
              </a:ext>
            </a:extLst>
          </p:cNvPr>
          <p:cNvSpPr txBox="1">
            <a:spLocks/>
          </p:cNvSpPr>
          <p:nvPr/>
        </p:nvSpPr>
        <p:spPr>
          <a:xfrm>
            <a:off x="179388" y="549275"/>
            <a:ext cx="8229600" cy="633413"/>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pl-PL" sz="2000" b="1" dirty="0">
                <a:solidFill>
                  <a:srgbClr val="9D032A"/>
                </a:solidFill>
                <a:latin typeface="Arial Black" panose="020B0A04020102020204" pitchFamily="34" charset="0"/>
                <a:cs typeface="Arial" panose="020B0604020202020204" pitchFamily="34" charset="0"/>
              </a:rPr>
              <a:t>NALEŻNOŚCI PIENIĘŻNE</a:t>
            </a:r>
            <a:endParaRPr lang="pl-PL" sz="2000" dirty="0">
              <a:latin typeface="Arial Black" panose="020B0A04020102020204" pitchFamily="34" charset="0"/>
            </a:endParaRPr>
          </a:p>
        </p:txBody>
      </p:sp>
      <p:sp>
        <p:nvSpPr>
          <p:cNvPr id="9" name="Prostokąt 8">
            <a:extLst>
              <a:ext uri="{FF2B5EF4-FFF2-40B4-BE49-F238E27FC236}">
                <a16:creationId xmlns:a16="http://schemas.microsoft.com/office/drawing/2014/main" xmlns="" id="{A77BC4E6-4E2E-4B81-A58B-5FD4208F607E}"/>
              </a:ext>
            </a:extLst>
          </p:cNvPr>
          <p:cNvSpPr/>
          <p:nvPr/>
        </p:nvSpPr>
        <p:spPr>
          <a:xfrm>
            <a:off x="323850" y="1292225"/>
            <a:ext cx="8208963" cy="4400550"/>
          </a:xfrm>
          <a:prstGeom prst="rect">
            <a:avLst/>
          </a:prstGeom>
        </p:spPr>
        <p:txBody>
          <a:bodyPr>
            <a:spAutoFit/>
          </a:bodyPr>
          <a:lstStyle/>
          <a:p>
            <a:pPr>
              <a:defRPr/>
            </a:pPr>
            <a:r>
              <a:rPr lang="pl-PL" sz="2000" b="1" dirty="0">
                <a:solidFill>
                  <a:srgbClr val="000000"/>
                </a:solidFill>
                <a:latin typeface="Arial Black" panose="020B0A04020102020204" pitchFamily="34" charset="0"/>
              </a:rPr>
              <a:t>UWAGA: </a:t>
            </a:r>
          </a:p>
          <a:p>
            <a:pPr marL="285750" indent="-285750" algn="just">
              <a:buFont typeface="Wingdings" panose="05000000000000000000" pitchFamily="2" charset="2"/>
              <a:buChar char="§"/>
              <a:defRPr/>
            </a:pPr>
            <a:r>
              <a:rPr lang="pl-PL" sz="2000" b="1" dirty="0">
                <a:solidFill>
                  <a:srgbClr val="000000"/>
                </a:solidFill>
                <a:latin typeface="Arial" panose="020B0604020202020204" pitchFamily="34" charset="0"/>
              </a:rPr>
              <a:t>zryczałtowana dieta </a:t>
            </a:r>
            <a:r>
              <a:rPr lang="pl-PL" sz="2000" b="1" dirty="0">
                <a:solidFill>
                  <a:srgbClr val="000000"/>
                </a:solidFill>
                <a:latin typeface="Arial Black" panose="020B0A04020102020204" pitchFamily="34" charset="0"/>
              </a:rPr>
              <a:t>nie przysługuje</a:t>
            </a:r>
            <a:r>
              <a:rPr lang="pl-PL" sz="2000" b="1" dirty="0">
                <a:solidFill>
                  <a:srgbClr val="000000"/>
                </a:solidFill>
                <a:latin typeface="Arial" panose="020B0604020202020204" pitchFamily="34" charset="0"/>
              </a:rPr>
              <a:t>, jeżeli członek obwodowej komisji wyborczej nie uczestniczył w czynnościach związanych z przeprowadzeniem głosowania lub ustaleniem wyników głosowania.</a:t>
            </a:r>
          </a:p>
          <a:p>
            <a:pPr marL="285750" indent="-285750" algn="just">
              <a:buFont typeface="Wingdings" panose="05000000000000000000" pitchFamily="2" charset="2"/>
              <a:buChar char="§"/>
              <a:defRPr/>
            </a:pPr>
            <a:r>
              <a:rPr lang="pl-PL" sz="2000" b="1" dirty="0">
                <a:solidFill>
                  <a:srgbClr val="000000"/>
                </a:solidFill>
                <a:latin typeface="Arial" panose="020B0604020202020204" pitchFamily="34" charset="0"/>
              </a:rPr>
              <a:t>dojazd członka obwodowej komisji wyborczej  na posiedzenie, szkolenie </a:t>
            </a:r>
            <a:r>
              <a:rPr lang="pl-PL" sz="2000" b="1" i="1" dirty="0">
                <a:solidFill>
                  <a:srgbClr val="000000"/>
                </a:solidFill>
                <a:latin typeface="Arial" panose="020B0604020202020204" pitchFamily="34" charset="0"/>
              </a:rPr>
              <a:t>(o ile szkolenie przeprowadzane jest w tej samej gminie, w której siedzibę ma komisja)</a:t>
            </a:r>
            <a:r>
              <a:rPr lang="pl-PL" sz="2000" b="1" dirty="0">
                <a:solidFill>
                  <a:srgbClr val="000000"/>
                </a:solidFill>
                <a:latin typeface="Arial" panose="020B0604020202020204" pitchFamily="34" charset="0"/>
              </a:rPr>
              <a:t>, </a:t>
            </a:r>
            <a:r>
              <a:rPr lang="pl-PL" sz="2000" b="1" dirty="0">
                <a:solidFill>
                  <a:srgbClr val="000000"/>
                </a:solidFill>
                <a:latin typeface="Arial Black" panose="020B0A04020102020204" pitchFamily="34" charset="0"/>
              </a:rPr>
              <a:t>traktowane jest jako dojazd do miejsca pracy i w związku z tym członkowi komisji nie przysługuje zwrot kosztów dojazdu </a:t>
            </a:r>
            <a:br>
              <a:rPr lang="pl-PL" sz="2000" b="1" dirty="0">
                <a:solidFill>
                  <a:srgbClr val="000000"/>
                </a:solidFill>
                <a:latin typeface="Arial Black" panose="020B0A04020102020204" pitchFamily="34" charset="0"/>
              </a:rPr>
            </a:br>
            <a:r>
              <a:rPr lang="pl-PL" sz="2000" b="1" dirty="0">
                <a:solidFill>
                  <a:srgbClr val="000000"/>
                </a:solidFill>
                <a:latin typeface="Arial Black" panose="020B0A04020102020204" pitchFamily="34" charset="0"/>
              </a:rPr>
              <a:t>do siedziby komisji czy miejsca szkolenia.</a:t>
            </a:r>
          </a:p>
          <a:p>
            <a:pPr marL="285750" indent="-285750" algn="just">
              <a:buFont typeface="Wingdings" panose="05000000000000000000" pitchFamily="2" charset="2"/>
              <a:buChar char="§"/>
              <a:defRPr/>
            </a:pPr>
            <a:r>
              <a:rPr lang="pl-PL" sz="2000" b="1" dirty="0">
                <a:solidFill>
                  <a:srgbClr val="000000"/>
                </a:solidFill>
                <a:latin typeface="Arial" panose="020B0604020202020204" pitchFamily="34" charset="0"/>
              </a:rPr>
              <a:t>zryczałtowane diety </a:t>
            </a:r>
            <a:r>
              <a:rPr lang="pl-PL" sz="2000" b="1" dirty="0">
                <a:solidFill>
                  <a:srgbClr val="000000"/>
                </a:solidFill>
                <a:latin typeface="Arial Black" panose="020B0A04020102020204" pitchFamily="34" charset="0"/>
              </a:rPr>
              <a:t>wypłacane są </a:t>
            </a:r>
            <a:r>
              <a:rPr lang="pl-PL" sz="2000" b="1" dirty="0">
                <a:solidFill>
                  <a:srgbClr val="000000"/>
                </a:solidFill>
                <a:latin typeface="Arial" panose="020B0604020202020204" pitchFamily="34" charset="0"/>
              </a:rPr>
              <a:t>po przyjęciu protokołów głosowania w obwodach przez właściwą komisję wyborczą wyższego stopnia</a:t>
            </a:r>
          </a:p>
        </p:txBody>
      </p:sp>
      <p:pic>
        <p:nvPicPr>
          <p:cNvPr id="11268" name="Obraz 4" descr="File:Star N52 (rysunek).jpg - Wikimedia Commons"/>
          <p:cNvPicPr>
            <a:picLocks noChangeAspect="1"/>
          </p:cNvPicPr>
          <p:nvPr/>
        </p:nvPicPr>
        <p:blipFill>
          <a:blip r:embed="rId2"/>
          <a:srcRect/>
          <a:stretch>
            <a:fillRect/>
          </a:stretch>
        </p:blipFill>
        <p:spPr bwMode="auto">
          <a:xfrm>
            <a:off x="3132138" y="5445125"/>
            <a:ext cx="2736850"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ole tekstowe 2"/>
          <p:cNvSpPr txBox="1">
            <a:spLocks noChangeArrowheads="1"/>
          </p:cNvSpPr>
          <p:nvPr/>
        </p:nvSpPr>
        <p:spPr bwMode="auto">
          <a:xfrm>
            <a:off x="1331913" y="476250"/>
            <a:ext cx="5795962" cy="708025"/>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ZADANIA  OKW  W DNIU GŁOSOWANIA</a:t>
            </a:r>
          </a:p>
          <a:p>
            <a:pPr algn="ctr"/>
            <a:r>
              <a:rPr lang="pl-PL" altLang="pl-PL">
                <a:solidFill>
                  <a:srgbClr val="9D032A"/>
                </a:solidFill>
                <a:latin typeface="Arial Black" pitchFamily="34" charset="0"/>
              </a:rPr>
              <a:t>     - </a:t>
            </a:r>
            <a:r>
              <a:rPr lang="pl-PL" altLang="pl-PL" sz="2000">
                <a:solidFill>
                  <a:srgbClr val="9D032A"/>
                </a:solidFill>
                <a:latin typeface="Arial Black" pitchFamily="34" charset="0"/>
              </a:rPr>
              <a:t>przed otwarciem lokalu wyborczego</a:t>
            </a:r>
            <a:endParaRPr lang="pl-PL" altLang="pl-PL">
              <a:solidFill>
                <a:srgbClr val="9D032A"/>
              </a:solidFill>
              <a:latin typeface="Arial Black" pitchFamily="34" charset="0"/>
            </a:endParaRPr>
          </a:p>
        </p:txBody>
      </p:sp>
      <p:sp>
        <p:nvSpPr>
          <p:cNvPr id="5" name="Rectangle 7">
            <a:extLst>
              <a:ext uri="{FF2B5EF4-FFF2-40B4-BE49-F238E27FC236}">
                <a16:creationId xmlns:a16="http://schemas.microsoft.com/office/drawing/2014/main" xmlns="" id="{15818B3B-C13B-4F62-B728-135A590F0650}"/>
              </a:ext>
            </a:extLst>
          </p:cNvPr>
          <p:cNvSpPr txBox="1">
            <a:spLocks noChangeArrowheads="1"/>
          </p:cNvSpPr>
          <p:nvPr/>
        </p:nvSpPr>
        <p:spPr>
          <a:xfrm>
            <a:off x="257175" y="1317625"/>
            <a:ext cx="8707438" cy="542448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defRPr/>
            </a:pPr>
            <a:r>
              <a:rPr lang="pl-PL" sz="2000" b="1" dirty="0">
                <a:latin typeface="Arial" panose="020B0604020202020204" pitchFamily="34" charset="0"/>
                <a:cs typeface="Arial" panose="020B0604020202020204" pitchFamily="34" charset="0"/>
              </a:rPr>
              <a:t>O ustalonej godzinie </a:t>
            </a:r>
            <a:r>
              <a:rPr lang="pl-PL" sz="2000" b="1" dirty="0">
                <a:solidFill>
                  <a:srgbClr val="90181B"/>
                </a:solidFill>
                <a:latin typeface="Arial" panose="020B0604020202020204" pitchFamily="34" charset="0"/>
                <a:cs typeface="Arial" panose="020B0604020202020204" pitchFamily="34" charset="0"/>
              </a:rPr>
              <a:t>- nie później niż o 6.00 </a:t>
            </a:r>
            <a:r>
              <a:rPr lang="pl-PL" sz="2000" b="1" dirty="0">
                <a:latin typeface="Arial" panose="020B0604020202020204" pitchFamily="34" charset="0"/>
                <a:cs typeface="Arial" panose="020B0604020202020204" pitchFamily="34" charset="0"/>
              </a:rPr>
              <a:t>– OKW wykonuje czynności przygotowujące do głosowania, w tym:</a:t>
            </a:r>
          </a:p>
          <a:p>
            <a:pPr marL="0" indent="0" algn="ctr">
              <a:lnSpc>
                <a:spcPct val="90000"/>
              </a:lnSpc>
              <a:buFont typeface="Arial" pitchFamily="34" charset="0"/>
              <a:buNone/>
              <a:defRPr/>
            </a:pPr>
            <a:endParaRPr lang="pl-PL" sz="800" b="1" dirty="0">
              <a:latin typeface="Arial" panose="020B0604020202020204" pitchFamily="34" charset="0"/>
              <a:cs typeface="Arial" panose="020B0604020202020204" pitchFamily="34" charset="0"/>
            </a:endParaRPr>
          </a:p>
          <a:p>
            <a:pPr marL="182563" indent="-182563" algn="just">
              <a:lnSpc>
                <a:spcPct val="90000"/>
              </a:lnSpc>
              <a:defRPr/>
            </a:pPr>
            <a:r>
              <a:rPr lang="pl-PL" sz="1800" dirty="0">
                <a:latin typeface="Arial" panose="020B0604020202020204" pitchFamily="34" charset="0"/>
                <a:cs typeface="Arial" panose="020B0604020202020204" pitchFamily="34" charset="0"/>
              </a:rPr>
              <a:t>sprawdza dostarczone dokumenty oraz swoją pieczęć;</a:t>
            </a:r>
          </a:p>
          <a:p>
            <a:pPr marL="182563" indent="-182563" algn="just">
              <a:lnSpc>
                <a:spcPct val="90000"/>
              </a:lnSpc>
              <a:defRPr/>
            </a:pPr>
            <a:r>
              <a:rPr lang="pl-PL" sz="1800" b="1" dirty="0">
                <a:solidFill>
                  <a:srgbClr val="FF0000"/>
                </a:solidFill>
                <a:latin typeface="Arial" panose="020B0604020202020204" pitchFamily="34" charset="0"/>
                <a:cs typeface="Arial" panose="020B0604020202020204" pitchFamily="34" charset="0"/>
              </a:rPr>
              <a:t>ponownie przelicza karty do głosowania</a:t>
            </a:r>
            <a:r>
              <a:rPr lang="pl-PL" sz="1800" dirty="0">
                <a:latin typeface="Arial" panose="020B0604020202020204" pitchFamily="34" charset="0"/>
                <a:cs typeface="Arial" panose="020B0604020202020204" pitchFamily="34" charset="0"/>
              </a:rPr>
              <a:t> i</a:t>
            </a:r>
            <a:r>
              <a:rPr lang="pl-PL" sz="1800" i="1" dirty="0">
                <a:latin typeface="Arial" panose="020B0604020202020204" pitchFamily="34" charset="0"/>
                <a:cs typeface="Arial" panose="020B0604020202020204" pitchFamily="34" charset="0"/>
              </a:rPr>
              <a:t> </a:t>
            </a:r>
            <a:r>
              <a:rPr lang="pl-PL" sz="1800" b="1" dirty="0">
                <a:solidFill>
                  <a:srgbClr val="000099"/>
                </a:solidFill>
                <a:latin typeface="Arial" panose="020B0604020202020204" pitchFamily="34" charset="0"/>
                <a:cs typeface="Arial" panose="020B0604020202020204" pitchFamily="34" charset="0"/>
              </a:rPr>
              <a:t>ustaloną liczbę OKW wpisuje </a:t>
            </a:r>
          </a:p>
          <a:p>
            <a:pPr marL="182563" indent="0" algn="just">
              <a:lnSpc>
                <a:spcPct val="90000"/>
              </a:lnSpc>
              <a:buFont typeface="Arial" pitchFamily="34" charset="0"/>
              <a:buNone/>
              <a:defRPr/>
            </a:pPr>
            <a:r>
              <a:rPr lang="pl-PL" sz="1800" b="1" dirty="0">
                <a:solidFill>
                  <a:srgbClr val="000099"/>
                </a:solidFill>
                <a:latin typeface="Arial" panose="020B0604020202020204" pitchFamily="34" charset="0"/>
                <a:cs typeface="Arial" panose="020B0604020202020204" pitchFamily="34" charset="0"/>
              </a:rPr>
              <a:t>w punkcie 1 protokołu głosowania </a:t>
            </a:r>
            <a:r>
              <a:rPr lang="pl-PL" sz="1800" b="1" dirty="0">
                <a:latin typeface="Arial" panose="020B0604020202020204" pitchFamily="34" charset="0"/>
                <a:cs typeface="Arial" panose="020B0604020202020204" pitchFamily="34" charset="0"/>
              </a:rPr>
              <a:t>(tylko staranne wykonanie tej czynności pozwoli prawidłowo rozliczyć karty do głosowania po jego zakończeniu);</a:t>
            </a:r>
          </a:p>
          <a:p>
            <a:pPr marL="182563" indent="-182563" algn="just">
              <a:lnSpc>
                <a:spcPct val="90000"/>
              </a:lnSpc>
              <a:defRPr/>
            </a:pPr>
            <a:r>
              <a:rPr lang="pl-PL" sz="1800" dirty="0">
                <a:latin typeface="Arial" panose="020B0604020202020204" pitchFamily="34" charset="0"/>
                <a:cs typeface="Arial" panose="020B0604020202020204" pitchFamily="34" charset="0"/>
              </a:rPr>
              <a:t>ostemplowuje wszystkie karty do głosowania swoją pieczęcią przed godz. 7.00,</a:t>
            </a:r>
          </a:p>
          <a:p>
            <a:pPr marL="0" indent="182563" algn="just">
              <a:lnSpc>
                <a:spcPct val="90000"/>
              </a:lnSpc>
              <a:buFont typeface="Arial" pitchFamily="34" charset="0"/>
              <a:buNone/>
              <a:defRPr/>
            </a:pPr>
            <a:r>
              <a:rPr lang="pl-PL" sz="1800" dirty="0">
                <a:latin typeface="Arial" panose="020B0604020202020204" pitchFamily="34" charset="0"/>
                <a:cs typeface="Arial" panose="020B0604020202020204" pitchFamily="34" charset="0"/>
              </a:rPr>
              <a:t>a jeśli to nie będzie możliwe OKW kończy stemplowanie bezpośrednio po 7.00;</a:t>
            </a:r>
          </a:p>
          <a:p>
            <a:pPr marL="182563" indent="-182563" algn="just">
              <a:lnSpc>
                <a:spcPct val="90000"/>
              </a:lnSpc>
              <a:defRPr/>
            </a:pPr>
            <a:r>
              <a:rPr lang="pl-PL" sz="1800" dirty="0">
                <a:latin typeface="Arial" panose="020B0604020202020204" pitchFamily="34" charset="0"/>
                <a:cs typeface="Arial" panose="020B0604020202020204" pitchFamily="34" charset="0"/>
              </a:rPr>
              <a:t>rozkłada </a:t>
            </a:r>
            <a:r>
              <a:rPr lang="pl-PL" sz="1800" b="1" dirty="0">
                <a:latin typeface="Arial" panose="020B0604020202020204" pitchFamily="34" charset="0"/>
                <a:cs typeface="Arial" panose="020B0604020202020204" pitchFamily="34" charset="0"/>
              </a:rPr>
              <a:t>spis wyborców </a:t>
            </a:r>
            <a:r>
              <a:rPr lang="pl-PL" sz="1800" b="1" dirty="0">
                <a:solidFill>
                  <a:srgbClr val="FF0000"/>
                </a:solidFill>
                <a:latin typeface="Arial" panose="020B0604020202020204" pitchFamily="34" charset="0"/>
                <a:cs typeface="Arial" panose="020B0604020202020204" pitchFamily="34" charset="0"/>
              </a:rPr>
              <a:t>wraz z osłoną na spis </a:t>
            </a:r>
            <a:r>
              <a:rPr lang="pl-PL" sz="1800" b="1" dirty="0">
                <a:latin typeface="Arial" panose="020B0604020202020204" pitchFamily="34" charset="0"/>
                <a:cs typeface="Arial" panose="020B0604020202020204" pitchFamily="34" charset="0"/>
              </a:rPr>
              <a:t>oraz karty do głosowania</a:t>
            </a:r>
            <a:r>
              <a:rPr lang="pl-PL" sz="1600" dirty="0">
                <a:latin typeface="Arial" panose="020B0604020202020204" pitchFamily="34" charset="0"/>
                <a:cs typeface="Arial" panose="020B0604020202020204" pitchFamily="34" charset="0"/>
              </a:rPr>
              <a:t>;</a:t>
            </a:r>
            <a:endParaRPr lang="pl-PL" sz="1800" dirty="0">
              <a:latin typeface="Arial" panose="020B0604020202020204" pitchFamily="34" charset="0"/>
              <a:cs typeface="Arial" panose="020B0604020202020204" pitchFamily="34" charset="0"/>
            </a:endParaRPr>
          </a:p>
          <a:p>
            <a:pPr marL="182563" indent="-182563" algn="just">
              <a:lnSpc>
                <a:spcPct val="90000"/>
              </a:lnSpc>
              <a:defRPr/>
            </a:pPr>
            <a:r>
              <a:rPr lang="pl-PL" sz="1800" dirty="0">
                <a:latin typeface="Arial" panose="020B0604020202020204" pitchFamily="34" charset="0"/>
                <a:cs typeface="Arial" panose="020B0604020202020204" pitchFamily="34" charset="0"/>
              </a:rPr>
              <a:t>sprawdza: czy wywieszono urzędowe obwieszczenia i informacje;</a:t>
            </a:r>
          </a:p>
          <a:p>
            <a:pPr marL="182563" indent="-182563" algn="just">
              <a:lnSpc>
                <a:spcPct val="90000"/>
              </a:lnSpc>
              <a:defRPr/>
            </a:pPr>
            <a:r>
              <a:rPr lang="pl-PL" sz="1800" dirty="0">
                <a:latin typeface="Arial" panose="020B0604020202020204" pitchFamily="34" charset="0"/>
                <a:cs typeface="Arial" panose="020B0604020202020204" pitchFamily="34" charset="0"/>
              </a:rPr>
              <a:t>sprawdza czy nie należy usunąć elementów kampanii wyborczej</a:t>
            </a:r>
          </a:p>
          <a:p>
            <a:pPr marL="182563" indent="-182563" algn="just">
              <a:lnSpc>
                <a:spcPct val="90000"/>
              </a:lnSpc>
              <a:buFont typeface="Arial" pitchFamily="34" charset="0"/>
              <a:buNone/>
              <a:defRPr/>
            </a:pPr>
            <a:r>
              <a:rPr lang="pl-PL" sz="1800" dirty="0">
                <a:latin typeface="Arial" panose="020B0604020202020204" pitchFamily="34" charset="0"/>
                <a:cs typeface="Arial" panose="020B0604020202020204" pitchFamily="34" charset="0"/>
              </a:rPr>
              <a:t>   (plakaty, napisy);</a:t>
            </a:r>
          </a:p>
          <a:p>
            <a:pPr marL="182563" indent="-182563" algn="just">
              <a:lnSpc>
                <a:spcPct val="90000"/>
              </a:lnSpc>
              <a:defRPr/>
            </a:pPr>
            <a:r>
              <a:rPr lang="pl-PL" sz="1800" dirty="0">
                <a:latin typeface="Arial" panose="020B0604020202020204" pitchFamily="34" charset="0"/>
                <a:cs typeface="Arial" panose="020B0604020202020204" pitchFamily="34" charset="0"/>
              </a:rPr>
              <a:t>sprawdza urnę, zamyka i opieczętowuje </a:t>
            </a:r>
            <a:r>
              <a:rPr lang="pl-PL" sz="1800" b="1" dirty="0">
                <a:solidFill>
                  <a:srgbClr val="9D032A"/>
                </a:solidFill>
                <a:latin typeface="Arial" panose="020B0604020202020204" pitchFamily="34" charset="0"/>
                <a:cs typeface="Arial" panose="020B0604020202020204" pitchFamily="34" charset="0"/>
              </a:rPr>
              <a:t>lub </a:t>
            </a:r>
            <a:r>
              <a:rPr lang="pl-PL" sz="1800" b="1" dirty="0">
                <a:latin typeface="Arial" panose="020B0604020202020204" pitchFamily="34" charset="0"/>
                <a:cs typeface="Arial" panose="020B0604020202020204" pitchFamily="34" charset="0"/>
              </a:rPr>
              <a:t>zabezpiecza za pomocą jednorazowych plomb (nalepek z unikalnym numerem). Numer ten wpisuje </a:t>
            </a:r>
            <a:br>
              <a:rPr lang="pl-PL" sz="1800" b="1" dirty="0">
                <a:latin typeface="Arial" panose="020B0604020202020204" pitchFamily="34" charset="0"/>
                <a:cs typeface="Arial" panose="020B0604020202020204" pitchFamily="34" charset="0"/>
              </a:rPr>
            </a:br>
            <a:r>
              <a:rPr lang="pl-PL" sz="1800" b="1" dirty="0">
                <a:latin typeface="Arial" panose="020B0604020202020204" pitchFamily="34" charset="0"/>
                <a:cs typeface="Arial" panose="020B0604020202020204" pitchFamily="34" charset="0"/>
              </a:rPr>
              <a:t>w protokole wewnętrznym.</a:t>
            </a:r>
          </a:p>
          <a:p>
            <a:pPr marL="182563" indent="-182563" algn="just">
              <a:lnSpc>
                <a:spcPct val="90000"/>
              </a:lnSpc>
              <a:buFont typeface="Arial" pitchFamily="34" charset="0"/>
              <a:buNone/>
              <a:defRPr/>
            </a:pPr>
            <a:endParaRPr lang="pl-PL" sz="1200" b="1" dirty="0">
              <a:latin typeface="Arial" panose="020B0604020202020204" pitchFamily="34" charset="0"/>
              <a:cs typeface="Arial" panose="020B0604020202020204" pitchFamily="34" charset="0"/>
            </a:endParaRPr>
          </a:p>
          <a:p>
            <a:pPr marL="182563" indent="-182563" algn="just">
              <a:lnSpc>
                <a:spcPct val="90000"/>
              </a:lnSpc>
              <a:buFont typeface="Arial" pitchFamily="34" charset="0"/>
              <a:buNone/>
              <a:defRPr/>
            </a:pPr>
            <a:endParaRPr lang="pl-PL" sz="1200" b="1" dirty="0">
              <a:latin typeface="Arial" panose="020B0604020202020204" pitchFamily="34" charset="0"/>
              <a:cs typeface="Arial" panose="020B0604020202020204" pitchFamily="34" charset="0"/>
            </a:endParaRPr>
          </a:p>
          <a:p>
            <a:pPr marL="182563" indent="-182563" algn="just">
              <a:lnSpc>
                <a:spcPct val="90000"/>
              </a:lnSpc>
              <a:defRPr/>
            </a:pPr>
            <a:r>
              <a:rPr lang="pl-PL" sz="1800" b="1" dirty="0">
                <a:latin typeface="Arial" panose="020B0604020202020204" pitchFamily="34" charset="0"/>
                <a:cs typeface="Arial" panose="020B0604020202020204" pitchFamily="34" charset="0"/>
              </a:rPr>
              <a:t>przygotowuje</a:t>
            </a:r>
            <a:r>
              <a:rPr lang="pl-PL" sz="1800" dirty="0">
                <a:latin typeface="Arial" panose="020B0604020202020204" pitchFamily="34" charset="0"/>
                <a:cs typeface="Arial" panose="020B0604020202020204" pitchFamily="34" charset="0"/>
              </a:rPr>
              <a:t>, do stosowania przez wszystkie osoby przebywające w lokalu komisji, </a:t>
            </a:r>
            <a:r>
              <a:rPr lang="pl-PL" sz="1800" b="1" dirty="0">
                <a:latin typeface="Arial" panose="020B0604020202020204" pitchFamily="34" charset="0"/>
                <a:cs typeface="Arial" panose="020B0604020202020204" pitchFamily="34" charset="0"/>
              </a:rPr>
              <a:t>środki ochrony osobistej związanej ze zwalczaniem epidemii COVID-19</a:t>
            </a:r>
            <a:r>
              <a:rPr lang="pl-PL" sz="1800" dirty="0">
                <a:latin typeface="Arial" panose="020B0604020202020204" pitchFamily="34" charset="0"/>
                <a:cs typeface="Arial" panose="020B0604020202020204" pitchFamily="34" charset="0"/>
              </a:rPr>
              <a:t>, o których mowa w rozporządzeniu Ministra Zdrowia.</a:t>
            </a:r>
            <a:endParaRPr lang="pl-PL" sz="2400" dirty="0">
              <a:latin typeface="Corbel" pitchFamily="34" charset="0"/>
            </a:endParaRPr>
          </a:p>
          <a:p>
            <a:pPr marL="182563" indent="-182563" algn="just">
              <a:lnSpc>
                <a:spcPct val="90000"/>
              </a:lnSpc>
              <a:defRPr/>
            </a:pPr>
            <a:endParaRPr lang="pl-PL" sz="18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buClr>
                <a:schemeClr val="tx1"/>
              </a:buClr>
              <a:buFontTx/>
              <a:buNone/>
              <a:defRPr/>
            </a:pPr>
            <a:endParaRPr lang="pl-PL" sz="2300" dirty="0">
              <a:latin typeface="Corbel" pitchFamily="34" charset="0"/>
            </a:endParaRPr>
          </a:p>
          <a:p>
            <a:pPr marL="609600" indent="-609600">
              <a:lnSpc>
                <a:spcPct val="90000"/>
              </a:lnSpc>
              <a:buClr>
                <a:schemeClr val="tx1"/>
              </a:buClr>
              <a:buFont typeface="Wingdings" pitchFamily="2" charset="2"/>
              <a:buBlip>
                <a:blip r:embed="rId2"/>
              </a:buBlip>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p:txBody>
      </p:sp>
      <p:pic>
        <p:nvPicPr>
          <p:cNvPr id="51204" name="Obraz 5" descr="1242796267486489866Handicapped_Accessible_sign.svg.med.png"/>
          <p:cNvPicPr>
            <a:picLocks noChangeAspect="1"/>
          </p:cNvPicPr>
          <p:nvPr/>
        </p:nvPicPr>
        <p:blipFill>
          <a:blip r:embed="rId3"/>
          <a:srcRect/>
          <a:stretch>
            <a:fillRect/>
          </a:stretch>
        </p:blipFill>
        <p:spPr bwMode="auto">
          <a:xfrm>
            <a:off x="7524750" y="3860800"/>
            <a:ext cx="647700" cy="647700"/>
          </a:xfrm>
          <a:prstGeom prst="rect">
            <a:avLst/>
          </a:prstGeom>
          <a:noFill/>
          <a:ln w="9525">
            <a:noFill/>
            <a:miter lim="800000"/>
            <a:headEnd/>
            <a:tailEnd/>
          </a:ln>
        </p:spPr>
      </p:pic>
      <p:pic>
        <p:nvPicPr>
          <p:cNvPr id="51205" name="Obraz 1"/>
          <p:cNvPicPr>
            <a:picLocks noChangeAspect="1"/>
          </p:cNvPicPr>
          <p:nvPr/>
        </p:nvPicPr>
        <p:blipFill>
          <a:blip r:embed="rId4"/>
          <a:srcRect/>
          <a:stretch>
            <a:fillRect/>
          </a:stretch>
        </p:blipFill>
        <p:spPr bwMode="auto">
          <a:xfrm>
            <a:off x="5003800" y="5157788"/>
            <a:ext cx="2662238" cy="473075"/>
          </a:xfrm>
          <a:prstGeom prst="rect">
            <a:avLst/>
          </a:prstGeom>
          <a:noFill/>
          <a:ln w="9525">
            <a:noFill/>
            <a:miter lim="800000"/>
            <a:headEnd/>
            <a:tailEnd/>
          </a:ln>
        </p:spPr>
      </p:pic>
      <p:pic>
        <p:nvPicPr>
          <p:cNvPr id="51206" name="Picture 12" descr="F:\SZKOLENIA\2019\ODUDFT0.png"/>
          <p:cNvPicPr>
            <a:picLocks noChangeAspect="1" noChangeArrowheads="1"/>
          </p:cNvPicPr>
          <p:nvPr/>
        </p:nvPicPr>
        <p:blipFill>
          <a:blip r:embed="rId5"/>
          <a:srcRect/>
          <a:stretch>
            <a:fillRect/>
          </a:stretch>
        </p:blipFill>
        <p:spPr bwMode="auto">
          <a:xfrm>
            <a:off x="395288" y="496888"/>
            <a:ext cx="1022350" cy="936625"/>
          </a:xfrm>
          <a:prstGeom prst="rect">
            <a:avLst/>
          </a:prstGeom>
          <a:noFill/>
          <a:ln w="9525">
            <a:noFill/>
            <a:miter lim="800000"/>
            <a:headEnd/>
            <a:tailEnd/>
          </a:ln>
        </p:spPr>
      </p:pic>
      <p:pic>
        <p:nvPicPr>
          <p:cNvPr id="51207" name="Obraz 1"/>
          <p:cNvPicPr>
            <a:picLocks noChangeAspect="1"/>
          </p:cNvPicPr>
          <p:nvPr/>
        </p:nvPicPr>
        <p:blipFill>
          <a:blip r:embed="rId6"/>
          <a:srcRect l="51355" t="26131" r="37781" b="65367"/>
          <a:stretch>
            <a:fillRect/>
          </a:stretch>
        </p:blipFill>
        <p:spPr bwMode="auto">
          <a:xfrm>
            <a:off x="7019925" y="5157788"/>
            <a:ext cx="504825" cy="31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Obraz 1"/>
          <p:cNvPicPr>
            <a:picLocks noChangeAspect="1"/>
          </p:cNvPicPr>
          <p:nvPr/>
        </p:nvPicPr>
        <p:blipFill>
          <a:blip r:embed="rId2"/>
          <a:srcRect/>
          <a:stretch>
            <a:fillRect/>
          </a:stretch>
        </p:blipFill>
        <p:spPr bwMode="auto">
          <a:xfrm>
            <a:off x="-14288" y="1336675"/>
            <a:ext cx="1817688" cy="2955925"/>
          </a:xfrm>
          <a:prstGeom prst="rect">
            <a:avLst/>
          </a:prstGeom>
          <a:noFill/>
          <a:ln w="9525">
            <a:noFill/>
            <a:miter lim="800000"/>
            <a:headEnd/>
            <a:tailEnd/>
          </a:ln>
        </p:spPr>
      </p:pic>
      <p:sp>
        <p:nvSpPr>
          <p:cNvPr id="52227" name="pole tekstowe 2"/>
          <p:cNvSpPr txBox="1">
            <a:spLocks noChangeArrowheads="1"/>
          </p:cNvSpPr>
          <p:nvPr/>
        </p:nvSpPr>
        <p:spPr bwMode="auto">
          <a:xfrm>
            <a:off x="1331913" y="476250"/>
            <a:ext cx="5759450" cy="708025"/>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rPr>
              <a:t>ZADANIA  OKW  W DNIU GŁOSOWANIA</a:t>
            </a:r>
          </a:p>
          <a:p>
            <a:r>
              <a:rPr lang="pl-PL" altLang="pl-PL">
                <a:solidFill>
                  <a:srgbClr val="9D032A"/>
                </a:solidFill>
                <a:latin typeface="Arial Black" pitchFamily="34" charset="0"/>
              </a:rPr>
              <a:t> - </a:t>
            </a:r>
            <a:r>
              <a:rPr lang="pl-PL" altLang="pl-PL" sz="2000">
                <a:solidFill>
                  <a:srgbClr val="9D032A"/>
                </a:solidFill>
                <a:latin typeface="Arial Black" pitchFamily="34" charset="0"/>
              </a:rPr>
              <a:t>przed otwarciem lokalu wyborczego</a:t>
            </a:r>
            <a:endParaRPr lang="pl-PL" altLang="pl-PL">
              <a:solidFill>
                <a:srgbClr val="9D032A"/>
              </a:solidFill>
              <a:latin typeface="Arial Black" pitchFamily="34" charset="0"/>
            </a:endParaRPr>
          </a:p>
        </p:txBody>
      </p:sp>
      <p:sp>
        <p:nvSpPr>
          <p:cNvPr id="5" name="Rectangle 7">
            <a:extLst>
              <a:ext uri="{FF2B5EF4-FFF2-40B4-BE49-F238E27FC236}">
                <a16:creationId xmlns:a16="http://schemas.microsoft.com/office/drawing/2014/main" xmlns="" id="{DB9DC6FD-4793-4818-BBB2-28EA64B193FB}"/>
              </a:ext>
            </a:extLst>
          </p:cNvPr>
          <p:cNvSpPr txBox="1">
            <a:spLocks noChangeArrowheads="1"/>
          </p:cNvSpPr>
          <p:nvPr/>
        </p:nvSpPr>
        <p:spPr>
          <a:xfrm>
            <a:off x="1331913" y="1412875"/>
            <a:ext cx="7704137" cy="360045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254000" algn="just">
              <a:spcBef>
                <a:spcPts val="0"/>
              </a:spcBef>
              <a:spcAft>
                <a:spcPts val="1200"/>
              </a:spcAft>
              <a:buFont typeface="Arial" pitchFamily="34" charset="0"/>
              <a:buNone/>
              <a:defRPr/>
            </a:pPr>
            <a:r>
              <a:rPr lang="pl-PL" sz="2200" b="1" dirty="0">
                <a:latin typeface="Arial" panose="020B0604020202020204" pitchFamily="34" charset="0"/>
                <a:cs typeface="Arial" panose="020B0604020202020204" pitchFamily="34" charset="0"/>
              </a:rPr>
              <a:t>Przewodniczący OKW </a:t>
            </a:r>
            <a:r>
              <a:rPr lang="pl-PL" sz="2200" b="1" u="sng" dirty="0">
                <a:solidFill>
                  <a:srgbClr val="FF0000"/>
                </a:solidFill>
                <a:latin typeface="Arial" panose="020B0604020202020204" pitchFamily="34" charset="0"/>
                <a:cs typeface="Arial" panose="020B0604020202020204" pitchFamily="34" charset="0"/>
              </a:rPr>
              <a:t>obowiązkowo</a:t>
            </a:r>
            <a:r>
              <a:rPr lang="pl-PL" sz="2200" b="1" dirty="0">
                <a:latin typeface="Arial" panose="020B0604020202020204" pitchFamily="34" charset="0"/>
                <a:cs typeface="Arial" panose="020B0604020202020204" pitchFamily="34" charset="0"/>
              </a:rPr>
              <a:t> wyznacza członka komisji</a:t>
            </a:r>
            <a:r>
              <a:rPr lang="pl-PL" sz="2200" dirty="0">
                <a:latin typeface="Arial" panose="020B0604020202020204" pitchFamily="34" charset="0"/>
                <a:cs typeface="Arial" panose="020B0604020202020204" pitchFamily="34" charset="0"/>
              </a:rPr>
              <a:t>, który przebywając w bezpośredniej bliskości urny zapewnia jej nienaruszalność oraz przestrzeganie przez wyborców zasad dotyczących tajności głosowania </a:t>
            </a:r>
            <a:r>
              <a:rPr lang="pl-PL" sz="2200" b="1" dirty="0">
                <a:latin typeface="Arial" panose="020B0604020202020204" pitchFamily="34" charset="0"/>
                <a:cs typeface="Arial" panose="020B0604020202020204" pitchFamily="34" charset="0"/>
              </a:rPr>
              <a:t>w tym</a:t>
            </a:r>
            <a:r>
              <a:rPr lang="pl-PL" sz="2200" dirty="0">
                <a:latin typeface="Arial" panose="020B0604020202020204" pitchFamily="34" charset="0"/>
                <a:cs typeface="Arial" panose="020B0604020202020204" pitchFamily="34" charset="0"/>
              </a:rPr>
              <a:t> </a:t>
            </a:r>
            <a:r>
              <a:rPr lang="pl-PL" sz="2200" b="1" dirty="0">
                <a:latin typeface="Arial" panose="020B0604020202020204" pitchFamily="34" charset="0"/>
                <a:cs typeface="Arial" panose="020B0604020202020204" pitchFamily="34" charset="0"/>
              </a:rPr>
              <a:t>czuwa, aby: </a:t>
            </a:r>
          </a:p>
          <a:p>
            <a:pPr marL="0" indent="-254000" algn="just">
              <a:spcBef>
                <a:spcPts val="0"/>
              </a:spcBef>
              <a:spcAft>
                <a:spcPts val="1200"/>
              </a:spcAft>
              <a:buFontTx/>
              <a:buChar char="-"/>
              <a:defRPr/>
            </a:pPr>
            <a:r>
              <a:rPr lang="pl-PL" sz="2200" b="1" dirty="0">
                <a:latin typeface="Arial" panose="020B0604020202020204" pitchFamily="34" charset="0"/>
                <a:cs typeface="Arial" panose="020B0604020202020204" pitchFamily="34" charset="0"/>
              </a:rPr>
              <a:t>wyborcy wrzucali karty do urny w taki sposób, aby strona</a:t>
            </a:r>
            <a:br>
              <a:rPr lang="pl-PL" sz="2200" b="1" dirty="0">
                <a:latin typeface="Arial" panose="020B0604020202020204" pitchFamily="34" charset="0"/>
                <a:cs typeface="Arial" panose="020B0604020202020204" pitchFamily="34" charset="0"/>
              </a:rPr>
            </a:br>
            <a:r>
              <a:rPr lang="pl-PL" sz="2200" b="1" dirty="0">
                <a:latin typeface="Arial" panose="020B0604020202020204" pitchFamily="34" charset="0"/>
                <a:cs typeface="Arial" panose="020B0604020202020204" pitchFamily="34" charset="0"/>
              </a:rPr>
              <a:t>    zadrukowana była niewidoczna, </a:t>
            </a:r>
          </a:p>
          <a:p>
            <a:pPr marL="0" indent="-254000" algn="just">
              <a:spcBef>
                <a:spcPts val="0"/>
              </a:spcBef>
              <a:spcAft>
                <a:spcPts val="1200"/>
              </a:spcAft>
              <a:buFontTx/>
              <a:buChar char="-"/>
              <a:defRPr/>
            </a:pPr>
            <a:r>
              <a:rPr lang="pl-PL" sz="2200" b="1" dirty="0">
                <a:latin typeface="Arial" panose="020B0604020202020204" pitchFamily="34" charset="0"/>
                <a:cs typeface="Arial" panose="020B0604020202020204" pitchFamily="34" charset="0"/>
              </a:rPr>
              <a:t>wyborcy nie wrzucali do urny nakładki na kartę do głosowania, </a:t>
            </a:r>
          </a:p>
          <a:p>
            <a:pPr marL="0" indent="-254000" algn="just">
              <a:spcBef>
                <a:spcPts val="0"/>
              </a:spcBef>
              <a:spcAft>
                <a:spcPts val="1200"/>
              </a:spcAft>
              <a:buFontTx/>
              <a:buChar char="-"/>
              <a:defRPr/>
            </a:pPr>
            <a:r>
              <a:rPr lang="pl-PL" sz="2200" b="1" dirty="0">
                <a:latin typeface="Arial" panose="020B0604020202020204" pitchFamily="34" charset="0"/>
                <a:cs typeface="Arial" panose="020B0604020202020204" pitchFamily="34" charset="0"/>
              </a:rPr>
              <a:t>doręczający koperty zwrotne nie wrzucali ich do urny</a:t>
            </a:r>
            <a:br>
              <a:rPr lang="pl-PL" sz="2200" b="1" dirty="0">
                <a:latin typeface="Arial" panose="020B0604020202020204" pitchFamily="34" charset="0"/>
                <a:cs typeface="Arial" panose="020B0604020202020204" pitchFamily="34" charset="0"/>
              </a:rPr>
            </a:br>
            <a:r>
              <a:rPr lang="pl-PL" sz="2200" b="1" dirty="0">
                <a:latin typeface="Arial" panose="020B0604020202020204" pitchFamily="34" charset="0"/>
                <a:cs typeface="Arial" panose="020B0604020202020204" pitchFamily="34" charset="0"/>
              </a:rPr>
              <a:t>    wyborczej</a:t>
            </a:r>
          </a:p>
          <a:p>
            <a:pPr marL="0" indent="-254000" algn="just">
              <a:buFont typeface="Arial" pitchFamily="34" charset="0"/>
              <a:buNone/>
              <a:defRPr/>
            </a:pPr>
            <a:r>
              <a:rPr lang="pl-PL" sz="2200" dirty="0">
                <a:latin typeface="Arial" panose="020B0604020202020204" pitchFamily="34" charset="0"/>
                <a:cs typeface="Arial" panose="020B0604020202020204" pitchFamily="34" charset="0"/>
              </a:rPr>
              <a:t>Urny nie wolno wynosić z lokalu wyborczego; dotyczy to również </a:t>
            </a:r>
            <a:r>
              <a:rPr lang="pl-PL" sz="2200" u="sng" dirty="0">
                <a:latin typeface="Arial" panose="020B0604020202020204" pitchFamily="34" charset="0"/>
                <a:cs typeface="Arial" panose="020B0604020202020204" pitchFamily="34" charset="0"/>
              </a:rPr>
              <a:t>urny zasadniczej </a:t>
            </a:r>
            <a:r>
              <a:rPr lang="pl-PL" sz="2200" dirty="0">
                <a:latin typeface="Arial" panose="020B0604020202020204" pitchFamily="34" charset="0"/>
                <a:cs typeface="Arial" panose="020B0604020202020204" pitchFamily="34" charset="0"/>
              </a:rPr>
              <a:t>w obwodach głosowania utworzonych w zakładach leczniczych i domach pomocy społecznej.</a:t>
            </a:r>
            <a:endParaRPr lang="pl-PL" sz="2300" dirty="0">
              <a:latin typeface="Corbel" pitchFamily="34" charset="0"/>
            </a:endParaRPr>
          </a:p>
          <a:p>
            <a:pPr marL="609600" indent="-609600">
              <a:lnSpc>
                <a:spcPct val="90000"/>
              </a:lnSpc>
              <a:buClr>
                <a:schemeClr val="tx1"/>
              </a:buClr>
              <a:buFont typeface="Wingdings" pitchFamily="2" charset="2"/>
              <a:buBlip>
                <a:blip r:embed="rId3"/>
              </a:buBlip>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a:p>
            <a:pPr marL="609600" indent="-609600">
              <a:lnSpc>
                <a:spcPct val="90000"/>
              </a:lnSpc>
              <a:defRPr/>
            </a:pPr>
            <a:endParaRPr lang="pl-PL" sz="2300" dirty="0">
              <a:latin typeface="Corbel" pitchFamily="34" charset="0"/>
            </a:endParaRPr>
          </a:p>
        </p:txBody>
      </p:sp>
      <p:sp>
        <p:nvSpPr>
          <p:cNvPr id="9" name="Prostokąt 8">
            <a:extLst>
              <a:ext uri="{FF2B5EF4-FFF2-40B4-BE49-F238E27FC236}">
                <a16:creationId xmlns:a16="http://schemas.microsoft.com/office/drawing/2014/main" xmlns="" id="{49A4CE0C-FB25-4B6F-83AC-E8756FDF240C}"/>
              </a:ext>
            </a:extLst>
          </p:cNvPr>
          <p:cNvSpPr/>
          <p:nvPr/>
        </p:nvSpPr>
        <p:spPr>
          <a:xfrm>
            <a:off x="179388" y="5229225"/>
            <a:ext cx="7632700" cy="1439863"/>
          </a:xfrm>
          <a:prstGeom prst="rect">
            <a:avLst/>
          </a:prstGeom>
          <a:solidFill>
            <a:srgbClr val="9D032A"/>
          </a:solidFill>
          <a:ln w="38100">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pl-PL" sz="2400" b="1" dirty="0">
                <a:solidFill>
                  <a:schemeClr val="bg1"/>
                </a:solidFill>
              </a:rPr>
              <a:t>Urna musi pozostać zamknięta przez cały czas od chwili jej zamknięcia przed rozpoczęciem głosowania, aż do jej otwarcia po zakończeniu głosowania.</a:t>
            </a:r>
          </a:p>
        </p:txBody>
      </p:sp>
      <p:pic>
        <p:nvPicPr>
          <p:cNvPr id="52230" name="Obraz 1"/>
          <p:cNvPicPr>
            <a:picLocks noChangeAspect="1"/>
          </p:cNvPicPr>
          <p:nvPr/>
        </p:nvPicPr>
        <p:blipFill>
          <a:blip r:embed="rId4"/>
          <a:srcRect/>
          <a:stretch>
            <a:fillRect/>
          </a:stretch>
        </p:blipFill>
        <p:spPr bwMode="auto">
          <a:xfrm>
            <a:off x="96838" y="3673475"/>
            <a:ext cx="1146175" cy="136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Obraz 11" descr="maska.jpg"/>
          <p:cNvPicPr>
            <a:picLocks noChangeAspect="1"/>
          </p:cNvPicPr>
          <p:nvPr/>
        </p:nvPicPr>
        <p:blipFill>
          <a:blip r:embed="rId2"/>
          <a:srcRect/>
          <a:stretch>
            <a:fillRect/>
          </a:stretch>
        </p:blipFill>
        <p:spPr bwMode="auto">
          <a:xfrm>
            <a:off x="5508625" y="836613"/>
            <a:ext cx="1295400" cy="1730375"/>
          </a:xfrm>
          <a:prstGeom prst="rect">
            <a:avLst/>
          </a:prstGeom>
          <a:noFill/>
          <a:ln w="9525">
            <a:noFill/>
            <a:miter lim="800000"/>
            <a:headEnd/>
            <a:tailEnd/>
          </a:ln>
        </p:spPr>
      </p:pic>
      <p:sp>
        <p:nvSpPr>
          <p:cNvPr id="53251" name="pole tekstowe 1"/>
          <p:cNvSpPr txBox="1">
            <a:spLocks noChangeArrowheads="1"/>
          </p:cNvSpPr>
          <p:nvPr/>
        </p:nvSpPr>
        <p:spPr bwMode="auto">
          <a:xfrm>
            <a:off x="539750" y="404813"/>
            <a:ext cx="6480175" cy="738187"/>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CZYNNOŚCI </a:t>
            </a:r>
            <a:r>
              <a:rPr lang="pl-PL" altLang="pl-PL" sz="2400" b="1">
                <a:solidFill>
                  <a:srgbClr val="9D032A"/>
                </a:solidFill>
                <a:latin typeface="Arial Black" pitchFamily="34" charset="0"/>
              </a:rPr>
              <a:t>OKW</a:t>
            </a:r>
            <a:r>
              <a:rPr lang="pl-PL" altLang="pl-PL" sz="2000" b="1">
                <a:solidFill>
                  <a:srgbClr val="9D032A"/>
                </a:solidFill>
                <a:latin typeface="Arial Black" pitchFamily="34" charset="0"/>
              </a:rPr>
              <a:t> W TRAKCIE GŁOSOWANIA </a:t>
            </a:r>
          </a:p>
          <a:p>
            <a:pPr algn="ctr"/>
            <a:r>
              <a:rPr lang="pl-PL" altLang="pl-PL">
                <a:solidFill>
                  <a:srgbClr val="9D032A"/>
                </a:solidFill>
                <a:latin typeface="Arial Black" pitchFamily="34" charset="0"/>
                <a:cs typeface="Arial" charset="0"/>
              </a:rPr>
              <a:t>                - przed wydaniem kart do głosowania</a:t>
            </a:r>
          </a:p>
        </p:txBody>
      </p:sp>
      <p:sp>
        <p:nvSpPr>
          <p:cNvPr id="80899" name="Prostokąt 2">
            <a:extLst>
              <a:ext uri="{FF2B5EF4-FFF2-40B4-BE49-F238E27FC236}">
                <a16:creationId xmlns:a16="http://schemas.microsoft.com/office/drawing/2014/main" xmlns="" id="{593C85B6-4214-4580-A73B-5F5E0D1F26C7}"/>
              </a:ext>
            </a:extLst>
          </p:cNvPr>
          <p:cNvSpPr>
            <a:spLocks noChangeArrowheads="1"/>
          </p:cNvSpPr>
          <p:nvPr/>
        </p:nvSpPr>
        <p:spPr bwMode="auto">
          <a:xfrm>
            <a:off x="0" y="1844824"/>
            <a:ext cx="8856662" cy="1969770"/>
          </a:xfrm>
          <a:prstGeom prst="rect">
            <a:avLst/>
          </a:prstGeom>
          <a:noFill/>
          <a:ln>
            <a:noFill/>
          </a:ln>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2857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1">
              <a:lnSpc>
                <a:spcPct val="100000"/>
              </a:lnSpc>
              <a:spcBef>
                <a:spcPct val="0"/>
              </a:spcBef>
              <a:buFont typeface="Wingdings" panose="05000000000000000000" pitchFamily="2" charset="2"/>
              <a:buChar char="Ø"/>
              <a:defRPr/>
            </a:pPr>
            <a:r>
              <a:rPr lang="pl-PL" altLang="pl-PL" sz="1800" dirty="0">
                <a:solidFill>
                  <a:prstClr val="black"/>
                </a:solidFill>
                <a:latin typeface="Arial" panose="020B0604020202020204" pitchFamily="34" charset="0"/>
                <a:cs typeface="Arial" panose="020B0604020202020204" pitchFamily="34" charset="0"/>
              </a:rPr>
              <a:t> na podstawie dokumentu z fotografią </a:t>
            </a:r>
          </a:p>
          <a:p>
            <a:pPr marL="357188" lvl="1" indent="0">
              <a:lnSpc>
                <a:spcPct val="100000"/>
              </a:lnSpc>
              <a:spcBef>
                <a:spcPct val="0"/>
              </a:spcBef>
              <a:buFont typeface="Arial" panose="020B0604020202020204" pitchFamily="34" charset="0"/>
              <a:buNone/>
              <a:defRPr/>
            </a:pPr>
            <a:r>
              <a:rPr lang="pl-PL" altLang="pl-PL" sz="1600" b="1" dirty="0">
                <a:solidFill>
                  <a:prstClr val="black"/>
                </a:solidFill>
                <a:latin typeface="Arial" panose="020B0604020202020204" pitchFamily="34" charset="0"/>
              </a:rPr>
              <a:t>(np. dowód osobisty, paszport, prawo jazdy, </a:t>
            </a:r>
            <a:br>
              <a:rPr lang="pl-PL" altLang="pl-PL" sz="1600" b="1" dirty="0">
                <a:solidFill>
                  <a:prstClr val="black"/>
                </a:solidFill>
                <a:latin typeface="Arial" panose="020B0604020202020204" pitchFamily="34" charset="0"/>
              </a:rPr>
            </a:br>
            <a:r>
              <a:rPr lang="pl-PL" altLang="pl-PL" sz="1600" b="1" dirty="0">
                <a:solidFill>
                  <a:prstClr val="black"/>
                </a:solidFill>
                <a:latin typeface="Arial" panose="020B0604020202020204" pitchFamily="34" charset="0"/>
              </a:rPr>
              <a:t>legitymacja studencka, w tym może być dokument, który utracił ważność);</a:t>
            </a:r>
          </a:p>
          <a:p>
            <a:pPr algn="just">
              <a:lnSpc>
                <a:spcPct val="100000"/>
              </a:lnSpc>
              <a:spcBef>
                <a:spcPct val="0"/>
              </a:spcBef>
              <a:buFontTx/>
              <a:buNone/>
              <a:defRPr/>
            </a:pPr>
            <a:endParaRPr lang="pl-PL" altLang="pl-PL" sz="800" b="1" dirty="0">
              <a:solidFill>
                <a:prstClr val="black"/>
              </a:solidFill>
              <a:latin typeface="Arial" panose="020B0604020202020204" pitchFamily="34" charset="0"/>
            </a:endParaRPr>
          </a:p>
          <a:p>
            <a:pPr algn="just">
              <a:lnSpc>
                <a:spcPct val="100000"/>
              </a:lnSpc>
              <a:spcBef>
                <a:spcPct val="0"/>
              </a:spcBef>
              <a:spcAft>
                <a:spcPts val="1200"/>
              </a:spcAft>
              <a:buFont typeface="Wingdings" panose="05000000000000000000" pitchFamily="2" charset="2"/>
              <a:buChar char="Ø"/>
              <a:defRPr/>
            </a:pPr>
            <a:r>
              <a:rPr lang="pl-PL" altLang="pl-PL" sz="1800" dirty="0">
                <a:solidFill>
                  <a:prstClr val="black"/>
                </a:solidFill>
                <a:latin typeface="Arial" panose="020B0604020202020204" pitchFamily="34" charset="0"/>
              </a:rPr>
              <a:t>na podstawie </a:t>
            </a:r>
            <a:r>
              <a:rPr lang="pl-PL" altLang="pl-PL" sz="1800" b="1" dirty="0" err="1">
                <a:solidFill>
                  <a:prstClr val="black"/>
                </a:solidFill>
                <a:latin typeface="Arial" panose="020B0604020202020204" pitchFamily="34" charset="0"/>
              </a:rPr>
              <a:t>mTożsamość</a:t>
            </a:r>
            <a:r>
              <a:rPr lang="pl-PL" altLang="pl-PL" sz="1800" b="1" dirty="0">
                <a:solidFill>
                  <a:prstClr val="black"/>
                </a:solidFill>
                <a:latin typeface="Arial" panose="020B0604020202020204" pitchFamily="34" charset="0"/>
              </a:rPr>
              <a:t> </a:t>
            </a:r>
            <a:r>
              <a:rPr lang="pl-PL" altLang="pl-PL" sz="1800" dirty="0">
                <a:solidFill>
                  <a:prstClr val="black"/>
                </a:solidFill>
                <a:latin typeface="Arial" panose="020B0604020202020204" pitchFamily="34" charset="0"/>
              </a:rPr>
              <a:t>w rządowej aplikacji mobilnej </a:t>
            </a:r>
            <a:r>
              <a:rPr lang="pl-PL" altLang="pl-PL" sz="1800" dirty="0" err="1">
                <a:solidFill>
                  <a:prstClr val="black"/>
                </a:solidFill>
                <a:latin typeface="Arial" panose="020B0604020202020204" pitchFamily="34" charset="0"/>
              </a:rPr>
              <a:t>mObywatel</a:t>
            </a:r>
            <a:r>
              <a:rPr lang="pl-PL" altLang="pl-PL" sz="1800" dirty="0">
                <a:solidFill>
                  <a:prstClr val="black"/>
                </a:solidFill>
                <a:latin typeface="Arial" panose="020B0604020202020204" pitchFamily="34" charset="0"/>
              </a:rPr>
              <a:t>.</a:t>
            </a:r>
          </a:p>
          <a:p>
            <a:pPr marL="0" indent="0" algn="just">
              <a:lnSpc>
                <a:spcPct val="100000"/>
              </a:lnSpc>
              <a:spcBef>
                <a:spcPct val="0"/>
              </a:spcBef>
              <a:buFont typeface="Arial" panose="020B0604020202020204" pitchFamily="34" charset="0"/>
              <a:buNone/>
              <a:defRPr/>
            </a:pPr>
            <a:r>
              <a:rPr lang="pl-PL" sz="1800" dirty="0">
                <a:latin typeface="Arial" pitchFamily="34" charset="0"/>
                <a:cs typeface="Arial" pitchFamily="34" charset="0"/>
              </a:rPr>
              <a:t>na ekranie </a:t>
            </a:r>
            <a:r>
              <a:rPr lang="pl-PL" sz="1800" dirty="0" err="1">
                <a:latin typeface="Arial" pitchFamily="34" charset="0"/>
                <a:cs typeface="Arial" pitchFamily="34" charset="0"/>
              </a:rPr>
              <a:t>smartfonu</a:t>
            </a:r>
            <a:r>
              <a:rPr lang="pl-PL" sz="1800" dirty="0">
                <a:latin typeface="Arial" pitchFamily="34" charset="0"/>
                <a:cs typeface="Arial" pitchFamily="34" charset="0"/>
              </a:rPr>
              <a:t> wyświetlana jest </a:t>
            </a:r>
            <a:r>
              <a:rPr lang="pl-PL" sz="1800" b="1" dirty="0">
                <a:latin typeface="Arial" pitchFamily="34" charset="0"/>
                <a:cs typeface="Arial" pitchFamily="34" charset="0"/>
              </a:rPr>
              <a:t>ruchoma flaga, a nie jej statyczny obraz, oraz</a:t>
            </a:r>
            <a:r>
              <a:rPr lang="pl-PL" sz="1800" b="1" strike="sngStrike" dirty="0">
                <a:latin typeface="Arial" pitchFamily="34" charset="0"/>
                <a:cs typeface="Arial" pitchFamily="34" charset="0"/>
              </a:rPr>
              <a:t> </a:t>
            </a:r>
            <a:r>
              <a:rPr lang="pl-PL" sz="1800" b="1" dirty="0">
                <a:latin typeface="Arial" pitchFamily="34" charset="0"/>
                <a:cs typeface="Arial" pitchFamily="34" charset="0"/>
              </a:rPr>
              <a:t> hologram zmienia barwy</a:t>
            </a:r>
            <a:endParaRPr lang="pl-PL" altLang="pl-PL" sz="1800" b="1" dirty="0">
              <a:solidFill>
                <a:srgbClr val="FF0000"/>
              </a:solidFill>
              <a:latin typeface="Arial" pitchFamily="34" charset="0"/>
              <a:cs typeface="Arial" pitchFamily="34" charset="0"/>
            </a:endParaRPr>
          </a:p>
        </p:txBody>
      </p:sp>
      <p:pic>
        <p:nvPicPr>
          <p:cNvPr id="53253" name="Picture 2" descr="https://encrypted-tbn3.gstatic.com/images?q=tbn:ANd9GcTllP2rHHAmCLWvbGjAtnvnBj5AysqnGhTaI1DFooTG1jzEXmcH"/>
          <p:cNvPicPr>
            <a:picLocks noChangeAspect="1" noChangeArrowheads="1"/>
          </p:cNvPicPr>
          <p:nvPr/>
        </p:nvPicPr>
        <p:blipFill>
          <a:blip r:embed="rId3"/>
          <a:srcRect/>
          <a:stretch>
            <a:fillRect/>
          </a:stretch>
        </p:blipFill>
        <p:spPr bwMode="auto">
          <a:xfrm>
            <a:off x="206375" y="836613"/>
            <a:ext cx="1485900" cy="815975"/>
          </a:xfrm>
          <a:prstGeom prst="rect">
            <a:avLst/>
          </a:prstGeom>
          <a:noFill/>
          <a:ln w="9525">
            <a:noFill/>
            <a:miter lim="800000"/>
            <a:headEnd/>
            <a:tailEnd/>
          </a:ln>
        </p:spPr>
      </p:pic>
      <p:pic>
        <p:nvPicPr>
          <p:cNvPr id="53254" name="Obraz 2"/>
          <p:cNvPicPr>
            <a:picLocks noChangeAspect="1"/>
          </p:cNvPicPr>
          <p:nvPr/>
        </p:nvPicPr>
        <p:blipFill>
          <a:blip r:embed="rId4"/>
          <a:srcRect l="5307" t="22899" r="7843" b="21841"/>
          <a:stretch>
            <a:fillRect/>
          </a:stretch>
        </p:blipFill>
        <p:spPr bwMode="auto">
          <a:xfrm>
            <a:off x="7812088" y="2349500"/>
            <a:ext cx="1019175" cy="647700"/>
          </a:xfrm>
          <a:prstGeom prst="rect">
            <a:avLst/>
          </a:prstGeom>
          <a:noFill/>
          <a:ln w="9525">
            <a:noFill/>
            <a:miter lim="800000"/>
            <a:headEnd/>
            <a:tailEnd/>
          </a:ln>
        </p:spPr>
      </p:pic>
      <p:pic>
        <p:nvPicPr>
          <p:cNvPr id="53255" name="Obraz 1"/>
          <p:cNvPicPr>
            <a:picLocks noChangeAspect="1"/>
          </p:cNvPicPr>
          <p:nvPr/>
        </p:nvPicPr>
        <p:blipFill>
          <a:blip r:embed="rId5"/>
          <a:srcRect/>
          <a:stretch>
            <a:fillRect/>
          </a:stretch>
        </p:blipFill>
        <p:spPr bwMode="auto">
          <a:xfrm rot="-2108095">
            <a:off x="-53975" y="3929063"/>
            <a:ext cx="1566863" cy="935037"/>
          </a:xfrm>
          <a:prstGeom prst="rect">
            <a:avLst/>
          </a:prstGeom>
          <a:noFill/>
          <a:ln w="9525">
            <a:noFill/>
            <a:miter lim="800000"/>
            <a:headEnd/>
            <a:tailEnd/>
          </a:ln>
        </p:spPr>
      </p:pic>
      <p:sp>
        <p:nvSpPr>
          <p:cNvPr id="53256" name="Prostokąt 7"/>
          <p:cNvSpPr>
            <a:spLocks noChangeArrowheads="1"/>
          </p:cNvSpPr>
          <p:nvPr/>
        </p:nvSpPr>
        <p:spPr bwMode="auto">
          <a:xfrm>
            <a:off x="-36513" y="6021388"/>
            <a:ext cx="8520113" cy="646112"/>
          </a:xfrm>
          <a:prstGeom prst="rect">
            <a:avLst/>
          </a:prstGeom>
          <a:noFill/>
          <a:ln w="9525">
            <a:noFill/>
            <a:miter lim="800000"/>
            <a:headEnd/>
            <a:tailEnd/>
          </a:ln>
        </p:spPr>
        <p:txBody>
          <a:bodyPr>
            <a:spAutoFit/>
          </a:bodyPr>
          <a:lstStyle/>
          <a:p>
            <a:pPr algn="ctr"/>
            <a:r>
              <a:rPr lang="pl-PL" altLang="pl-PL" b="1">
                <a:solidFill>
                  <a:srgbClr val="FF0000"/>
                </a:solidFill>
              </a:rPr>
              <a:t>Sprawdzenia tożsamości wyborcy należy dokonać w sposób minimalizujący ryzyko ujawnienia danych osobowych wyborcy osobom trzecim.</a:t>
            </a:r>
            <a:endParaRPr lang="pl-PL" altLang="pl-PL" b="1">
              <a:solidFill>
                <a:srgbClr val="000000"/>
              </a:solidFill>
            </a:endParaRPr>
          </a:p>
        </p:txBody>
      </p:sp>
      <p:sp>
        <p:nvSpPr>
          <p:cNvPr id="53257" name="Prostokąt 1"/>
          <p:cNvSpPr>
            <a:spLocks noChangeArrowheads="1"/>
          </p:cNvSpPr>
          <p:nvPr/>
        </p:nvSpPr>
        <p:spPr bwMode="auto">
          <a:xfrm>
            <a:off x="1763713" y="1258888"/>
            <a:ext cx="7272337" cy="647700"/>
          </a:xfrm>
          <a:prstGeom prst="rect">
            <a:avLst/>
          </a:prstGeom>
          <a:noFill/>
          <a:ln w="9525">
            <a:noFill/>
            <a:miter lim="800000"/>
            <a:headEnd/>
            <a:tailEnd/>
          </a:ln>
        </p:spPr>
        <p:txBody>
          <a:bodyPr>
            <a:spAutoFit/>
          </a:bodyPr>
          <a:lstStyle/>
          <a:p>
            <a:pPr marL="0" lvl="1"/>
            <a:r>
              <a:rPr lang="pl-PL" altLang="pl-PL" b="1">
                <a:solidFill>
                  <a:srgbClr val="3333FF"/>
                </a:solidFill>
                <a:cs typeface="Arial" charset="0"/>
              </a:rPr>
              <a:t>Sprawdza tożsamość wyborcy </a:t>
            </a:r>
            <a:br>
              <a:rPr lang="pl-PL" altLang="pl-PL" b="1">
                <a:solidFill>
                  <a:srgbClr val="3333FF"/>
                </a:solidFill>
                <a:cs typeface="Arial" charset="0"/>
              </a:rPr>
            </a:br>
            <a:r>
              <a:rPr lang="pl-PL" altLang="pl-PL" b="1">
                <a:solidFill>
                  <a:srgbClr val="FF0000"/>
                </a:solidFill>
                <a:cs typeface="Arial" charset="0"/>
              </a:rPr>
              <a:t>(prosząc o uchylenie maseczki):</a:t>
            </a:r>
          </a:p>
        </p:txBody>
      </p:sp>
      <p:sp>
        <p:nvSpPr>
          <p:cNvPr id="3" name="Prostokąt 2">
            <a:extLst>
              <a:ext uri="{FF2B5EF4-FFF2-40B4-BE49-F238E27FC236}">
                <a16:creationId xmlns:a16="http://schemas.microsoft.com/office/drawing/2014/main" xmlns="" id="{20A0F9C7-13CF-4040-8B28-96615B1E3388}"/>
              </a:ext>
            </a:extLst>
          </p:cNvPr>
          <p:cNvSpPr/>
          <p:nvPr/>
        </p:nvSpPr>
        <p:spPr>
          <a:xfrm>
            <a:off x="1476375" y="3597275"/>
            <a:ext cx="7416800" cy="1200150"/>
          </a:xfrm>
          <a:prstGeom prst="rect">
            <a:avLst/>
          </a:prstGeom>
        </p:spPr>
        <p:txBody>
          <a:bodyPr>
            <a:spAutoFit/>
          </a:bodyPr>
          <a:lstStyle/>
          <a:p>
            <a:pPr algn="just" fontAlgn="ctr">
              <a:spcBef>
                <a:spcPts val="0"/>
              </a:spcBef>
              <a:spcAft>
                <a:spcPts val="0"/>
              </a:spcAft>
              <a:defRPr/>
            </a:pPr>
            <a:r>
              <a:rPr lang="pl-PL" b="1" dirty="0">
                <a:latin typeface="+mn-lt"/>
                <a:ea typeface="Calibri" panose="020F0502020204030204" pitchFamily="34" charset="0"/>
                <a:cs typeface="Times New Roman" panose="02020603050405020304" pitchFamily="18" charset="0"/>
              </a:rPr>
              <a:t>W przypadku stwierdzenia wątpliwości w zakresie autentyczności aplikacji członek OKW sprawdzający </a:t>
            </a:r>
            <a:r>
              <a:rPr lang="pl-PL" b="1" dirty="0" err="1">
                <a:latin typeface="+mn-lt"/>
                <a:ea typeface="Calibri" panose="020F0502020204030204" pitchFamily="34" charset="0"/>
                <a:cs typeface="Times New Roman" panose="02020603050405020304" pitchFamily="18" charset="0"/>
              </a:rPr>
              <a:t>mTożsamość</a:t>
            </a:r>
            <a:r>
              <a:rPr lang="pl-PL" b="1" dirty="0">
                <a:latin typeface="+mn-lt"/>
                <a:ea typeface="Calibri" panose="020F0502020204030204" pitchFamily="34" charset="0"/>
                <a:cs typeface="Times New Roman" panose="02020603050405020304" pitchFamily="18" charset="0"/>
              </a:rPr>
              <a:t> powinien poprosić wyborcę o wykonanie sprawdzenia w usłudze </a:t>
            </a:r>
            <a:r>
              <a:rPr lang="pl-PL" b="1" dirty="0" err="1">
                <a:latin typeface="+mn-lt"/>
                <a:ea typeface="Calibri" panose="020F0502020204030204" pitchFamily="34" charset="0"/>
                <a:cs typeface="Times New Roman" panose="02020603050405020304" pitchFamily="18" charset="0"/>
              </a:rPr>
              <a:t>mTożsamość</a:t>
            </a:r>
            <a:r>
              <a:rPr lang="pl-PL" b="1" dirty="0">
                <a:latin typeface="+mn-lt"/>
                <a:ea typeface="Calibri" panose="020F0502020204030204" pitchFamily="34" charset="0"/>
                <a:cs typeface="Times New Roman" panose="02020603050405020304" pitchFamily="18" charset="0"/>
              </a:rPr>
              <a:t>, w szczególności poprzez wyjście z aplikacji i ponowne zalogowanie się.</a:t>
            </a:r>
          </a:p>
        </p:txBody>
      </p:sp>
      <p:sp>
        <p:nvSpPr>
          <p:cNvPr id="53259" name="pole tekstowe 9"/>
          <p:cNvSpPr txBox="1">
            <a:spLocks noChangeArrowheads="1"/>
          </p:cNvSpPr>
          <p:nvPr/>
        </p:nvSpPr>
        <p:spPr bwMode="auto">
          <a:xfrm>
            <a:off x="6350" y="4797425"/>
            <a:ext cx="9109075" cy="1138238"/>
          </a:xfrm>
          <a:prstGeom prst="rect">
            <a:avLst/>
          </a:prstGeom>
          <a:noFill/>
          <a:ln w="9525">
            <a:solidFill>
              <a:schemeClr val="accent1"/>
            </a:solidFill>
            <a:miter lim="800000"/>
            <a:headEnd/>
            <a:tailEnd/>
          </a:ln>
        </p:spPr>
        <p:txBody>
          <a:bodyPr>
            <a:spAutoFit/>
          </a:bodyPr>
          <a:lstStyle/>
          <a:p>
            <a:pPr algn="just"/>
            <a:r>
              <a:rPr lang="pl-PL" altLang="pl-PL" sz="1700" b="1"/>
              <a:t>Komisja </a:t>
            </a:r>
            <a:r>
              <a:rPr lang="pl-PL" altLang="pl-PL" sz="1700" b="1" u="sng"/>
              <a:t>nie może odmówić</a:t>
            </a:r>
            <a:r>
              <a:rPr lang="pl-PL" altLang="pl-PL" sz="1700" b="1"/>
              <a:t> sprawdzenia tożsamości wyborcy na podstawie mTożsamości. Jedynie w przypadku gdy okazany na smartfonie dokument budzi wątpliwości komisji, ma ona obowiązek zażądać przedstawienia przez wyborcę innego dokumentu ze zdjęciem w celu stwierdzenia jego tożsamości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ole tekstowe 1"/>
          <p:cNvSpPr txBox="1">
            <a:spLocks noChangeArrowheads="1"/>
          </p:cNvSpPr>
          <p:nvPr/>
        </p:nvSpPr>
        <p:spPr bwMode="auto">
          <a:xfrm>
            <a:off x="755650" y="476250"/>
            <a:ext cx="6480175" cy="738188"/>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CZYNNOŚCI </a:t>
            </a:r>
            <a:r>
              <a:rPr lang="pl-PL" altLang="pl-PL" sz="2400" b="1">
                <a:solidFill>
                  <a:srgbClr val="9D032A"/>
                </a:solidFill>
                <a:latin typeface="Arial Black" pitchFamily="34" charset="0"/>
              </a:rPr>
              <a:t>OKW</a:t>
            </a:r>
            <a:r>
              <a:rPr lang="pl-PL" altLang="pl-PL" sz="2000" b="1">
                <a:solidFill>
                  <a:srgbClr val="9D032A"/>
                </a:solidFill>
                <a:latin typeface="Arial Black" pitchFamily="34" charset="0"/>
              </a:rPr>
              <a:t> W TRAKCIE GŁOSOWANIA </a:t>
            </a:r>
          </a:p>
          <a:p>
            <a:pPr algn="ctr"/>
            <a:r>
              <a:rPr lang="pl-PL" altLang="pl-PL">
                <a:solidFill>
                  <a:srgbClr val="9D032A"/>
                </a:solidFill>
                <a:latin typeface="Arial Black" pitchFamily="34" charset="0"/>
                <a:cs typeface="Arial" charset="0"/>
              </a:rPr>
              <a:t>- przed wydaniem kart do głosowania</a:t>
            </a:r>
          </a:p>
        </p:txBody>
      </p:sp>
      <p:sp>
        <p:nvSpPr>
          <p:cNvPr id="54275" name="Prostokąt 2"/>
          <p:cNvSpPr>
            <a:spLocks noChangeArrowheads="1"/>
          </p:cNvSpPr>
          <p:nvPr/>
        </p:nvSpPr>
        <p:spPr bwMode="auto">
          <a:xfrm>
            <a:off x="179388" y="1412875"/>
            <a:ext cx="8208962" cy="647700"/>
          </a:xfrm>
          <a:prstGeom prst="rect">
            <a:avLst/>
          </a:prstGeom>
          <a:noFill/>
          <a:ln w="9525">
            <a:noFill/>
            <a:miter lim="800000"/>
            <a:headEnd/>
            <a:tailEnd/>
          </a:ln>
        </p:spPr>
        <p:txBody>
          <a:bodyPr>
            <a:spAutoFit/>
          </a:bodyPr>
          <a:lstStyle/>
          <a:p>
            <a:pPr marL="0" lvl="1"/>
            <a:r>
              <a:rPr lang="pl-PL" altLang="pl-PL">
                <a:solidFill>
                  <a:srgbClr val="000000"/>
                </a:solidFill>
              </a:rPr>
              <a:t>Przed wydaniem karty do głosowania należy sprawdzić, czy wyborca jest ujęty w spisie wyborców.</a:t>
            </a:r>
            <a:endParaRPr lang="pl-PL" altLang="pl-PL" b="1">
              <a:solidFill>
                <a:srgbClr val="000000"/>
              </a:solidFill>
            </a:endParaRPr>
          </a:p>
        </p:txBody>
      </p:sp>
      <p:sp>
        <p:nvSpPr>
          <p:cNvPr id="54276" name="Prostokąt 4"/>
          <p:cNvSpPr>
            <a:spLocks noChangeArrowheads="1"/>
          </p:cNvSpPr>
          <p:nvPr/>
        </p:nvSpPr>
        <p:spPr bwMode="auto">
          <a:xfrm>
            <a:off x="179388" y="2205038"/>
            <a:ext cx="7416800" cy="646112"/>
          </a:xfrm>
          <a:prstGeom prst="rect">
            <a:avLst/>
          </a:prstGeom>
          <a:solidFill>
            <a:srgbClr val="FFCCCC"/>
          </a:solidFill>
          <a:ln w="9525">
            <a:noFill/>
            <a:miter lim="800000"/>
            <a:headEnd/>
            <a:tailEnd/>
          </a:ln>
        </p:spPr>
        <p:txBody>
          <a:bodyPr>
            <a:spAutoFit/>
          </a:bodyPr>
          <a:lstStyle/>
          <a:p>
            <a:pPr lvl="1">
              <a:buFont typeface="Arial" charset="0"/>
              <a:buNone/>
            </a:pPr>
            <a:r>
              <a:rPr lang="pl-PL" altLang="pl-PL" b="1">
                <a:solidFill>
                  <a:srgbClr val="000000"/>
                </a:solidFill>
              </a:rPr>
              <a:t>Komisje </a:t>
            </a:r>
            <a:r>
              <a:rPr lang="pl-PL" altLang="pl-PL">
                <a:solidFill>
                  <a:srgbClr val="000000"/>
                </a:solidFill>
              </a:rPr>
              <a:t>w których zgłoszono </a:t>
            </a:r>
            <a:r>
              <a:rPr lang="pl-PL" altLang="pl-PL" b="1">
                <a:solidFill>
                  <a:srgbClr val="000000"/>
                </a:solidFill>
              </a:rPr>
              <a:t>zamiar głosowania korespondencyjnego </a:t>
            </a:r>
            <a:r>
              <a:rPr lang="pl-PL" altLang="pl-PL">
                <a:solidFill>
                  <a:srgbClr val="000000"/>
                </a:solidFill>
              </a:rPr>
              <a:t>sprawdzają, czy są adnotacje w rubryce</a:t>
            </a:r>
          </a:p>
        </p:txBody>
      </p:sp>
      <p:pic>
        <p:nvPicPr>
          <p:cNvPr id="54277" name="Picture 11"/>
          <p:cNvPicPr>
            <a:picLocks noChangeAspect="1" noChangeArrowheads="1"/>
          </p:cNvPicPr>
          <p:nvPr/>
        </p:nvPicPr>
        <p:blipFill>
          <a:blip r:embed="rId3"/>
          <a:srcRect/>
          <a:stretch>
            <a:fillRect/>
          </a:stretch>
        </p:blipFill>
        <p:spPr bwMode="auto">
          <a:xfrm>
            <a:off x="0" y="2852738"/>
            <a:ext cx="9096375" cy="3157537"/>
          </a:xfrm>
          <a:prstGeom prst="rect">
            <a:avLst/>
          </a:prstGeom>
          <a:noFill/>
          <a:ln w="9525">
            <a:noFill/>
            <a:miter lim="800000"/>
            <a:headEnd/>
            <a:tailEnd/>
          </a:ln>
        </p:spPr>
      </p:pic>
      <p:cxnSp>
        <p:nvCxnSpPr>
          <p:cNvPr id="8" name="Łącznik prosty ze strzałką 7">
            <a:extLst>
              <a:ext uri="{FF2B5EF4-FFF2-40B4-BE49-F238E27FC236}">
                <a16:creationId xmlns:a16="http://schemas.microsoft.com/office/drawing/2014/main" xmlns="" id="{A9E9EE7F-5717-49FC-8C0A-1541E744AD23}"/>
              </a:ext>
            </a:extLst>
          </p:cNvPr>
          <p:cNvCxnSpPr/>
          <p:nvPr/>
        </p:nvCxnSpPr>
        <p:spPr>
          <a:xfrm>
            <a:off x="7740650" y="2852738"/>
            <a:ext cx="0" cy="1511300"/>
          </a:xfrm>
          <a:prstGeom prst="straightConnector1">
            <a:avLst/>
          </a:prstGeom>
          <a:ln w="57150">
            <a:solidFill>
              <a:srgbClr val="9D032A"/>
            </a:solidFill>
            <a:tailEnd type="arrow"/>
          </a:ln>
        </p:spPr>
        <p:style>
          <a:lnRef idx="1">
            <a:schemeClr val="accent1"/>
          </a:lnRef>
          <a:fillRef idx="0">
            <a:schemeClr val="accent1"/>
          </a:fillRef>
          <a:effectRef idx="0">
            <a:schemeClr val="accent1"/>
          </a:effectRef>
          <a:fontRef idx="minor">
            <a:schemeClr val="tx1"/>
          </a:fontRef>
        </p:style>
      </p:cxnSp>
      <p:sp>
        <p:nvSpPr>
          <p:cNvPr id="4" name="Prostokąt 3">
            <a:extLst>
              <a:ext uri="{FF2B5EF4-FFF2-40B4-BE49-F238E27FC236}">
                <a16:creationId xmlns:a16="http://schemas.microsoft.com/office/drawing/2014/main" xmlns="" id="{378D0B11-035C-461D-84D1-FF010343F97D}"/>
              </a:ext>
            </a:extLst>
          </p:cNvPr>
          <p:cNvSpPr/>
          <p:nvPr/>
        </p:nvSpPr>
        <p:spPr>
          <a:xfrm>
            <a:off x="125413" y="4724400"/>
            <a:ext cx="8839200" cy="722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54280" name="pole tekstowe 1"/>
          <p:cNvSpPr txBox="1">
            <a:spLocks noChangeArrowheads="1"/>
          </p:cNvSpPr>
          <p:nvPr/>
        </p:nvSpPr>
        <p:spPr bwMode="auto">
          <a:xfrm>
            <a:off x="125413" y="4737100"/>
            <a:ext cx="8839200" cy="708025"/>
          </a:xfrm>
          <a:prstGeom prst="rect">
            <a:avLst/>
          </a:prstGeom>
          <a:noFill/>
          <a:ln w="9525">
            <a:noFill/>
            <a:miter lim="800000"/>
            <a:headEnd/>
            <a:tailEnd/>
          </a:ln>
        </p:spPr>
        <p:txBody>
          <a:bodyPr>
            <a:spAutoFit/>
          </a:bodyPr>
          <a:lstStyle/>
          <a:p>
            <a:pPr algn="ctr"/>
            <a:r>
              <a:rPr lang="pl-PL" altLang="pl-PL" sz="1000" b="1">
                <a:solidFill>
                  <a:srgbClr val="9D032A"/>
                </a:solidFill>
              </a:rPr>
              <a:t>Jeśli wyborca poinformuje komisję, że nie otrzymał pakietu wyborczego, przewodniczący komisji lub jego zastępca telefonicznie potwierdza w dziale ewidencji ludności urzędu gminy, czy urząd posiada informację o niedoręczeniu temu wyborcy pakietu.</a:t>
            </a:r>
          </a:p>
          <a:p>
            <a:pPr algn="ctr"/>
            <a:r>
              <a:rPr lang="pl-PL" altLang="pl-PL" sz="1000" b="1">
                <a:solidFill>
                  <a:srgbClr val="9D032A"/>
                </a:solidFill>
              </a:rPr>
              <a:t>W przypadku potwierdzenia przez urząd niedoręczenia pakietu 2 członków OKW w tym przewodniczący lub zastępca, skreśla adnotację w spisie o wysłaniu pakietu i wpisuje adnotację „pakiet niedoręczony”, którą opatrują parafami i OKW wydaje kartę, jak niżej: </a:t>
            </a:r>
          </a:p>
        </p:txBody>
      </p:sp>
      <p:sp>
        <p:nvSpPr>
          <p:cNvPr id="54281" name="pole tekstowe 4"/>
          <p:cNvSpPr txBox="1">
            <a:spLocks noChangeArrowheads="1"/>
          </p:cNvSpPr>
          <p:nvPr/>
        </p:nvSpPr>
        <p:spPr bwMode="auto">
          <a:xfrm>
            <a:off x="7632700" y="2420938"/>
            <a:ext cx="1201738" cy="461962"/>
          </a:xfrm>
          <a:prstGeom prst="rect">
            <a:avLst/>
          </a:prstGeom>
          <a:noFill/>
          <a:ln w="9525">
            <a:noFill/>
            <a:miter lim="800000"/>
            <a:headEnd/>
            <a:tailEnd/>
          </a:ln>
        </p:spPr>
        <p:txBody>
          <a:bodyPr wrap="none">
            <a:spAutoFit/>
          </a:bodyPr>
          <a:lstStyle/>
          <a:p>
            <a:r>
              <a:rPr lang="pl-PL" altLang="pl-PL" sz="1200" b="1">
                <a:solidFill>
                  <a:srgbClr val="FF0000"/>
                </a:solidFill>
              </a:rPr>
              <a:t>odmówić</a:t>
            </a:r>
          </a:p>
          <a:p>
            <a:r>
              <a:rPr lang="pl-PL" altLang="pl-PL" sz="1200" b="1">
                <a:solidFill>
                  <a:srgbClr val="FF0000"/>
                </a:solidFill>
              </a:rPr>
              <a:t>wydania karty</a:t>
            </a:r>
          </a:p>
        </p:txBody>
      </p:sp>
      <p:sp>
        <p:nvSpPr>
          <p:cNvPr id="54282" name="pole tekstowe 12"/>
          <p:cNvSpPr txBox="1">
            <a:spLocks noChangeArrowheads="1"/>
          </p:cNvSpPr>
          <p:nvPr/>
        </p:nvSpPr>
        <p:spPr bwMode="auto">
          <a:xfrm>
            <a:off x="6534150" y="6176963"/>
            <a:ext cx="1063625" cy="276225"/>
          </a:xfrm>
          <a:prstGeom prst="rect">
            <a:avLst/>
          </a:prstGeom>
          <a:noFill/>
          <a:ln w="9525">
            <a:noFill/>
            <a:miter lim="800000"/>
            <a:headEnd/>
            <a:tailEnd/>
          </a:ln>
        </p:spPr>
        <p:txBody>
          <a:bodyPr wrap="none">
            <a:spAutoFit/>
          </a:bodyPr>
          <a:lstStyle/>
          <a:p>
            <a:r>
              <a:rPr lang="pl-PL" altLang="pl-PL" sz="1200" b="1">
                <a:solidFill>
                  <a:srgbClr val="FF0000"/>
                </a:solidFill>
              </a:rPr>
              <a:t>wydać kartę</a:t>
            </a:r>
          </a:p>
        </p:txBody>
      </p:sp>
      <p:sp>
        <p:nvSpPr>
          <p:cNvPr id="6" name="Prostokąt 5">
            <a:extLst>
              <a:ext uri="{FF2B5EF4-FFF2-40B4-BE49-F238E27FC236}">
                <a16:creationId xmlns:a16="http://schemas.microsoft.com/office/drawing/2014/main" xmlns="" id="{12D92020-4CB7-4BF4-8784-2067EA43F23C}"/>
              </a:ext>
            </a:extLst>
          </p:cNvPr>
          <p:cNvSpPr/>
          <p:nvPr/>
        </p:nvSpPr>
        <p:spPr>
          <a:xfrm>
            <a:off x="6551613" y="4292600"/>
            <a:ext cx="1030287" cy="3889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sp>
        <p:nvSpPr>
          <p:cNvPr id="15" name="Prostokąt 14">
            <a:extLst>
              <a:ext uri="{FF2B5EF4-FFF2-40B4-BE49-F238E27FC236}">
                <a16:creationId xmlns:a16="http://schemas.microsoft.com/office/drawing/2014/main" xmlns="" id="{D5641EFD-878E-41A8-90AC-D905C012F14D}"/>
              </a:ext>
            </a:extLst>
          </p:cNvPr>
          <p:cNvSpPr/>
          <p:nvPr/>
        </p:nvSpPr>
        <p:spPr>
          <a:xfrm>
            <a:off x="6542088" y="5445125"/>
            <a:ext cx="1047750" cy="360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prstClr val="white"/>
              </a:solidFill>
            </a:endParaRPr>
          </a:p>
        </p:txBody>
      </p:sp>
      <p:cxnSp>
        <p:nvCxnSpPr>
          <p:cNvPr id="16" name="Łącznik prosty ze strzałką 15">
            <a:extLst>
              <a:ext uri="{FF2B5EF4-FFF2-40B4-BE49-F238E27FC236}">
                <a16:creationId xmlns:a16="http://schemas.microsoft.com/office/drawing/2014/main" xmlns="" id="{AAABAAE1-0546-46DA-B178-643D66BCE3CD}"/>
              </a:ext>
            </a:extLst>
          </p:cNvPr>
          <p:cNvCxnSpPr/>
          <p:nvPr/>
        </p:nvCxnSpPr>
        <p:spPr>
          <a:xfrm flipV="1">
            <a:off x="7667625" y="5805488"/>
            <a:ext cx="0" cy="546100"/>
          </a:xfrm>
          <a:prstGeom prst="straightConnector1">
            <a:avLst/>
          </a:prstGeom>
          <a:ln w="57150">
            <a:solidFill>
              <a:srgbClr val="9D032A"/>
            </a:solidFill>
            <a:tailEnd type="arrow"/>
          </a:ln>
        </p:spPr>
        <p:style>
          <a:lnRef idx="1">
            <a:schemeClr val="accent1"/>
          </a:lnRef>
          <a:fillRef idx="0">
            <a:schemeClr val="accent1"/>
          </a:fillRef>
          <a:effectRef idx="0">
            <a:schemeClr val="accent1"/>
          </a:effectRef>
          <a:fontRef idx="minor">
            <a:schemeClr val="tx1"/>
          </a:fontRef>
        </p:style>
      </p:cxnSp>
      <p:pic>
        <p:nvPicPr>
          <p:cNvPr id="54286" name="irc_mi" descr="http://www.agatowska.pl/grafika/parafka.gif"/>
          <p:cNvPicPr>
            <a:picLocks noChangeAspect="1" noChangeArrowheads="1"/>
          </p:cNvPicPr>
          <p:nvPr/>
        </p:nvPicPr>
        <p:blipFill>
          <a:blip r:embed="rId4"/>
          <a:srcRect/>
          <a:stretch>
            <a:fillRect/>
          </a:stretch>
        </p:blipFill>
        <p:spPr bwMode="auto">
          <a:xfrm>
            <a:off x="6938963" y="5481638"/>
            <a:ext cx="255587" cy="323850"/>
          </a:xfrm>
          <a:prstGeom prst="rect">
            <a:avLst/>
          </a:prstGeom>
          <a:noFill/>
          <a:ln w="9525">
            <a:noFill/>
            <a:miter lim="800000"/>
            <a:headEnd/>
            <a:tailEnd/>
          </a:ln>
        </p:spPr>
      </p:pic>
      <p:pic>
        <p:nvPicPr>
          <p:cNvPr id="54287" name="Obraz 2"/>
          <p:cNvPicPr>
            <a:picLocks noChangeAspect="1"/>
          </p:cNvPicPr>
          <p:nvPr/>
        </p:nvPicPr>
        <p:blipFill>
          <a:blip r:embed="rId5"/>
          <a:srcRect l="15564" t="1050" r="55037" b="96422"/>
          <a:stretch>
            <a:fillRect/>
          </a:stretch>
        </p:blipFill>
        <p:spPr bwMode="auto">
          <a:xfrm>
            <a:off x="7596188" y="5632450"/>
            <a:ext cx="1223962" cy="173038"/>
          </a:xfrm>
          <a:prstGeom prst="rect">
            <a:avLst/>
          </a:prstGeom>
          <a:noFill/>
          <a:ln w="9525">
            <a:noFill/>
            <a:miter lim="800000"/>
            <a:headEnd/>
            <a:tailEnd/>
          </a:ln>
        </p:spPr>
      </p:pic>
      <p:pic>
        <p:nvPicPr>
          <p:cNvPr id="54288" name="Obraz 1"/>
          <p:cNvPicPr>
            <a:picLocks noChangeAspect="1"/>
          </p:cNvPicPr>
          <p:nvPr/>
        </p:nvPicPr>
        <p:blipFill>
          <a:blip r:embed="rId6"/>
          <a:srcRect t="2" r="9184" b="-32846"/>
          <a:stretch>
            <a:fillRect/>
          </a:stretch>
        </p:blipFill>
        <p:spPr bwMode="auto">
          <a:xfrm>
            <a:off x="8577263" y="5300663"/>
            <a:ext cx="458787" cy="239712"/>
          </a:xfrm>
          <a:prstGeom prst="rect">
            <a:avLst/>
          </a:prstGeom>
          <a:noFill/>
          <a:ln w="9525">
            <a:noFill/>
            <a:miter lim="800000"/>
            <a:headEnd/>
            <a:tailEnd/>
          </a:ln>
        </p:spPr>
      </p:pic>
      <p:pic>
        <p:nvPicPr>
          <p:cNvPr id="54289" name="Obraz 2"/>
          <p:cNvPicPr>
            <a:picLocks noChangeAspect="1"/>
          </p:cNvPicPr>
          <p:nvPr/>
        </p:nvPicPr>
        <p:blipFill>
          <a:blip r:embed="rId7"/>
          <a:srcRect/>
          <a:stretch>
            <a:fillRect/>
          </a:stretch>
        </p:blipFill>
        <p:spPr bwMode="auto">
          <a:xfrm>
            <a:off x="8701088" y="5672138"/>
            <a:ext cx="384175" cy="19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xmlns="" id="{969CBE99-0115-4F0A-BD03-A8CADFCC0AAF}"/>
              </a:ext>
            </a:extLst>
          </p:cNvPr>
          <p:cNvSpPr/>
          <p:nvPr/>
        </p:nvSpPr>
        <p:spPr>
          <a:xfrm>
            <a:off x="250825" y="3068638"/>
            <a:ext cx="8208963" cy="936625"/>
          </a:xfrm>
          <a:prstGeom prst="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solidFill>
                <a:schemeClr val="bg1"/>
              </a:solidFill>
            </a:endParaRPr>
          </a:p>
        </p:txBody>
      </p:sp>
      <p:sp>
        <p:nvSpPr>
          <p:cNvPr id="56323" name="pole tekstowe 1"/>
          <p:cNvSpPr txBox="1">
            <a:spLocks noChangeArrowheads="1"/>
          </p:cNvSpPr>
          <p:nvPr/>
        </p:nvSpPr>
        <p:spPr bwMode="auto">
          <a:xfrm>
            <a:off x="827088" y="549275"/>
            <a:ext cx="6469062" cy="400050"/>
          </a:xfrm>
          <a:prstGeom prst="rect">
            <a:avLst/>
          </a:prstGeom>
          <a:noFill/>
          <a:ln w="9525">
            <a:noFill/>
            <a:miter lim="800000"/>
            <a:headEnd/>
            <a:tailEnd/>
          </a:ln>
        </p:spPr>
        <p:txBody>
          <a:bodyPr wrap="none">
            <a:spAutoFit/>
          </a:bodyPr>
          <a:lstStyle/>
          <a:p>
            <a:r>
              <a:rPr lang="pl-PL" altLang="pl-PL" sz="2000">
                <a:solidFill>
                  <a:srgbClr val="9D032A"/>
                </a:solidFill>
                <a:latin typeface="Arial Black" pitchFamily="34" charset="0"/>
              </a:rPr>
              <a:t>DOPISYWANIE OSÓB DO SPISU WYBORCÓW </a:t>
            </a:r>
          </a:p>
        </p:txBody>
      </p:sp>
      <p:sp>
        <p:nvSpPr>
          <p:cNvPr id="3" name="Rectangle 3">
            <a:extLst>
              <a:ext uri="{FF2B5EF4-FFF2-40B4-BE49-F238E27FC236}">
                <a16:creationId xmlns:a16="http://schemas.microsoft.com/office/drawing/2014/main" xmlns="" id="{3A3C04B6-7ED5-4004-98D0-1B64D0ACFF57}"/>
              </a:ext>
            </a:extLst>
          </p:cNvPr>
          <p:cNvSpPr txBox="1">
            <a:spLocks noChangeArrowheads="1"/>
          </p:cNvSpPr>
          <p:nvPr/>
        </p:nvSpPr>
        <p:spPr>
          <a:xfrm>
            <a:off x="34925" y="1052513"/>
            <a:ext cx="8424863" cy="446563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1"/>
              </a:buClr>
              <a:buFont typeface="Arial" pitchFamily="34" charset="0"/>
              <a:buNone/>
              <a:defRPr/>
            </a:pPr>
            <a:r>
              <a:rPr lang="pl-PL" sz="2000" b="1" dirty="0"/>
              <a:t>W dniu głosowania OKW dopisuje na </a:t>
            </a:r>
            <a:r>
              <a:rPr lang="pl-PL" sz="2000" b="1" dirty="0">
                <a:solidFill>
                  <a:srgbClr val="90181B"/>
                </a:solidFill>
              </a:rPr>
              <a:t>dodatkowym formularzu spisu wyborców </a:t>
            </a:r>
            <a:r>
              <a:rPr lang="pl-PL" sz="2000" b="1" dirty="0"/>
              <a:t>i umożliwia głosowanie:</a:t>
            </a:r>
          </a:p>
          <a:p>
            <a:pPr marL="269875" indent="-269875">
              <a:buClr>
                <a:schemeClr val="tx1"/>
              </a:buClr>
              <a:defRPr/>
            </a:pPr>
            <a:r>
              <a:rPr lang="pl-PL" sz="2000" b="1" u="sng" dirty="0"/>
              <a:t>osobie przedkładającej zaświadczenie o prawie do głosowania</a:t>
            </a:r>
            <a:r>
              <a:rPr lang="pl-PL" sz="2000" b="1" dirty="0"/>
              <a:t> </a:t>
            </a:r>
            <a:r>
              <a:rPr lang="pl-PL" sz="2000" dirty="0"/>
              <a:t>– OKW  sprawdza czy zaświadczenie </a:t>
            </a:r>
            <a:r>
              <a:rPr lang="pl-PL" sz="2000" b="1" dirty="0"/>
              <a:t>wydane jest na pierwsze głosowanie w dniu </a:t>
            </a:r>
            <a:br>
              <a:rPr lang="pl-PL" sz="2000" b="1" dirty="0"/>
            </a:br>
            <a:r>
              <a:rPr lang="pl-PL" sz="2000" b="1" dirty="0"/>
              <a:t>28 czerwca 2020 r.</a:t>
            </a:r>
            <a:r>
              <a:rPr lang="pl-PL" sz="2000" dirty="0"/>
              <a:t> i ma hologram z nadrukiem </a:t>
            </a:r>
            <a:r>
              <a:rPr lang="pl-PL" sz="2000" b="1" dirty="0"/>
              <a:t>„PRP 2020”</a:t>
            </a:r>
            <a:r>
              <a:rPr lang="pl-PL" sz="2000" dirty="0"/>
              <a:t>. </a:t>
            </a:r>
            <a:br>
              <a:rPr lang="pl-PL" sz="2000" dirty="0"/>
            </a:br>
            <a:r>
              <a:rPr lang="pl-PL" sz="2000" dirty="0">
                <a:solidFill>
                  <a:srgbClr val="FF0000"/>
                </a:solidFill>
              </a:rPr>
              <a:t>ZAŚWIADCZENIE NALEŻY ZATRZYMAĆ I DOŁĄCZYĆ DO SPISU !</a:t>
            </a:r>
          </a:p>
          <a:p>
            <a:pPr marL="269875" indent="-269875" algn="just">
              <a:buClr>
                <a:schemeClr val="tx1"/>
              </a:buClr>
              <a:buFont typeface="Arial" pitchFamily="34" charset="0"/>
              <a:buNone/>
              <a:defRPr/>
            </a:pPr>
            <a:r>
              <a:rPr lang="pl-PL" sz="2000" b="1" dirty="0"/>
              <a:t>     </a:t>
            </a:r>
            <a:r>
              <a:rPr lang="pl-PL" sz="2000" b="1" dirty="0">
                <a:solidFill>
                  <a:schemeClr val="bg1"/>
                </a:solidFill>
              </a:rPr>
              <a:t>Komisja nie wydaje karty do głosowania wyborcy przedkładającemu w dniu pierwszego głosowania (28 czerwca 2020 r.) zaświadczenie o prawie do głosowania wydane na ponowne głosowanie (12 lipca 2020 r.)</a:t>
            </a:r>
            <a:endParaRPr lang="pl-PL" sz="2000" dirty="0">
              <a:solidFill>
                <a:schemeClr val="bg1"/>
              </a:solidFill>
            </a:endParaRPr>
          </a:p>
          <a:p>
            <a:pPr marL="269875" indent="-269875">
              <a:lnSpc>
                <a:spcPct val="120000"/>
              </a:lnSpc>
              <a:spcBef>
                <a:spcPts val="0"/>
              </a:spcBef>
              <a:buClr>
                <a:schemeClr val="tx1"/>
              </a:buClr>
              <a:defRPr/>
            </a:pPr>
            <a:r>
              <a:rPr lang="pl-PL" sz="2000" b="1" u="sng" dirty="0"/>
              <a:t>osobie pominiętej w spisie</a:t>
            </a:r>
            <a:br>
              <a:rPr lang="pl-PL" sz="2000" b="1" u="sng" dirty="0"/>
            </a:br>
            <a:r>
              <a:rPr lang="pl-PL" sz="2000" dirty="0"/>
              <a:t>- jeżeli udokumentuje, iż stale zamieszkuje na terenie tego obwodu </a:t>
            </a:r>
          </a:p>
          <a:p>
            <a:pPr marL="269875" indent="0">
              <a:lnSpc>
                <a:spcPct val="80000"/>
              </a:lnSpc>
              <a:buClr>
                <a:schemeClr val="tx1"/>
              </a:buClr>
              <a:buFont typeface="Wingdings" pitchFamily="2" charset="2"/>
              <a:buNone/>
              <a:defRPr/>
            </a:pPr>
            <a:r>
              <a:rPr lang="pl-PL" sz="2000" b="1" i="1" dirty="0">
                <a:solidFill>
                  <a:srgbClr val="3333FF"/>
                </a:solidFill>
              </a:rPr>
              <a:t>(ewidencja ludności tel. potwierdzi ten fakt, członek OKW, który otrzymał potwierdzenie </a:t>
            </a:r>
            <a:r>
              <a:rPr lang="pl-PL" sz="2000" b="1" i="1" u="sng" dirty="0">
                <a:solidFill>
                  <a:srgbClr val="3333FF"/>
                </a:solidFill>
              </a:rPr>
              <a:t>sporządza notatkę i dołącza ją do spisu</a:t>
            </a:r>
            <a:r>
              <a:rPr lang="pl-PL" sz="2000" b="1" i="1" dirty="0">
                <a:solidFill>
                  <a:srgbClr val="3333FF"/>
                </a:solidFill>
              </a:rPr>
              <a:t>).</a:t>
            </a:r>
          </a:p>
          <a:p>
            <a:pPr marL="269875" indent="-269875" algn="just">
              <a:buClr>
                <a:schemeClr val="tx1"/>
              </a:buClr>
              <a:defRPr/>
            </a:pPr>
            <a:r>
              <a:rPr lang="pl-PL" sz="2000" b="1" u="sng" dirty="0"/>
              <a:t>osobie skreślonej ze spisu </a:t>
            </a:r>
            <a:r>
              <a:rPr lang="pl-PL" sz="2000" dirty="0"/>
              <a:t>- w związku z umieszczeniem jej w spisie </a:t>
            </a:r>
            <a:br>
              <a:rPr lang="pl-PL" sz="2000" dirty="0"/>
            </a:br>
            <a:r>
              <a:rPr lang="pl-PL" sz="2000" dirty="0"/>
              <a:t>w obwodzie odrębnym, która </a:t>
            </a:r>
            <a:r>
              <a:rPr lang="pl-PL" sz="2000" b="1" u="sng" dirty="0">
                <a:solidFill>
                  <a:srgbClr val="FF0000"/>
                </a:solidFill>
              </a:rPr>
              <a:t>udokumentuje</a:t>
            </a:r>
            <a:r>
              <a:rPr lang="pl-PL" sz="2000" dirty="0">
                <a:solidFill>
                  <a:srgbClr val="FF0000"/>
                </a:solidFill>
              </a:rPr>
              <a:t>,</a:t>
            </a:r>
            <a:r>
              <a:rPr lang="pl-PL" sz="2000" dirty="0"/>
              <a:t> że opuściła np. szpital przed dniem głosowania;</a:t>
            </a:r>
            <a:r>
              <a:rPr lang="pl-PL" sz="2000" b="1" i="1" dirty="0">
                <a:solidFill>
                  <a:srgbClr val="3333FF"/>
                </a:solidFill>
                <a:latin typeface="Arial" panose="020B0604020202020204" pitchFamily="34" charset="0"/>
              </a:rPr>
              <a:t> </a:t>
            </a:r>
            <a:r>
              <a:rPr lang="pl-PL" sz="2000" b="1" i="1" dirty="0">
                <a:solidFill>
                  <a:srgbClr val="3333FF"/>
                </a:solidFill>
              </a:rPr>
              <a:t>(przed dopisaniem do spisu na dodatkowym formularzu należy sprawdzić, czy wyborca jest skreślony ze spisu, a przy nazwisku jest adnotacja o skreśleniu w zw. z ujęciem w spisie w obwodzie odrębnym).</a:t>
            </a:r>
            <a:endParaRPr lang="pl-PL" sz="2000" dirty="0"/>
          </a:p>
        </p:txBody>
      </p:sp>
      <p:pic>
        <p:nvPicPr>
          <p:cNvPr id="56325" name="Obraz 1"/>
          <p:cNvPicPr>
            <a:picLocks noChangeAspect="1"/>
          </p:cNvPicPr>
          <p:nvPr/>
        </p:nvPicPr>
        <p:blipFill>
          <a:blip r:embed="rId2"/>
          <a:srcRect/>
          <a:stretch>
            <a:fillRect/>
          </a:stretch>
        </p:blipFill>
        <p:spPr bwMode="auto">
          <a:xfrm>
            <a:off x="7956550" y="1557338"/>
            <a:ext cx="1079500" cy="1373187"/>
          </a:xfrm>
          <a:prstGeom prst="rect">
            <a:avLst/>
          </a:prstGeom>
          <a:noFill/>
          <a:ln w="9525">
            <a:noFill/>
            <a:miter lim="800000"/>
            <a:headEnd/>
            <a:tailEnd/>
          </a:ln>
        </p:spPr>
      </p:pic>
      <p:pic>
        <p:nvPicPr>
          <p:cNvPr id="56326" name="Picture 7" descr="C:\Documents and Settings\ols-info2\Pulpit\Szkolenie OKW_prezentacja\obrazy\1194993859534275110calligraphy.svg.med.png"/>
          <p:cNvPicPr>
            <a:picLocks noChangeAspect="1" noChangeArrowheads="1"/>
          </p:cNvPicPr>
          <p:nvPr/>
        </p:nvPicPr>
        <p:blipFill>
          <a:blip r:embed="rId3"/>
          <a:srcRect b="24191"/>
          <a:stretch>
            <a:fillRect/>
          </a:stretch>
        </p:blipFill>
        <p:spPr bwMode="auto">
          <a:xfrm>
            <a:off x="8027988" y="2133600"/>
            <a:ext cx="1027112" cy="87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ole tekstowe 1"/>
          <p:cNvSpPr txBox="1">
            <a:spLocks noChangeArrowheads="1"/>
          </p:cNvSpPr>
          <p:nvPr/>
        </p:nvSpPr>
        <p:spPr bwMode="auto">
          <a:xfrm>
            <a:off x="684213" y="476250"/>
            <a:ext cx="6469062" cy="400050"/>
          </a:xfrm>
          <a:prstGeom prst="rect">
            <a:avLst/>
          </a:prstGeom>
          <a:noFill/>
          <a:ln w="9525">
            <a:noFill/>
            <a:miter lim="800000"/>
            <a:headEnd/>
            <a:tailEnd/>
          </a:ln>
        </p:spPr>
        <p:txBody>
          <a:bodyPr wrap="none">
            <a:spAutoFit/>
          </a:bodyPr>
          <a:lstStyle/>
          <a:p>
            <a:r>
              <a:rPr lang="pl-PL" altLang="pl-PL" sz="2000">
                <a:solidFill>
                  <a:srgbClr val="9D032A"/>
                </a:solidFill>
                <a:latin typeface="Arial Black" pitchFamily="34" charset="0"/>
              </a:rPr>
              <a:t>DOPISYWANIE OSÓB DO SPISU WYBORCÓW </a:t>
            </a:r>
          </a:p>
        </p:txBody>
      </p:sp>
      <p:sp>
        <p:nvSpPr>
          <p:cNvPr id="57347" name="Rectangle 3"/>
          <p:cNvSpPr txBox="1">
            <a:spLocks noChangeArrowheads="1"/>
          </p:cNvSpPr>
          <p:nvPr/>
        </p:nvSpPr>
        <p:spPr bwMode="auto">
          <a:xfrm>
            <a:off x="179388" y="981075"/>
            <a:ext cx="8353425" cy="4968875"/>
          </a:xfrm>
          <a:prstGeom prst="rect">
            <a:avLst/>
          </a:prstGeom>
          <a:noFill/>
          <a:ln w="9525">
            <a:noFill/>
            <a:miter lim="800000"/>
            <a:headEnd/>
            <a:tailEnd/>
          </a:ln>
        </p:spPr>
        <p:txBody>
          <a:bodyPr/>
          <a:lstStyle/>
          <a:p>
            <a:pPr marL="371475" indent="-285750" algn="just">
              <a:buClr>
                <a:srgbClr val="000000"/>
              </a:buClr>
              <a:buFont typeface="Arial" charset="0"/>
              <a:buChar char="•"/>
            </a:pPr>
            <a:r>
              <a:rPr lang="pl-PL" altLang="pl-PL" sz="2000" b="1" u="sng">
                <a:solidFill>
                  <a:srgbClr val="000000"/>
                </a:solidFill>
                <a:latin typeface="Calibri" pitchFamily="34" charset="0"/>
              </a:rPr>
              <a:t>obywatelowi polskiemu stale zamieszkującemu za granicą</a:t>
            </a:r>
            <a:r>
              <a:rPr lang="pl-PL" altLang="pl-PL" sz="2000">
                <a:solidFill>
                  <a:srgbClr val="000000"/>
                </a:solidFill>
                <a:latin typeface="Calibri" pitchFamily="34" charset="0"/>
              </a:rPr>
              <a:t>, </a:t>
            </a:r>
            <a:r>
              <a:rPr lang="pl-PL" altLang="pl-PL" sz="2000">
                <a:latin typeface="Calibri" pitchFamily="34" charset="0"/>
                <a:ea typeface="Calibri" pitchFamily="34" charset="0"/>
                <a:cs typeface="Calibri" pitchFamily="34" charset="0"/>
              </a:rPr>
              <a:t>jeżeli w dniu głosowania przedstawi komisji dokument potwierdzający, że </a:t>
            </a:r>
            <a:r>
              <a:rPr lang="pl-PL" altLang="pl-PL" sz="2000" b="1">
                <a:latin typeface="Calibri" pitchFamily="34" charset="0"/>
                <a:ea typeface="Calibri" pitchFamily="34" charset="0"/>
                <a:cs typeface="Calibri" pitchFamily="34" charset="0"/>
              </a:rPr>
              <a:t>stale zamieszkuje za granicą</a:t>
            </a:r>
            <a:r>
              <a:rPr lang="pl-PL" altLang="pl-PL" sz="2000">
                <a:latin typeface="Calibri" pitchFamily="34" charset="0"/>
                <a:ea typeface="Calibri" pitchFamily="34" charset="0"/>
                <a:cs typeface="Calibri" pitchFamily="34" charset="0"/>
              </a:rPr>
              <a:t> </a:t>
            </a:r>
            <a:r>
              <a:rPr lang="pl-PL" altLang="pl-PL" sz="2000" b="1">
                <a:latin typeface="Calibri" pitchFamily="34" charset="0"/>
                <a:ea typeface="Calibri" pitchFamily="34" charset="0"/>
                <a:cs typeface="Calibri" pitchFamily="34" charset="0"/>
              </a:rPr>
              <a:t>wraz z jego tłumaczeniem przysięgłym na język polski</a:t>
            </a:r>
            <a:r>
              <a:rPr lang="pl-PL" altLang="pl-PL" sz="2000">
                <a:latin typeface="Calibri" pitchFamily="34" charset="0"/>
                <a:ea typeface="Calibri" pitchFamily="34" charset="0"/>
                <a:cs typeface="Calibri" pitchFamily="34" charset="0"/>
              </a:rPr>
              <a:t> oraz </a:t>
            </a:r>
            <a:r>
              <a:rPr lang="pl-PL" altLang="pl-PL" sz="2000" b="1" u="sng">
                <a:latin typeface="Calibri" pitchFamily="34" charset="0"/>
                <a:ea typeface="Calibri" pitchFamily="34" charset="0"/>
                <a:cs typeface="Calibri" pitchFamily="34" charset="0"/>
              </a:rPr>
              <a:t>ważny</a:t>
            </a:r>
            <a:r>
              <a:rPr lang="pl-PL" altLang="pl-PL" sz="2000">
                <a:latin typeface="Calibri" pitchFamily="34" charset="0"/>
                <a:ea typeface="Calibri" pitchFamily="34" charset="0"/>
                <a:cs typeface="Calibri" pitchFamily="34" charset="0"/>
              </a:rPr>
              <a:t> polski paszport. </a:t>
            </a:r>
            <a:r>
              <a:rPr lang="pl-PL" altLang="pl-PL" sz="2000" b="1">
                <a:latin typeface="Calibri" pitchFamily="34" charset="0"/>
                <a:ea typeface="Calibri" pitchFamily="34" charset="0"/>
                <a:cs typeface="Calibri" pitchFamily="34" charset="0"/>
              </a:rPr>
              <a:t>Dokumentem potwierdzającym stałe zamieszkanie za granicą</a:t>
            </a:r>
            <a:r>
              <a:rPr lang="pl-PL" altLang="pl-PL" sz="2000">
                <a:latin typeface="Calibri" pitchFamily="34" charset="0"/>
                <a:ea typeface="Calibri" pitchFamily="34" charset="0"/>
                <a:cs typeface="Calibri" pitchFamily="34" charset="0"/>
              </a:rPr>
              <a:t> jest np.: karta stałego pobytu, dokument potwierdzający zatrudnienie za granicą, dokument potwierdzający uprawnienie do korzystania ze świadczeń ubezpieczenia społecznego za granicą itp.</a:t>
            </a:r>
            <a:r>
              <a:rPr lang="pl-PL" altLang="pl-PL" sz="2000">
                <a:solidFill>
                  <a:srgbClr val="000000"/>
                </a:solidFill>
                <a:latin typeface="Calibri" pitchFamily="34" charset="0"/>
              </a:rPr>
              <a:t> </a:t>
            </a:r>
            <a:r>
              <a:rPr lang="pl-PL" altLang="pl-PL" sz="2000" b="1">
                <a:solidFill>
                  <a:srgbClr val="FF0000"/>
                </a:solidFill>
                <a:latin typeface="Calibri" pitchFamily="34" charset="0"/>
              </a:rPr>
              <a:t>Podstawą nie może być okazanie dowodu osobistego.</a:t>
            </a:r>
            <a:endParaRPr lang="pl-PL" altLang="pl-PL" sz="2000">
              <a:latin typeface="Calibri" pitchFamily="34" charset="0"/>
            </a:endParaRPr>
          </a:p>
          <a:p>
            <a:pPr marL="371475" indent="-285750" algn="just">
              <a:spcAft>
                <a:spcPts val="600"/>
              </a:spcAft>
              <a:buClr>
                <a:srgbClr val="000000"/>
              </a:buClr>
            </a:pPr>
            <a:r>
              <a:rPr lang="pl-PL" altLang="pl-PL" sz="2000" b="1" i="1">
                <a:solidFill>
                  <a:srgbClr val="3333FF"/>
                </a:solidFill>
                <a:latin typeface="Calibri" pitchFamily="34" charset="0"/>
              </a:rPr>
              <a:t>	Przed dopisaniem OKW sprawdza, czy w paszporcie nie ma pieczęci innej OKW z datą głosowania. OKW na ostatniej stronie paszportu przeznaczonej na adnotacje wizowe </a:t>
            </a:r>
            <a:r>
              <a:rPr lang="pl-PL" altLang="pl-PL" sz="2000" b="1" i="1">
                <a:solidFill>
                  <a:srgbClr val="FF0000"/>
                </a:solidFill>
                <a:latin typeface="Calibri" pitchFamily="34" charset="0"/>
              </a:rPr>
              <a:t>umieszcza tylko</a:t>
            </a:r>
            <a:r>
              <a:rPr lang="pl-PL" altLang="pl-PL" sz="2000" b="1" i="1">
                <a:solidFill>
                  <a:srgbClr val="3333FF"/>
                </a:solidFill>
                <a:latin typeface="Calibri" pitchFamily="34" charset="0"/>
              </a:rPr>
              <a:t> </a:t>
            </a:r>
            <a:r>
              <a:rPr lang="pl-PL" altLang="pl-PL" sz="2000" b="1" i="1" u="sng">
                <a:solidFill>
                  <a:srgbClr val="3333FF"/>
                </a:solidFill>
                <a:latin typeface="Calibri" pitchFamily="34" charset="0"/>
              </a:rPr>
              <a:t>odcisk swojej pieczęci i datę głosowania</a:t>
            </a:r>
            <a:r>
              <a:rPr lang="pl-PL" altLang="pl-PL" sz="2000" b="1" i="1">
                <a:solidFill>
                  <a:srgbClr val="3333FF"/>
                </a:solidFill>
                <a:latin typeface="Calibri" pitchFamily="34" charset="0"/>
              </a:rPr>
              <a:t>. </a:t>
            </a:r>
            <a:r>
              <a:rPr lang="pl-PL" altLang="pl-PL" sz="2000" b="1" i="1">
                <a:solidFill>
                  <a:srgbClr val="FF0000"/>
                </a:solidFill>
                <a:latin typeface="Calibri" pitchFamily="34" charset="0"/>
              </a:rPr>
              <a:t>Niedopuszczalne są inne wpisy.</a:t>
            </a:r>
            <a:endParaRPr lang="pl-PL" altLang="pl-PL" sz="2000" b="1" i="1">
              <a:solidFill>
                <a:srgbClr val="3333FF"/>
              </a:solidFill>
              <a:latin typeface="Calibri" pitchFamily="34" charset="0"/>
            </a:endParaRPr>
          </a:p>
          <a:p>
            <a:pPr marL="371475" indent="-285750" algn="just" eaLnBrk="1" hangingPunct="1">
              <a:spcBef>
                <a:spcPct val="20000"/>
              </a:spcBef>
              <a:buClr>
                <a:schemeClr val="tx1"/>
              </a:buClr>
              <a:buFont typeface="Arial" charset="0"/>
              <a:buChar char="•"/>
            </a:pPr>
            <a:r>
              <a:rPr lang="pl-PL" altLang="pl-PL" sz="2000" b="1">
                <a:latin typeface="Calibri" pitchFamily="34" charset="0"/>
              </a:rPr>
              <a:t>  </a:t>
            </a:r>
            <a:r>
              <a:rPr lang="pl-PL" altLang="pl-PL" sz="2000" b="1" u="sng">
                <a:latin typeface="Calibri" pitchFamily="34" charset="0"/>
              </a:rPr>
              <a:t>w obwodzie odrębnym</a:t>
            </a:r>
            <a:r>
              <a:rPr lang="pl-PL" altLang="pl-PL" sz="2000" b="1">
                <a:latin typeface="Calibri" pitchFamily="34" charset="0"/>
              </a:rPr>
              <a:t> </a:t>
            </a:r>
            <a:r>
              <a:rPr lang="pl-PL" altLang="pl-PL" sz="2000">
                <a:latin typeface="Calibri" pitchFamily="34" charset="0"/>
              </a:rPr>
              <a:t>osobie, która chce głosować, a </a:t>
            </a:r>
            <a:r>
              <a:rPr lang="pl-PL" altLang="pl-PL" sz="2000" b="1">
                <a:latin typeface="Calibri" pitchFamily="34" charset="0"/>
              </a:rPr>
              <a:t>przybyła do danej jednostki przed dniem głosowania</a:t>
            </a:r>
            <a:r>
              <a:rPr lang="pl-PL" altLang="pl-PL" sz="2000">
                <a:latin typeface="Calibri" pitchFamily="34" charset="0"/>
              </a:rPr>
              <a:t>. Dla dopisania nie jest potrzebne zaświadczenie o prawie do głosowania. OKW powinna się zwrócić do kierownika jednostki o udostępnienie wykazu osób przybyłych do jednostki przed dniem głosowania, które nie były ujęte w sporządzonym wcześniej wykazie osób.</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rostokąt 1"/>
          <p:cNvSpPr>
            <a:spLocks noChangeArrowheads="1"/>
          </p:cNvSpPr>
          <p:nvPr/>
        </p:nvSpPr>
        <p:spPr bwMode="auto">
          <a:xfrm>
            <a:off x="250825" y="1422400"/>
            <a:ext cx="8569325" cy="5246688"/>
          </a:xfrm>
          <a:prstGeom prst="rect">
            <a:avLst/>
          </a:prstGeom>
          <a:noFill/>
          <a:ln w="38100">
            <a:solidFill>
              <a:srgbClr val="90181B"/>
            </a:solidFill>
            <a:miter lim="800000"/>
            <a:headEnd/>
            <a:tailEnd/>
          </a:ln>
        </p:spPr>
        <p:txBody>
          <a:bodyPr>
            <a:spAutoFit/>
          </a:bodyPr>
          <a:lstStyle/>
          <a:p>
            <a:pPr algn="just">
              <a:spcAft>
                <a:spcPts val="600"/>
              </a:spcAft>
            </a:pPr>
            <a:r>
              <a:rPr lang="pl-PL" altLang="pl-PL" sz="2000" b="1">
                <a:solidFill>
                  <a:srgbClr val="000000"/>
                </a:solidFill>
                <a:cs typeface="Arial" charset="0"/>
              </a:rPr>
              <a:t>Dodatkowy formularz spisu wyborców, na którym </a:t>
            </a:r>
            <a:r>
              <a:rPr lang="pl-PL" altLang="pl-PL" sz="2000" b="1" u="sng">
                <a:solidFill>
                  <a:srgbClr val="000000"/>
                </a:solidFill>
                <a:cs typeface="Arial" charset="0"/>
              </a:rPr>
              <a:t>OKW dopisuje wyborców w dniu głosowania</a:t>
            </a:r>
            <a:r>
              <a:rPr lang="pl-PL" altLang="pl-PL" sz="2000" b="1">
                <a:solidFill>
                  <a:srgbClr val="000000"/>
                </a:solidFill>
                <a:cs typeface="Arial" charset="0"/>
              </a:rPr>
              <a:t>, powinien zawierać oznaczenie </a:t>
            </a:r>
            <a:r>
              <a:rPr lang="pl-PL" altLang="pl-PL" sz="2000" b="1">
                <a:solidFill>
                  <a:srgbClr val="9D032A"/>
                </a:solidFill>
                <a:cs typeface="Arial" charset="0"/>
              </a:rPr>
              <a:t>„Dodatkowy formularz spisu wyborców”</a:t>
            </a:r>
            <a:r>
              <a:rPr lang="pl-PL" altLang="pl-PL" sz="2000" b="1">
                <a:solidFill>
                  <a:srgbClr val="000000"/>
                </a:solidFill>
                <a:cs typeface="Arial" charset="0"/>
              </a:rPr>
              <a:t>.</a:t>
            </a:r>
          </a:p>
          <a:p>
            <a:pPr algn="just">
              <a:spcAft>
                <a:spcPts val="600"/>
              </a:spcAft>
            </a:pPr>
            <a:r>
              <a:rPr lang="pl-PL" altLang="pl-PL" sz="2000" b="1">
                <a:solidFill>
                  <a:srgbClr val="000000"/>
                </a:solidFill>
                <a:cs typeface="Arial" charset="0"/>
              </a:rPr>
              <a:t>Członek OKW dopisujący wyborcę na tym formularzu </a:t>
            </a:r>
            <a:r>
              <a:rPr lang="pl-PL" altLang="pl-PL" sz="2000" b="1" u="sng">
                <a:solidFill>
                  <a:srgbClr val="000000"/>
                </a:solidFill>
                <a:cs typeface="Arial" charset="0"/>
              </a:rPr>
              <a:t>każdorazowo</a:t>
            </a:r>
            <a:r>
              <a:rPr lang="pl-PL" altLang="pl-PL" sz="2000" b="1">
                <a:solidFill>
                  <a:srgbClr val="000000"/>
                </a:solidFill>
                <a:cs typeface="Arial" charset="0"/>
              </a:rPr>
              <a:t>, obok imienia i nazwiska osoby dopisanej, </a:t>
            </a:r>
            <a:r>
              <a:rPr lang="pl-PL" altLang="pl-PL" sz="2000" b="1" u="sng">
                <a:solidFill>
                  <a:srgbClr val="000000"/>
                </a:solidFill>
                <a:cs typeface="Arial" charset="0"/>
              </a:rPr>
              <a:t>umieszcza swoją parafę</a:t>
            </a:r>
            <a:r>
              <a:rPr lang="pl-PL" altLang="pl-PL" sz="2000" b="1">
                <a:solidFill>
                  <a:srgbClr val="000000"/>
                </a:solidFill>
                <a:cs typeface="Arial" charset="0"/>
              </a:rPr>
              <a:t>.</a:t>
            </a:r>
          </a:p>
          <a:p>
            <a:pPr algn="just">
              <a:spcAft>
                <a:spcPts val="600"/>
              </a:spcAft>
            </a:pPr>
            <a:r>
              <a:rPr lang="pl-PL" altLang="pl-PL" sz="2000" b="1">
                <a:solidFill>
                  <a:srgbClr val="000000"/>
                </a:solidFill>
                <a:cs typeface="Arial" charset="0"/>
              </a:rPr>
              <a:t>Po zakończeniu głosowania dodatkowy formularz spisu wyborców powinien zostać opatrzony pieczęcią OKW oraz podpisany przez przewodniczącego komisji lub jego zastępcę.</a:t>
            </a:r>
          </a:p>
          <a:p>
            <a:pPr algn="just"/>
            <a:r>
              <a:rPr lang="pl-PL" altLang="pl-PL" sz="2000" b="1" u="sng">
                <a:solidFill>
                  <a:srgbClr val="3333FF"/>
                </a:solidFill>
                <a:ea typeface="Calibri" pitchFamily="34" charset="0"/>
                <a:cs typeface="Arial" charset="0"/>
              </a:rPr>
              <a:t>Informacji o dopisaniu wyborcy do spisu wyborców, </a:t>
            </a:r>
            <a:br>
              <a:rPr lang="pl-PL" altLang="pl-PL" sz="2000" b="1" u="sng">
                <a:solidFill>
                  <a:srgbClr val="3333FF"/>
                </a:solidFill>
                <a:ea typeface="Calibri" pitchFamily="34" charset="0"/>
                <a:cs typeface="Arial" charset="0"/>
              </a:rPr>
            </a:br>
            <a:r>
              <a:rPr lang="pl-PL" altLang="pl-PL" sz="2000" b="1" u="sng">
                <a:solidFill>
                  <a:srgbClr val="3333FF"/>
                </a:solidFill>
                <a:ea typeface="Calibri" pitchFamily="34" charset="0"/>
                <a:cs typeface="Arial" charset="0"/>
              </a:rPr>
              <a:t>a w szczególności danych osobowych dopisanego wyborcy, nie należy zamieszczać w uwagach do protokołów głosowania, w tym np. w punkcie 22 protokołu. </a:t>
            </a:r>
            <a:endParaRPr lang="pl-PL" altLang="pl-PL" sz="2000">
              <a:solidFill>
                <a:srgbClr val="3333FF"/>
              </a:solidFill>
              <a:ea typeface="Calibri" pitchFamily="34" charset="0"/>
              <a:cs typeface="Arial" charset="0"/>
            </a:endParaRPr>
          </a:p>
          <a:p>
            <a:pPr algn="just"/>
            <a:endParaRPr lang="pl-PL" altLang="pl-PL" sz="2000">
              <a:solidFill>
                <a:srgbClr val="000000"/>
              </a:solidFill>
              <a:cs typeface="Arial" charset="0"/>
            </a:endParaRPr>
          </a:p>
          <a:p>
            <a:pPr algn="just"/>
            <a:r>
              <a:rPr lang="pl-PL" altLang="pl-PL" sz="2000" b="1">
                <a:solidFill>
                  <a:srgbClr val="FF0000"/>
                </a:solidFill>
                <a:cs typeface="Arial" charset="0"/>
              </a:rPr>
              <a:t>Komisja nie jest uprawniona do dokonywania </a:t>
            </a:r>
            <a:r>
              <a:rPr lang="pl-PL" altLang="pl-PL" sz="2000" b="1" u="sng">
                <a:solidFill>
                  <a:srgbClr val="FF0000"/>
                </a:solidFill>
                <a:cs typeface="Arial" charset="0"/>
              </a:rPr>
              <a:t>jakichkolwiek innych</a:t>
            </a:r>
            <a:r>
              <a:rPr lang="pl-PL" altLang="pl-PL" sz="2000" b="1">
                <a:solidFill>
                  <a:srgbClr val="FF0000"/>
                </a:solidFill>
                <a:cs typeface="Arial" charset="0"/>
              </a:rPr>
              <a:t> zmian w spisie wyborców otrzymanym z urzędu (np. skreśleń wyborców). </a:t>
            </a:r>
            <a:endParaRPr lang="pl-PL" altLang="pl-PL" sz="2000">
              <a:solidFill>
                <a:srgbClr val="FF0000"/>
              </a:solidFill>
              <a:cs typeface="Arial" charset="0"/>
            </a:endParaRPr>
          </a:p>
        </p:txBody>
      </p:sp>
      <p:sp>
        <p:nvSpPr>
          <p:cNvPr id="58371" name="pole tekstowe 1"/>
          <p:cNvSpPr txBox="1">
            <a:spLocks noChangeArrowheads="1"/>
          </p:cNvSpPr>
          <p:nvPr/>
        </p:nvSpPr>
        <p:spPr bwMode="auto">
          <a:xfrm>
            <a:off x="900113" y="549275"/>
            <a:ext cx="6469062" cy="400050"/>
          </a:xfrm>
          <a:prstGeom prst="rect">
            <a:avLst/>
          </a:prstGeom>
          <a:noFill/>
          <a:ln w="9525">
            <a:noFill/>
            <a:miter lim="800000"/>
            <a:headEnd/>
            <a:tailEnd/>
          </a:ln>
        </p:spPr>
        <p:txBody>
          <a:bodyPr wrap="none">
            <a:spAutoFit/>
          </a:bodyPr>
          <a:lstStyle/>
          <a:p>
            <a:r>
              <a:rPr lang="pl-PL" altLang="pl-PL" sz="2000">
                <a:solidFill>
                  <a:srgbClr val="9D032A"/>
                </a:solidFill>
                <a:latin typeface="Arial Black" pitchFamily="34" charset="0"/>
              </a:rPr>
              <a:t>DOPISYWANIE OSÓB DO SPISU WYBORCÓW</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rostokąt 2"/>
          <p:cNvSpPr>
            <a:spLocks noChangeArrowheads="1"/>
          </p:cNvSpPr>
          <p:nvPr/>
        </p:nvSpPr>
        <p:spPr bwMode="auto">
          <a:xfrm>
            <a:off x="322263" y="1538288"/>
            <a:ext cx="8353425" cy="4462462"/>
          </a:xfrm>
          <a:prstGeom prst="rect">
            <a:avLst/>
          </a:prstGeom>
          <a:noFill/>
          <a:ln w="9525">
            <a:noFill/>
            <a:miter lim="800000"/>
            <a:headEnd/>
            <a:tailEnd/>
          </a:ln>
        </p:spPr>
        <p:txBody>
          <a:bodyPr>
            <a:spAutoFit/>
          </a:bodyPr>
          <a:lstStyle/>
          <a:p>
            <a:pPr algn="just">
              <a:spcAft>
                <a:spcPts val="600"/>
              </a:spcAft>
            </a:pPr>
            <a:r>
              <a:rPr lang="pl-PL" altLang="pl-PL" sz="2000" b="1"/>
              <a:t>OKW wydaje wyborcy jedną kartę do głosowania</a:t>
            </a:r>
            <a:r>
              <a:rPr lang="pl-PL" altLang="pl-PL" sz="2000"/>
              <a:t>.</a:t>
            </a:r>
          </a:p>
          <a:p>
            <a:pPr algn="just">
              <a:spcAft>
                <a:spcPts val="600"/>
              </a:spcAft>
            </a:pPr>
            <a:endParaRPr lang="pl-PL" altLang="pl-PL" sz="1900"/>
          </a:p>
          <a:p>
            <a:pPr algn="just">
              <a:spcAft>
                <a:spcPts val="600"/>
              </a:spcAft>
            </a:pPr>
            <a:endParaRPr lang="pl-PL" altLang="pl-PL" sz="1100"/>
          </a:p>
          <a:p>
            <a:pPr algn="just">
              <a:spcAft>
                <a:spcPts val="1200"/>
              </a:spcAft>
            </a:pPr>
            <a:endParaRPr lang="pl-PL" altLang="pl-PL" sz="1900">
              <a:solidFill>
                <a:srgbClr val="C00000"/>
              </a:solidFill>
            </a:endParaRPr>
          </a:p>
          <a:p>
            <a:pPr algn="just">
              <a:spcAft>
                <a:spcPts val="1200"/>
              </a:spcAft>
            </a:pPr>
            <a:r>
              <a:rPr lang="pl-PL" altLang="pl-PL" sz="2000" b="1">
                <a:solidFill>
                  <a:srgbClr val="C00000"/>
                </a:solidFill>
              </a:rPr>
              <a:t>Przy wydawaniu kart do głosowania OKW sprawdza, czy wydawana karta jest ostemplowana jej pieczęcią.</a:t>
            </a:r>
          </a:p>
          <a:p>
            <a:pPr algn="just">
              <a:spcAft>
                <a:spcPts val="1200"/>
              </a:spcAft>
            </a:pPr>
            <a:r>
              <a:rPr lang="pl-PL" altLang="pl-PL" sz="2000" b="1"/>
              <a:t>Wydanie wyborcy nieostemplowanej karty do głosowania powoduje, że karta jest nieważna.</a:t>
            </a:r>
            <a:endParaRPr lang="pl-PL" altLang="pl-PL" sz="900"/>
          </a:p>
          <a:p>
            <a:pPr algn="just">
              <a:spcBef>
                <a:spcPts val="1200"/>
              </a:spcBef>
              <a:spcAft>
                <a:spcPts val="600"/>
              </a:spcAft>
            </a:pPr>
            <a:r>
              <a:rPr lang="pl-PL" altLang="pl-PL" sz="2000"/>
              <a:t>OKW zwraca uwagę, by wyborca potwierdził własnoręcznym podpisem, w przeznaczonej na to rubryce spisu wyborców (w linii) odpowiadającej jego nazwisku, fakt otrzymania karty. Możliwe jest składanie podpisu bez odwracania spisu.</a:t>
            </a:r>
          </a:p>
        </p:txBody>
      </p:sp>
      <p:sp>
        <p:nvSpPr>
          <p:cNvPr id="59395" name="pole tekstowe 1"/>
          <p:cNvSpPr txBox="1">
            <a:spLocks noChangeArrowheads="1"/>
          </p:cNvSpPr>
          <p:nvPr/>
        </p:nvSpPr>
        <p:spPr bwMode="auto">
          <a:xfrm>
            <a:off x="323850" y="723900"/>
            <a:ext cx="7343775" cy="401638"/>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rPr>
              <a:t>WYDAWANIE WYBORCOM KART DO GŁOSOWANIA </a:t>
            </a:r>
            <a:endParaRPr lang="pl-PL" altLang="pl-PL" sz="2000" i="1">
              <a:solidFill>
                <a:srgbClr val="9D032A"/>
              </a:solidFill>
              <a:latin typeface="Arial Black" pitchFamily="34" charset="0"/>
            </a:endParaRPr>
          </a:p>
        </p:txBody>
      </p:sp>
      <p:pic>
        <p:nvPicPr>
          <p:cNvPr id="59396" name="Picture 15" descr="C:\Documents and Settings\ols-info2\Pulpit\Szkolenie OKW_prezentacja\obrazy\11954448041949983974johnny_automatic_hand_holding_paper.svg.med.png"/>
          <p:cNvPicPr>
            <a:picLocks noChangeAspect="1" noChangeArrowheads="1"/>
          </p:cNvPicPr>
          <p:nvPr/>
        </p:nvPicPr>
        <p:blipFill>
          <a:blip r:embed="rId2"/>
          <a:srcRect/>
          <a:stretch>
            <a:fillRect/>
          </a:stretch>
        </p:blipFill>
        <p:spPr bwMode="auto">
          <a:xfrm rot="-2663845">
            <a:off x="6770688" y="1433513"/>
            <a:ext cx="1222375" cy="1843087"/>
          </a:xfrm>
          <a:prstGeom prst="rect">
            <a:avLst/>
          </a:prstGeom>
          <a:noFill/>
          <a:ln w="9525">
            <a:noFill/>
            <a:miter lim="800000"/>
            <a:headEnd/>
            <a:tailEnd/>
          </a:ln>
        </p:spPr>
      </p:pic>
      <p:sp>
        <p:nvSpPr>
          <p:cNvPr id="5" name="Prostokąt 4">
            <a:extLst>
              <a:ext uri="{FF2B5EF4-FFF2-40B4-BE49-F238E27FC236}">
                <a16:creationId xmlns:a16="http://schemas.microsoft.com/office/drawing/2014/main" xmlns="" id="{43B78A57-EA9E-4E6C-9A6A-5E6E6F54EE2D}"/>
              </a:ext>
            </a:extLst>
          </p:cNvPr>
          <p:cNvSpPr/>
          <p:nvPr/>
        </p:nvSpPr>
        <p:spPr>
          <a:xfrm>
            <a:off x="323850" y="3716338"/>
            <a:ext cx="8351838" cy="792162"/>
          </a:xfrm>
          <a:prstGeom prst="rect">
            <a:avLst/>
          </a:prstGeom>
          <a:no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rostokąt 2"/>
          <p:cNvSpPr>
            <a:spLocks noChangeArrowheads="1"/>
          </p:cNvSpPr>
          <p:nvPr/>
        </p:nvSpPr>
        <p:spPr bwMode="auto">
          <a:xfrm>
            <a:off x="395288" y="1365250"/>
            <a:ext cx="8351837" cy="5324475"/>
          </a:xfrm>
          <a:prstGeom prst="rect">
            <a:avLst/>
          </a:prstGeom>
          <a:noFill/>
          <a:ln w="9525">
            <a:noFill/>
            <a:miter lim="800000"/>
            <a:headEnd/>
            <a:tailEnd/>
          </a:ln>
        </p:spPr>
        <p:txBody>
          <a:bodyPr>
            <a:spAutoFit/>
          </a:bodyPr>
          <a:lstStyle/>
          <a:p>
            <a:pPr algn="just">
              <a:spcAft>
                <a:spcPts val="1200"/>
              </a:spcAft>
              <a:buFont typeface="Arial" charset="0"/>
              <a:buNone/>
            </a:pPr>
            <a:r>
              <a:rPr lang="pl-PL" altLang="pl-PL" sz="2000" b="1">
                <a:solidFill>
                  <a:srgbClr val="90181B"/>
                </a:solidFill>
              </a:rPr>
              <a:t>Jeżeli wyborca nie potwierdzi własnoręcznym podpisem odbioru karty do głosowania, </a:t>
            </a:r>
            <a:r>
              <a:rPr lang="pl-PL" altLang="pl-PL" sz="2000" b="1" u="sng">
                <a:solidFill>
                  <a:srgbClr val="90181B"/>
                </a:solidFill>
              </a:rPr>
              <a:t>OKW odmawia jej wydania</a:t>
            </a:r>
            <a:r>
              <a:rPr lang="pl-PL" altLang="pl-PL" sz="2000" b="1">
                <a:solidFill>
                  <a:srgbClr val="90181B"/>
                </a:solidFill>
              </a:rPr>
              <a:t>.</a:t>
            </a:r>
          </a:p>
          <a:p>
            <a:pPr algn="just">
              <a:spcAft>
                <a:spcPts val="1200"/>
              </a:spcAft>
            </a:pPr>
            <a:r>
              <a:rPr lang="pl-PL" altLang="pl-PL" sz="2000" b="1">
                <a:solidFill>
                  <a:srgbClr val="000000"/>
                </a:solidFill>
              </a:rPr>
              <a:t>Jedynie w przypadku, gdy wyborca okaże komisji dokument potwierdzający, że jest osobą niepełnosprawną o znacznym lub umiarkowanym stopniu niepełnosprawności w rozumieniu ustawy z dnia 27 sierpnia 1997 r. o rehabilitacji zawodowej </a:t>
            </a:r>
            <a:br>
              <a:rPr lang="pl-PL" altLang="pl-PL" sz="2000" b="1">
                <a:solidFill>
                  <a:srgbClr val="000000"/>
                </a:solidFill>
              </a:rPr>
            </a:br>
            <a:r>
              <a:rPr lang="pl-PL" altLang="pl-PL" sz="2000" b="1">
                <a:solidFill>
                  <a:srgbClr val="000000"/>
                </a:solidFill>
              </a:rPr>
              <a:t> społecznej oraz zatrudnianiu osób niepełnosprawnych (Dz. U. </a:t>
            </a:r>
            <a:br>
              <a:rPr lang="pl-PL" altLang="pl-PL" sz="2000" b="1">
                <a:solidFill>
                  <a:srgbClr val="000000"/>
                </a:solidFill>
              </a:rPr>
            </a:br>
            <a:r>
              <a:rPr lang="pl-PL" altLang="pl-PL" sz="2000" b="1">
                <a:solidFill>
                  <a:srgbClr val="000000"/>
                </a:solidFill>
              </a:rPr>
              <a:t>z 2018 r. poz. 511, z późn. zm.) i nie może w związku z tym potwierdzić otrzymania karty do głosowania, członek OKW wydający kartę do głosowania wraz z przewodniczącym lub zastępcą przewodniczącego stwierdza fakt wydania karty oraz przyczynę braku podpisu osoby otrzymującej kartę </a:t>
            </a:r>
            <a:r>
              <a:rPr lang="pl-PL" altLang="pl-PL" sz="2000" b="1"/>
              <a:t>sporządzając adnotację w rubryce „Uwagi” spisu wyborców</a:t>
            </a:r>
            <a:r>
              <a:rPr lang="pl-PL" altLang="pl-PL" sz="2000" b="1">
                <a:solidFill>
                  <a:srgbClr val="000000"/>
                </a:solidFill>
              </a:rPr>
              <a:t>.</a:t>
            </a:r>
          </a:p>
          <a:p>
            <a:pPr algn="just"/>
            <a:r>
              <a:rPr lang="pl-PL" altLang="pl-PL" sz="2000" b="1">
                <a:solidFill>
                  <a:srgbClr val="000099"/>
                </a:solidFill>
              </a:rPr>
              <a:t>OKW odmawia ponownego wydania karty do głosowania niezależnie od przyczyn tego żądania (np. z powodu pomyłkowego wypełnienia karty, zniszczenia jej itp.)</a:t>
            </a:r>
          </a:p>
        </p:txBody>
      </p:sp>
      <p:sp>
        <p:nvSpPr>
          <p:cNvPr id="60419" name="pole tekstowe 1"/>
          <p:cNvSpPr txBox="1">
            <a:spLocks noChangeArrowheads="1"/>
          </p:cNvSpPr>
          <p:nvPr/>
        </p:nvSpPr>
        <p:spPr bwMode="auto">
          <a:xfrm>
            <a:off x="396875" y="692150"/>
            <a:ext cx="7343775"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rPr>
              <a:t>WYDAWANIE WYBORCOM KART DO GŁOSOWANIA </a:t>
            </a:r>
            <a:endParaRPr lang="pl-PL" altLang="pl-PL" sz="2000">
              <a:solidFill>
                <a:srgbClr val="9D032A"/>
              </a:solidFill>
              <a:latin typeface="Arial Black"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Obraz 5" descr="PRP 2020 - Spis wyborców_BAD PALCE.jpg"/>
          <p:cNvPicPr>
            <a:picLocks noChangeAspect="1"/>
          </p:cNvPicPr>
          <p:nvPr/>
        </p:nvPicPr>
        <p:blipFill>
          <a:blip r:embed="rId2"/>
          <a:srcRect/>
          <a:stretch>
            <a:fillRect/>
          </a:stretch>
        </p:blipFill>
        <p:spPr bwMode="auto">
          <a:xfrm>
            <a:off x="46038" y="3357563"/>
            <a:ext cx="8990012" cy="2755900"/>
          </a:xfrm>
          <a:prstGeom prst="rect">
            <a:avLst/>
          </a:prstGeom>
          <a:noFill/>
          <a:ln w="9525">
            <a:noFill/>
            <a:miter lim="800000"/>
            <a:headEnd/>
            <a:tailEnd/>
          </a:ln>
        </p:spPr>
      </p:pic>
      <p:sp>
        <p:nvSpPr>
          <p:cNvPr id="61443" name="pole tekstowe 1"/>
          <p:cNvSpPr txBox="1">
            <a:spLocks noChangeArrowheads="1"/>
          </p:cNvSpPr>
          <p:nvPr/>
        </p:nvSpPr>
        <p:spPr bwMode="auto">
          <a:xfrm>
            <a:off x="1398588" y="520700"/>
            <a:ext cx="5761037" cy="708025"/>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WYDAWANIE KART DO GŁOSOWANIA </a:t>
            </a:r>
          </a:p>
          <a:p>
            <a:pPr algn="ctr"/>
            <a:r>
              <a:rPr lang="pl-PL" altLang="pl-PL" sz="2000" b="1">
                <a:solidFill>
                  <a:srgbClr val="9D032A"/>
                </a:solidFill>
                <a:latin typeface="Arial Black" pitchFamily="34" charset="0"/>
              </a:rPr>
              <a:t>- </a:t>
            </a:r>
            <a:r>
              <a:rPr lang="pl-PL" altLang="pl-PL">
                <a:solidFill>
                  <a:srgbClr val="9D032A"/>
                </a:solidFill>
                <a:latin typeface="Arial Black" pitchFamily="34" charset="0"/>
                <a:cs typeface="Arial" charset="0"/>
              </a:rPr>
              <a:t>podpis w niewłaściwym miejscu spisu</a:t>
            </a:r>
          </a:p>
        </p:txBody>
      </p:sp>
      <p:sp>
        <p:nvSpPr>
          <p:cNvPr id="5" name="Rectangle 1">
            <a:extLst>
              <a:ext uri="{FF2B5EF4-FFF2-40B4-BE49-F238E27FC236}">
                <a16:creationId xmlns:a16="http://schemas.microsoft.com/office/drawing/2014/main" xmlns="" id="{F55479C1-1C57-42DD-9971-54C7CCE8F0B0}"/>
              </a:ext>
            </a:extLst>
          </p:cNvPr>
          <p:cNvSpPr>
            <a:spLocks noChangeArrowheads="1"/>
          </p:cNvSpPr>
          <p:nvPr/>
        </p:nvSpPr>
        <p:spPr bwMode="auto">
          <a:xfrm>
            <a:off x="250825" y="1557338"/>
            <a:ext cx="8642350" cy="1630362"/>
          </a:xfrm>
          <a:prstGeom prst="rect">
            <a:avLst/>
          </a:prstGeom>
          <a:solidFill>
            <a:srgbClr val="9D032A"/>
          </a:solidFill>
          <a:ln w="28575">
            <a:solidFill>
              <a:schemeClr val="bg1">
                <a:lumMod val="75000"/>
              </a:schemeClr>
            </a:solidFill>
            <a:miter lim="800000"/>
            <a:headEnd/>
            <a:tailEnd/>
          </a:ln>
          <a:effectLst/>
        </p:spPr>
        <p:txBody>
          <a:bodyPr anchor="ctr">
            <a:spAutoFit/>
          </a:bodyPr>
          <a:lstStyle/>
          <a:p>
            <a:pPr algn="just">
              <a:defRPr/>
            </a:pPr>
            <a:r>
              <a:rPr lang="pl-PL" sz="2000" b="1" dirty="0">
                <a:solidFill>
                  <a:schemeClr val="bg1"/>
                </a:solidFill>
                <a:latin typeface="+mj-lt"/>
              </a:rPr>
              <a:t>W przypadku, gdy komisja zauważy, że osoba podpisała się w linii przy nazwisku innego wyborcy, wskazuje tej osobie właściwe miejsce w spisie do złożenia podpisu, a podpis złożony w niewłaściwym miejscu skreśla. Skreślenie opatruje się adnotacją „podpis w nieprawidłowym miejscu” i parafami członka OKW oraz przewodniczącego komisji lub jego zastępcy.</a:t>
            </a:r>
            <a:endParaRPr lang="pl-PL" sz="2000" b="1" dirty="0">
              <a:solidFill>
                <a:schemeClr val="bg1"/>
              </a:solidFill>
              <a:latin typeface="+mj-lt"/>
              <a:cs typeface="Arial" pitchFamily="34" charset="0"/>
            </a:endParaRPr>
          </a:p>
        </p:txBody>
      </p:sp>
      <p:pic>
        <p:nvPicPr>
          <p:cNvPr id="61445" name="Obraz 3"/>
          <p:cNvPicPr>
            <a:picLocks noChangeAspect="1"/>
          </p:cNvPicPr>
          <p:nvPr/>
        </p:nvPicPr>
        <p:blipFill>
          <a:blip r:embed="rId3"/>
          <a:srcRect/>
          <a:stretch>
            <a:fillRect/>
          </a:stretch>
        </p:blipFill>
        <p:spPr bwMode="auto">
          <a:xfrm>
            <a:off x="8388350" y="5373688"/>
            <a:ext cx="576263" cy="236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rostokąt 1"/>
          <p:cNvSpPr>
            <a:spLocks noChangeArrowheads="1"/>
          </p:cNvSpPr>
          <p:nvPr/>
        </p:nvSpPr>
        <p:spPr bwMode="auto">
          <a:xfrm>
            <a:off x="827088" y="652463"/>
            <a:ext cx="6219825" cy="400050"/>
          </a:xfrm>
          <a:prstGeom prst="rect">
            <a:avLst/>
          </a:prstGeom>
          <a:noFill/>
          <a:ln w="9525">
            <a:noFill/>
            <a:miter lim="800000"/>
            <a:headEnd/>
            <a:tailEnd/>
          </a:ln>
        </p:spPr>
        <p:txBody>
          <a:bodyPr wrap="none">
            <a:spAutoFit/>
          </a:bodyPr>
          <a:lstStyle/>
          <a:p>
            <a:r>
              <a:rPr lang="pl-PL" altLang="pl-PL" sz="2000">
                <a:solidFill>
                  <a:srgbClr val="9D032A"/>
                </a:solidFill>
                <a:latin typeface="Arial Black" pitchFamily="34" charset="0"/>
                <a:cs typeface="Arial" charset="0"/>
              </a:rPr>
              <a:t>PRAWA I OBOWIĄZKI CZŁONKÓW KOMISJI</a:t>
            </a:r>
          </a:p>
        </p:txBody>
      </p:sp>
      <p:pic>
        <p:nvPicPr>
          <p:cNvPr id="12291" name="Picture 2" descr="http://sp1.wroclaw.pl/old/sukcesy/gg.gif"/>
          <p:cNvPicPr>
            <a:picLocks noChangeAspect="1" noChangeArrowheads="1"/>
          </p:cNvPicPr>
          <p:nvPr/>
        </p:nvPicPr>
        <p:blipFill>
          <a:blip r:embed="rId2"/>
          <a:srcRect/>
          <a:stretch>
            <a:fillRect/>
          </a:stretch>
        </p:blipFill>
        <p:spPr bwMode="auto">
          <a:xfrm>
            <a:off x="233363" y="1125538"/>
            <a:ext cx="2005012" cy="1871662"/>
          </a:xfrm>
          <a:prstGeom prst="rect">
            <a:avLst/>
          </a:prstGeom>
          <a:noFill/>
          <a:ln w="9525">
            <a:noFill/>
            <a:miter lim="800000"/>
            <a:headEnd/>
            <a:tailEnd/>
          </a:ln>
        </p:spPr>
      </p:pic>
      <p:sp>
        <p:nvSpPr>
          <p:cNvPr id="12292" name="pole tekstowe 3"/>
          <p:cNvSpPr txBox="1">
            <a:spLocks noChangeArrowheads="1"/>
          </p:cNvSpPr>
          <p:nvPr/>
        </p:nvSpPr>
        <p:spPr bwMode="auto">
          <a:xfrm>
            <a:off x="2376488" y="1284288"/>
            <a:ext cx="6588125" cy="2216150"/>
          </a:xfrm>
          <a:prstGeom prst="rect">
            <a:avLst/>
          </a:prstGeom>
          <a:noFill/>
          <a:ln w="9525">
            <a:noFill/>
            <a:miter lim="800000"/>
            <a:headEnd/>
            <a:tailEnd/>
          </a:ln>
        </p:spPr>
        <p:txBody>
          <a:bodyPr lIns="91403" tIns="45702" rIns="91403" bIns="45702">
            <a:spAutoFit/>
          </a:bodyPr>
          <a:lstStyle/>
          <a:p>
            <a:pPr algn="just" fontAlgn="ctr"/>
            <a:r>
              <a:rPr lang="pl-PL" altLang="pl-PL">
                <a:latin typeface="Franklin Gothic Book" pitchFamily="34" charset="0"/>
                <a:cs typeface="Arial" charset="0"/>
              </a:rPr>
              <a:t>           </a:t>
            </a:r>
            <a:r>
              <a:rPr lang="pl-PL" altLang="pl-PL" sz="2000" b="1">
                <a:latin typeface="Franklin Gothic Book" pitchFamily="34" charset="0"/>
                <a:cs typeface="Arial" charset="0"/>
              </a:rPr>
              <a:t>Członkowie Obwodowych Komisji Wyborczych </a:t>
            </a:r>
            <a:br>
              <a:rPr lang="pl-PL" altLang="pl-PL" sz="2000" b="1">
                <a:latin typeface="Franklin Gothic Book" pitchFamily="34" charset="0"/>
                <a:cs typeface="Arial" charset="0"/>
              </a:rPr>
            </a:br>
            <a:r>
              <a:rPr lang="pl-PL" altLang="pl-PL" sz="2000" b="1" u="sng">
                <a:solidFill>
                  <a:srgbClr val="9D032A"/>
                </a:solidFill>
                <a:latin typeface="Franklin Gothic Book" pitchFamily="34" charset="0"/>
                <a:cs typeface="Arial" charset="0"/>
              </a:rPr>
              <a:t>zobowiązani są </a:t>
            </a:r>
            <a:r>
              <a:rPr lang="pl-PL" altLang="pl-PL" sz="2000">
                <a:latin typeface="Franklin Gothic Book" pitchFamily="34" charset="0"/>
                <a:cs typeface="Arial" charset="0"/>
              </a:rPr>
              <a:t>do zapoznania się z całością wytycznych - </a:t>
            </a:r>
            <a:r>
              <a:rPr lang="pl-PL" altLang="pl-PL" sz="1600" i="1">
                <a:latin typeface="Franklin Gothic Book" pitchFamily="34" charset="0"/>
                <a:cs typeface="Arial" charset="0"/>
              </a:rPr>
              <a:t>uchwała PKW z dnia 10 czerwca 2020 r. w sprawie wytycznych dla obwodowych komisji wyborczych dotyczących zadań i trybu przygotowania oraz przeprowadzenia głosowania w obwodach głosowania utworzonych </a:t>
            </a:r>
            <a:br>
              <a:rPr lang="pl-PL" altLang="pl-PL" sz="1600" i="1">
                <a:latin typeface="Franklin Gothic Book" pitchFamily="34" charset="0"/>
                <a:cs typeface="Arial" charset="0"/>
              </a:rPr>
            </a:br>
            <a:r>
              <a:rPr lang="pl-PL" altLang="pl-PL" sz="1600" i="1">
                <a:latin typeface="Franklin Gothic Book" pitchFamily="34" charset="0"/>
                <a:cs typeface="Arial" charset="0"/>
              </a:rPr>
              <a:t>w kraju w wyborach Prezydenta Rzeczypospolitej Polskiej zarządzonych </a:t>
            </a:r>
            <a:br>
              <a:rPr lang="pl-PL" altLang="pl-PL" sz="1600" i="1">
                <a:latin typeface="Franklin Gothic Book" pitchFamily="34" charset="0"/>
                <a:cs typeface="Arial" charset="0"/>
              </a:rPr>
            </a:br>
            <a:r>
              <a:rPr lang="pl-PL" altLang="pl-PL" sz="1600" i="1">
                <a:latin typeface="Franklin Gothic Book" pitchFamily="34" charset="0"/>
                <a:cs typeface="Arial" charset="0"/>
              </a:rPr>
              <a:t>na dzień 28 czerwca 2020 r.</a:t>
            </a:r>
          </a:p>
          <a:p>
            <a:pPr algn="just"/>
            <a:endParaRPr lang="pl-PL" altLang="pl-PL" b="1" u="sng">
              <a:solidFill>
                <a:srgbClr val="9D032A"/>
              </a:solidFill>
              <a:latin typeface="Franklin Gothic Book" pitchFamily="34" charset="0"/>
              <a:cs typeface="Arial" charset="0"/>
            </a:endParaRPr>
          </a:p>
        </p:txBody>
      </p:sp>
      <p:sp>
        <p:nvSpPr>
          <p:cNvPr id="12293" name="Symbol zastępczy zawartości 10"/>
          <p:cNvSpPr>
            <a:spLocks noGrp="1"/>
          </p:cNvSpPr>
          <p:nvPr>
            <p:ph sz="quarter" idx="4294967295"/>
          </p:nvPr>
        </p:nvSpPr>
        <p:spPr>
          <a:xfrm>
            <a:off x="2306638" y="4581525"/>
            <a:ext cx="6645275" cy="2030413"/>
          </a:xfrm>
          <a:ln w="38100">
            <a:solidFill>
              <a:srgbClr val="FF0000"/>
            </a:solidFill>
          </a:ln>
        </p:spPr>
        <p:txBody>
          <a:bodyPr lIns="91403" tIns="45702" rIns="91403" bIns="45702">
            <a:spAutoFit/>
          </a:bodyPr>
          <a:lstStyle/>
          <a:p>
            <a:pPr marL="71438" algn="just" fontAlgn="ctr">
              <a:buFont typeface="Arial" charset="0"/>
              <a:buNone/>
            </a:pPr>
            <a:r>
              <a:rPr lang="pl-PL" altLang="pl-PL" sz="2000" b="1" smtClean="0"/>
              <a:t>	Członkowie komisji zobowiązani są również do bezwzględnego przestrzegania przepisów rozporządzenia Ministra Zdrowia z dnia ……….. 2020 r. </a:t>
            </a:r>
            <a:r>
              <a:rPr lang="pl-PL" altLang="pl-PL" sz="2000" b="1" smtClean="0">
                <a:solidFill>
                  <a:srgbClr val="9D032A"/>
                </a:solidFill>
              </a:rPr>
              <a:t>w sprawie szczegółowych zasad bezpieczeństwa sanitarnego w lokalu wyborczym oraz wykazu środków ochrony osobistej związanej ze zwalczaniem epidemii COVID-19 dla członków  obwodowych komisji wyborczych</a:t>
            </a:r>
            <a:r>
              <a:rPr lang="pl-PL" altLang="pl-PL" sz="2000" b="1" smtClean="0"/>
              <a:t> (Dz.U. …   poz. … )</a:t>
            </a:r>
          </a:p>
        </p:txBody>
      </p:sp>
      <p:sp>
        <p:nvSpPr>
          <p:cNvPr id="12294" name="Rectangle 1"/>
          <p:cNvSpPr>
            <a:spLocks noChangeArrowheads="1"/>
          </p:cNvSpPr>
          <p:nvPr/>
        </p:nvSpPr>
        <p:spPr bwMode="auto">
          <a:xfrm>
            <a:off x="179388" y="3184525"/>
            <a:ext cx="8785225" cy="1323975"/>
          </a:xfrm>
          <a:prstGeom prst="rect">
            <a:avLst/>
          </a:prstGeom>
          <a:noFill/>
          <a:ln w="38100">
            <a:solidFill>
              <a:srgbClr val="90181B"/>
            </a:solidFill>
            <a:miter lim="800000"/>
            <a:headEnd/>
            <a:tailEnd/>
          </a:ln>
        </p:spPr>
        <p:txBody>
          <a:bodyPr anchor="ctr">
            <a:spAutoFit/>
          </a:bodyPr>
          <a:lstStyle/>
          <a:p>
            <a:pPr algn="just"/>
            <a:r>
              <a:rPr lang="pl-PL" altLang="pl-PL" sz="2000">
                <a:cs typeface="Times New Roman" pitchFamily="18" charset="0"/>
              </a:rPr>
              <a:t>Zgodnie z art. 161 § 1 Kodeksu wyborczego wytyczne Państwowej Komisji Wyborczej są wiążące dla komisji niższego stopnia. </a:t>
            </a:r>
            <a:r>
              <a:rPr lang="pl-PL" altLang="pl-PL" sz="2000" b="1">
                <a:cs typeface="Times New Roman" pitchFamily="18" charset="0"/>
              </a:rPr>
              <a:t>Dlatego też członkowie komisji zobowiązani są zapoznać się z całością wytycznych i bezwzględnie je stosować</a:t>
            </a:r>
            <a:r>
              <a:rPr lang="pl-PL" altLang="pl-PL" sz="2000">
                <a:cs typeface="Times New Roman" pitchFamily="18" charset="0"/>
              </a:rPr>
              <a:t>.</a:t>
            </a:r>
            <a:endParaRPr lang="pl-PL" altLang="pl-PL" sz="2000"/>
          </a:p>
        </p:txBody>
      </p:sp>
      <p:pic>
        <p:nvPicPr>
          <p:cNvPr id="12295" name="Picture 2" descr="C:\Users\Adam Michcik\AppData\Local\Microsoft\Windows\INetCache\IE\7FW4IGTY\1200px-Służba_zdrowia.svg[1].png"/>
          <p:cNvPicPr>
            <a:picLocks noChangeAspect="1" noChangeArrowheads="1"/>
          </p:cNvPicPr>
          <p:nvPr/>
        </p:nvPicPr>
        <p:blipFill>
          <a:blip r:embed="rId3"/>
          <a:srcRect/>
          <a:stretch>
            <a:fillRect/>
          </a:stretch>
        </p:blipFill>
        <p:spPr bwMode="auto">
          <a:xfrm>
            <a:off x="422275" y="4824413"/>
            <a:ext cx="1701800" cy="170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ymbol zastępczy zawartości 2">
            <a:extLst>
              <a:ext uri="{FF2B5EF4-FFF2-40B4-BE49-F238E27FC236}">
                <a16:creationId xmlns:a16="http://schemas.microsoft.com/office/drawing/2014/main" xmlns="" id="{123977D9-6AC8-43A0-A7A3-E3E2D434E24D}"/>
              </a:ext>
            </a:extLst>
          </p:cNvPr>
          <p:cNvSpPr txBox="1">
            <a:spLocks/>
          </p:cNvSpPr>
          <p:nvPr/>
        </p:nvSpPr>
        <p:spPr bwMode="auto">
          <a:xfrm>
            <a:off x="179388" y="1484313"/>
            <a:ext cx="7416800" cy="3673475"/>
          </a:xfrm>
          <a:prstGeom prst="rect">
            <a:avLst/>
          </a:prstGeom>
          <a:noFill/>
          <a:ln>
            <a:noFill/>
          </a:ln>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357188" algn="just" eaLnBrk="1" hangingPunct="1">
              <a:lnSpc>
                <a:spcPct val="100000"/>
              </a:lnSpc>
              <a:spcBef>
                <a:spcPct val="0"/>
              </a:spcBef>
              <a:spcAft>
                <a:spcPts val="600"/>
              </a:spcAft>
              <a:buFontTx/>
              <a:buNone/>
              <a:defRPr/>
            </a:pPr>
            <a:r>
              <a:rPr lang="pl-PL" altLang="pl-PL" sz="2000" dirty="0">
                <a:solidFill>
                  <a:srgbClr val="000000"/>
                </a:solidFill>
                <a:latin typeface="Arial Black" panose="020B0A04020102020204" pitchFamily="34" charset="0"/>
                <a:cs typeface="Times New Roman" panose="02020603050405020304" pitchFamily="18" charset="0"/>
              </a:rPr>
              <a:t>Należy zwrócić uwagę na </a:t>
            </a:r>
            <a:r>
              <a:rPr lang="pl-PL" altLang="pl-PL" sz="2000" dirty="0">
                <a:solidFill>
                  <a:srgbClr val="FF0000"/>
                </a:solidFill>
                <a:latin typeface="Arial Black" panose="020B0A04020102020204" pitchFamily="34" charset="0"/>
                <a:cs typeface="Times New Roman" panose="02020603050405020304" pitchFamily="18" charset="0"/>
              </a:rPr>
              <a:t>bezwzględną konieczność zapewnienia ochrony danych osobowych wyborców ujętych w spisie</a:t>
            </a:r>
            <a:r>
              <a:rPr lang="pl-PL" altLang="pl-PL" sz="2000" dirty="0">
                <a:solidFill>
                  <a:srgbClr val="000000"/>
                </a:solidFill>
                <a:latin typeface="Arial Black" panose="020B0A04020102020204" pitchFamily="34" charset="0"/>
                <a:cs typeface="Times New Roman" panose="02020603050405020304" pitchFamily="18" charset="0"/>
              </a:rPr>
              <a:t>, w tym przed ujawnieniem danych osobowych innych osób przy potwierdzaniu przez wyborców odbioru karty do głosowania.</a:t>
            </a:r>
          </a:p>
          <a:p>
            <a:pPr algn="just">
              <a:lnSpc>
                <a:spcPct val="100000"/>
              </a:lnSpc>
              <a:spcBef>
                <a:spcPct val="0"/>
              </a:spcBef>
              <a:buFontTx/>
              <a:buNone/>
              <a:defRPr/>
            </a:pPr>
            <a:r>
              <a:rPr lang="pl-PL" altLang="pl-PL" sz="2000" b="1" dirty="0">
                <a:solidFill>
                  <a:srgbClr val="9D032A"/>
                </a:solidFill>
                <a:latin typeface="Arial Black" panose="020B0A04020102020204" pitchFamily="34" charset="0"/>
              </a:rPr>
              <a:t>     W tym celu komisja stosuje przekazane przez urząd gminy </a:t>
            </a:r>
            <a:r>
              <a:rPr lang="pl-PL" altLang="pl-PL" sz="2000" b="1" u="sng" dirty="0">
                <a:solidFill>
                  <a:srgbClr val="FF0000"/>
                </a:solidFill>
                <a:latin typeface="Arial Black" panose="020B0A04020102020204" pitchFamily="34" charset="0"/>
              </a:rPr>
              <a:t>osłony na spis</a:t>
            </a:r>
            <a:r>
              <a:rPr lang="pl-PL" altLang="pl-PL" sz="2000" b="1" dirty="0">
                <a:solidFill>
                  <a:srgbClr val="FF0000"/>
                </a:solidFill>
                <a:latin typeface="Arial Black" panose="020B0A04020102020204" pitchFamily="34" charset="0"/>
              </a:rPr>
              <a:t> </a:t>
            </a:r>
            <a:r>
              <a:rPr lang="pl-PL" altLang="pl-PL" sz="2000" b="1" dirty="0">
                <a:solidFill>
                  <a:srgbClr val="9D032A"/>
                </a:solidFill>
                <a:latin typeface="Arial Black" panose="020B0A04020102020204" pitchFamily="34" charset="0"/>
              </a:rPr>
              <a:t>zabezpieczające dane osobowe innych osób ujętych w spisie.</a:t>
            </a:r>
            <a:endParaRPr lang="pl-PL" altLang="pl-PL" sz="2000" b="1" dirty="0">
              <a:solidFill>
                <a:srgbClr val="9D032A"/>
              </a:solidFill>
              <a:latin typeface="Arial Black" panose="020B0A04020102020204" pitchFamily="34" charset="0"/>
              <a:cs typeface="Arial" panose="020B0604020202020204" pitchFamily="34" charset="0"/>
            </a:endParaRPr>
          </a:p>
          <a:p>
            <a:pPr>
              <a:lnSpc>
                <a:spcPct val="100000"/>
              </a:lnSpc>
              <a:spcBef>
                <a:spcPct val="0"/>
              </a:spcBef>
              <a:buFontTx/>
              <a:buNone/>
              <a:defRPr/>
            </a:pPr>
            <a:endParaRPr lang="pl-PL" altLang="pl-PL" sz="2000" dirty="0">
              <a:latin typeface="Arial Black" panose="020B0A04020102020204" pitchFamily="34" charset="0"/>
            </a:endParaRPr>
          </a:p>
          <a:p>
            <a:pPr algn="just">
              <a:lnSpc>
                <a:spcPct val="100000"/>
              </a:lnSpc>
              <a:spcBef>
                <a:spcPct val="0"/>
              </a:spcBef>
              <a:buFontTx/>
              <a:buNone/>
              <a:defRPr/>
            </a:pPr>
            <a:r>
              <a:rPr lang="pl-PL" altLang="pl-PL" sz="2000" b="1" dirty="0">
                <a:latin typeface="Arial Black" panose="020B0A04020102020204" pitchFamily="34" charset="0"/>
              </a:rPr>
              <a:t>Niewykonywanie lub niewłaściwe wykonywanie powyższego obowiązku skutkować może odpowiedzialnością członków komisji za naruszenie przepisów dotyczących ochrony danych osobowych.</a:t>
            </a:r>
          </a:p>
        </p:txBody>
      </p:sp>
      <p:pic>
        <p:nvPicPr>
          <p:cNvPr id="62467" name="Obraz 1"/>
          <p:cNvPicPr>
            <a:picLocks noChangeAspect="1"/>
          </p:cNvPicPr>
          <p:nvPr/>
        </p:nvPicPr>
        <p:blipFill>
          <a:blip r:embed="rId2"/>
          <a:srcRect/>
          <a:stretch>
            <a:fillRect/>
          </a:stretch>
        </p:blipFill>
        <p:spPr bwMode="auto">
          <a:xfrm>
            <a:off x="7596188" y="4581525"/>
            <a:ext cx="1441450" cy="1439863"/>
          </a:xfrm>
          <a:prstGeom prst="rect">
            <a:avLst/>
          </a:prstGeom>
          <a:noFill/>
          <a:ln w="9525">
            <a:noFill/>
            <a:miter lim="800000"/>
            <a:headEnd/>
            <a:tailEnd/>
          </a:ln>
        </p:spPr>
      </p:pic>
      <p:sp>
        <p:nvSpPr>
          <p:cNvPr id="62468" name="pole tekstowe 1"/>
          <p:cNvSpPr txBox="1">
            <a:spLocks noChangeArrowheads="1"/>
          </p:cNvSpPr>
          <p:nvPr/>
        </p:nvSpPr>
        <p:spPr bwMode="auto">
          <a:xfrm>
            <a:off x="1403350" y="549275"/>
            <a:ext cx="5759450" cy="677863"/>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WYDAWANIE KART DO GŁOSOWANIA</a:t>
            </a:r>
          </a:p>
          <a:p>
            <a:pPr algn="ctr"/>
            <a:r>
              <a:rPr lang="pl-PL" altLang="pl-PL">
                <a:solidFill>
                  <a:srgbClr val="9D032A"/>
                </a:solidFill>
                <a:latin typeface="Arial Black" pitchFamily="34" charset="0"/>
                <a:cs typeface="Arial" charset="0"/>
              </a:rPr>
              <a:t>- ochrona danych osobowych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ole tekstowe 1"/>
          <p:cNvSpPr txBox="1">
            <a:spLocks noChangeArrowheads="1"/>
          </p:cNvSpPr>
          <p:nvPr/>
        </p:nvSpPr>
        <p:spPr bwMode="auto">
          <a:xfrm>
            <a:off x="468313" y="560388"/>
            <a:ext cx="7127875" cy="708025"/>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WYDAWANIE KART DO GŁOSOWANIA</a:t>
            </a:r>
          </a:p>
          <a:p>
            <a:pPr algn="ctr"/>
            <a:r>
              <a:rPr lang="pl-PL" altLang="pl-PL" sz="2000" b="1">
                <a:solidFill>
                  <a:srgbClr val="9D032A"/>
                </a:solidFill>
                <a:latin typeface="Arial Black" pitchFamily="34" charset="0"/>
              </a:rPr>
              <a:t> - </a:t>
            </a:r>
            <a:r>
              <a:rPr lang="pl-PL" altLang="pl-PL" sz="1600" b="1">
                <a:solidFill>
                  <a:srgbClr val="9D032A"/>
                </a:solidFill>
                <a:latin typeface="Arial Black" pitchFamily="34" charset="0"/>
              </a:rPr>
              <a:t>OBOWIĄZKI INFORMACYJNE OKW - </a:t>
            </a:r>
            <a:endParaRPr lang="pl-PL" altLang="pl-PL" sz="2000" i="1">
              <a:solidFill>
                <a:srgbClr val="9D032A"/>
              </a:solidFill>
              <a:latin typeface="Arial Black" pitchFamily="34" charset="0"/>
            </a:endParaRPr>
          </a:p>
        </p:txBody>
      </p:sp>
      <p:sp>
        <p:nvSpPr>
          <p:cNvPr id="65541" name="Prostokąt 5">
            <a:extLst>
              <a:ext uri="{FF2B5EF4-FFF2-40B4-BE49-F238E27FC236}">
                <a16:creationId xmlns:a16="http://schemas.microsoft.com/office/drawing/2014/main" xmlns="" id="{6E6D0DFF-9F35-4301-A384-E76A5CFC14E5}"/>
              </a:ext>
            </a:extLst>
          </p:cNvPr>
          <p:cNvSpPr>
            <a:spLocks noChangeArrowheads="1"/>
          </p:cNvSpPr>
          <p:nvPr/>
        </p:nvSpPr>
        <p:spPr bwMode="auto">
          <a:xfrm>
            <a:off x="107950" y="1412875"/>
            <a:ext cx="8712200" cy="1538288"/>
          </a:xfrm>
          <a:prstGeom prst="rect">
            <a:avLst/>
          </a:prstGeom>
          <a:no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buFont typeface="Wingdings" panose="05000000000000000000" pitchFamily="2" charset="2"/>
              <a:buChar char="Ø"/>
              <a:defRPr/>
            </a:pPr>
            <a:r>
              <a:rPr lang="pl-PL" altLang="pl-PL" sz="2000" dirty="0"/>
              <a:t>Na wniosek wyborcy OKW jest obowiązana wyjaśnić mu sposób głosowania w wyborach oraz warunki ważności głosu, zgodnie z informacją umieszczoną na karcie do głosowania.</a:t>
            </a:r>
          </a:p>
          <a:p>
            <a:pPr algn="just">
              <a:defRPr/>
            </a:pPr>
            <a:endParaRPr lang="pl-PL" altLang="pl-PL" sz="1100" dirty="0"/>
          </a:p>
          <a:p>
            <a:pPr algn="ctr">
              <a:defRPr/>
            </a:pPr>
            <a:r>
              <a:rPr lang="pl-PL" altLang="pl-PL" sz="2000" b="1" dirty="0">
                <a:solidFill>
                  <a:srgbClr val="FF0000"/>
                </a:solidFill>
              </a:rPr>
              <a:t>     Wyjaśnienie to nie może zawierać elementów agitacyjnych.</a:t>
            </a:r>
          </a:p>
        </p:txBody>
      </p:sp>
      <p:pic>
        <p:nvPicPr>
          <p:cNvPr id="63492" name="Obraz 2"/>
          <p:cNvPicPr>
            <a:picLocks noChangeAspect="1"/>
          </p:cNvPicPr>
          <p:nvPr/>
        </p:nvPicPr>
        <p:blipFill>
          <a:blip r:embed="rId2"/>
          <a:srcRect/>
          <a:stretch>
            <a:fillRect/>
          </a:stretch>
        </p:blipFill>
        <p:spPr bwMode="auto">
          <a:xfrm>
            <a:off x="2627313" y="4464050"/>
            <a:ext cx="993775" cy="1989138"/>
          </a:xfrm>
          <a:prstGeom prst="rect">
            <a:avLst/>
          </a:prstGeom>
          <a:noFill/>
          <a:ln w="9525">
            <a:noFill/>
            <a:miter lim="800000"/>
            <a:headEnd/>
            <a:tailEnd/>
          </a:ln>
        </p:spPr>
      </p:pic>
      <p:pic>
        <p:nvPicPr>
          <p:cNvPr id="63493" name="Obraz 4"/>
          <p:cNvPicPr>
            <a:picLocks noChangeAspect="1"/>
          </p:cNvPicPr>
          <p:nvPr/>
        </p:nvPicPr>
        <p:blipFill>
          <a:blip r:embed="rId3"/>
          <a:srcRect/>
          <a:stretch>
            <a:fillRect/>
          </a:stretch>
        </p:blipFill>
        <p:spPr bwMode="auto">
          <a:xfrm>
            <a:off x="4751388" y="4437063"/>
            <a:ext cx="973137" cy="1944687"/>
          </a:xfrm>
          <a:prstGeom prst="rect">
            <a:avLst/>
          </a:prstGeom>
          <a:noFill/>
          <a:ln w="9525">
            <a:noFill/>
            <a:miter lim="800000"/>
            <a:headEnd/>
            <a:tailEnd/>
          </a:ln>
        </p:spPr>
      </p:pic>
      <p:pic>
        <p:nvPicPr>
          <p:cNvPr id="63494" name="Obraz 1"/>
          <p:cNvPicPr>
            <a:picLocks noChangeAspect="1"/>
          </p:cNvPicPr>
          <p:nvPr/>
        </p:nvPicPr>
        <p:blipFill>
          <a:blip r:embed="rId4"/>
          <a:srcRect t="8574"/>
          <a:stretch>
            <a:fillRect/>
          </a:stretch>
        </p:blipFill>
        <p:spPr bwMode="auto">
          <a:xfrm>
            <a:off x="3462338" y="4292600"/>
            <a:ext cx="1262062" cy="2089150"/>
          </a:xfrm>
          <a:prstGeom prst="rect">
            <a:avLst/>
          </a:prstGeom>
          <a:noFill/>
          <a:ln w="9525">
            <a:noFill/>
            <a:miter lim="800000"/>
            <a:headEnd/>
            <a:tailEnd/>
          </a:ln>
        </p:spPr>
      </p:pic>
      <p:sp>
        <p:nvSpPr>
          <p:cNvPr id="57351" name="Prostokąt 2">
            <a:extLst>
              <a:ext uri="{FF2B5EF4-FFF2-40B4-BE49-F238E27FC236}">
                <a16:creationId xmlns:a16="http://schemas.microsoft.com/office/drawing/2014/main" xmlns="" id="{0332805A-EB2C-4421-9397-3217CF0E66D3}"/>
              </a:ext>
            </a:extLst>
          </p:cNvPr>
          <p:cNvSpPr>
            <a:spLocks noChangeArrowheads="1"/>
          </p:cNvSpPr>
          <p:nvPr/>
        </p:nvSpPr>
        <p:spPr bwMode="auto">
          <a:xfrm>
            <a:off x="1042988" y="5549900"/>
            <a:ext cx="7200900" cy="646113"/>
          </a:xfrm>
          <a:prstGeom prst="rect">
            <a:avLst/>
          </a:prstGeom>
          <a:solidFill>
            <a:schemeClr val="bg1">
              <a:lumMod val="85000"/>
            </a:schemeClr>
          </a:solidFill>
          <a:ln w="9525">
            <a:noFill/>
            <a:miter lim="800000"/>
            <a:headEnd/>
            <a:tailEnd/>
          </a:ln>
        </p:spPr>
        <p:txBody>
          <a:bodyPr>
            <a:spAutoFit/>
          </a:bodyPr>
          <a:lstStyle/>
          <a:p>
            <a:pPr algn="just">
              <a:defRPr/>
            </a:pPr>
            <a:r>
              <a:rPr lang="pl-PL" altLang="pl-PL" b="1" dirty="0"/>
              <a:t>Czynności te wykonuje przewodniczący komisji lub zastępca przewodniczącego w obecności innego członka komisji.</a:t>
            </a:r>
          </a:p>
        </p:txBody>
      </p:sp>
      <p:sp>
        <p:nvSpPr>
          <p:cNvPr id="63496" name="Prostokąt 9"/>
          <p:cNvSpPr>
            <a:spLocks noChangeArrowheads="1"/>
          </p:cNvSpPr>
          <p:nvPr/>
        </p:nvSpPr>
        <p:spPr bwMode="auto">
          <a:xfrm>
            <a:off x="34925" y="2924175"/>
            <a:ext cx="8856663" cy="1631950"/>
          </a:xfrm>
          <a:prstGeom prst="rect">
            <a:avLst/>
          </a:prstGeom>
          <a:noFill/>
          <a:ln w="9525">
            <a:noFill/>
            <a:miter lim="800000"/>
            <a:headEnd/>
            <a:tailEnd/>
          </a:ln>
        </p:spPr>
        <p:txBody>
          <a:bodyPr>
            <a:spAutoFit/>
          </a:bodyPr>
          <a:lstStyle/>
          <a:p>
            <a:pPr marL="269875" lvl="1" indent="-269875" algn="just">
              <a:buFont typeface="Wingdings" pitchFamily="2" charset="2"/>
              <a:buChar char="Ø"/>
            </a:pPr>
            <a:r>
              <a:rPr lang="pl-PL" altLang="pl-PL" sz="2000"/>
              <a:t>Na prośbę </a:t>
            </a:r>
            <a:r>
              <a:rPr lang="pl-PL" altLang="pl-PL" sz="2000" u="sng"/>
              <a:t>wyborcy niepełnosprawnego</a:t>
            </a:r>
            <a:r>
              <a:rPr lang="pl-PL" altLang="pl-PL" sz="2000"/>
              <a:t>, OKW jest obowiązana do przekazania ustnie treści obwieszczeń i informacji  o kandydatach na Prezydenta RP dotyczących okręgu wyborczego, ale </a:t>
            </a:r>
            <a:r>
              <a:rPr lang="pl-PL" altLang="pl-PL" sz="2000" b="1" u="sng"/>
              <a:t>tylko w zakresie</a:t>
            </a:r>
            <a:r>
              <a:rPr lang="pl-PL" altLang="pl-PL" sz="2000"/>
              <a:t> liczbie </a:t>
            </a:r>
            <a:r>
              <a:rPr lang="pl-PL" altLang="pl-PL" sz="2000">
                <a:solidFill>
                  <a:srgbClr val="000000"/>
                </a:solidFill>
              </a:rPr>
              <a:t>zarejestrowanych kandydatów, ich numerach na karcie do głosowania a także </a:t>
            </a:r>
            <a:r>
              <a:rPr lang="pl-PL" altLang="pl-PL" sz="2000"/>
              <a:t>imionach i nazwiskach kandydatów. </a:t>
            </a:r>
          </a:p>
        </p:txBody>
      </p:sp>
      <p:pic>
        <p:nvPicPr>
          <p:cNvPr id="63497" name="Obraz 7" descr="1242796267486489866Handicapped_Accessible_sign.svg.med.png"/>
          <p:cNvPicPr>
            <a:picLocks noChangeAspect="1"/>
          </p:cNvPicPr>
          <p:nvPr/>
        </p:nvPicPr>
        <p:blipFill>
          <a:blip r:embed="rId5"/>
          <a:srcRect/>
          <a:stretch>
            <a:fillRect/>
          </a:stretch>
        </p:blipFill>
        <p:spPr bwMode="auto">
          <a:xfrm>
            <a:off x="8027988" y="4292600"/>
            <a:ext cx="793750" cy="97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Obraz 9" descr="PRP 2020 - Spis wyborców_PEŁ.jpg"/>
          <p:cNvPicPr>
            <a:picLocks noChangeAspect="1"/>
          </p:cNvPicPr>
          <p:nvPr/>
        </p:nvPicPr>
        <p:blipFill>
          <a:blip r:embed="rId2"/>
          <a:srcRect/>
          <a:stretch>
            <a:fillRect/>
          </a:stretch>
        </p:blipFill>
        <p:spPr bwMode="auto">
          <a:xfrm>
            <a:off x="307975" y="4724400"/>
            <a:ext cx="8836025" cy="1711325"/>
          </a:xfrm>
          <a:prstGeom prst="rect">
            <a:avLst/>
          </a:prstGeom>
          <a:noFill/>
          <a:ln w="9525">
            <a:noFill/>
            <a:miter lim="800000"/>
            <a:headEnd/>
            <a:tailEnd/>
          </a:ln>
        </p:spPr>
      </p:pic>
      <p:sp>
        <p:nvSpPr>
          <p:cNvPr id="64515" name="pole tekstowe 1"/>
          <p:cNvSpPr txBox="1">
            <a:spLocks noChangeArrowheads="1"/>
          </p:cNvSpPr>
          <p:nvPr/>
        </p:nvSpPr>
        <p:spPr bwMode="auto">
          <a:xfrm>
            <a:off x="1185863" y="436563"/>
            <a:ext cx="5689600"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rPr>
              <a:t>GŁOSOWANIE PRZEZ PEŁNOMOCNIKA 	</a:t>
            </a:r>
            <a:endParaRPr lang="pl-PL" altLang="pl-PL" i="1">
              <a:solidFill>
                <a:srgbClr val="9D032A"/>
              </a:solidFill>
              <a:latin typeface="Arial Black" pitchFamily="34" charset="0"/>
            </a:endParaRPr>
          </a:p>
        </p:txBody>
      </p:sp>
      <p:sp>
        <p:nvSpPr>
          <p:cNvPr id="3" name="Text Box 4">
            <a:extLst>
              <a:ext uri="{FF2B5EF4-FFF2-40B4-BE49-F238E27FC236}">
                <a16:creationId xmlns:a16="http://schemas.microsoft.com/office/drawing/2014/main" xmlns="" id="{D0F95CDA-B50B-4100-B6BC-DA839D58C63D}"/>
              </a:ext>
            </a:extLst>
          </p:cNvPr>
          <p:cNvSpPr txBox="1">
            <a:spLocks noChangeArrowheads="1"/>
          </p:cNvSpPr>
          <p:nvPr/>
        </p:nvSpPr>
        <p:spPr bwMode="auto">
          <a:xfrm>
            <a:off x="179388" y="836613"/>
            <a:ext cx="8856662" cy="3754437"/>
          </a:xfrm>
          <a:prstGeom prst="rect">
            <a:avLst/>
          </a:prstGeom>
          <a:noFill/>
          <a:ln w="9525">
            <a:noFill/>
            <a:miter lim="800000"/>
            <a:headEnd/>
            <a:tailEnd/>
          </a:ln>
        </p:spPr>
        <p:txBody>
          <a:bodyPr>
            <a:spAutoFit/>
          </a:bodyPr>
          <a:lstStyle/>
          <a:p>
            <a:pPr>
              <a:defRPr/>
            </a:pPr>
            <a:r>
              <a:rPr lang="pl-PL" b="1" dirty="0">
                <a:latin typeface="+mj-lt"/>
                <a:cs typeface="Arial" panose="020B0604020202020204" pitchFamily="34" charset="0"/>
              </a:rPr>
              <a:t>OKW:</a:t>
            </a:r>
          </a:p>
          <a:p>
            <a:pPr>
              <a:defRPr/>
            </a:pPr>
            <a:r>
              <a:rPr lang="pl-PL" sz="2000" b="1" dirty="0">
                <a:latin typeface="+mj-lt"/>
                <a:cs typeface="Arial" panose="020B0604020202020204" pitchFamily="34" charset="0"/>
              </a:rPr>
              <a:t>1. sprawdza tożsamość pełnomocnika;</a:t>
            </a:r>
            <a:endParaRPr lang="pl-PL" sz="2000" b="1" u="sng" dirty="0">
              <a:solidFill>
                <a:srgbClr val="FF6600"/>
              </a:solidFill>
              <a:latin typeface="+mj-lt"/>
              <a:cs typeface="Arial" panose="020B0604020202020204" pitchFamily="34" charset="0"/>
            </a:endParaRPr>
          </a:p>
          <a:p>
            <a:pPr>
              <a:defRPr/>
            </a:pPr>
            <a:r>
              <a:rPr lang="pl-PL" sz="2000" b="1" dirty="0">
                <a:latin typeface="+mj-lt"/>
                <a:cs typeface="Arial" panose="020B0604020202020204" pitchFamily="34" charset="0"/>
              </a:rPr>
              <a:t>2. sprawdza akt pełnomocnictwa;</a:t>
            </a:r>
          </a:p>
          <a:p>
            <a:pPr>
              <a:defRPr/>
            </a:pPr>
            <a:r>
              <a:rPr lang="pl-PL" sz="2000" b="1" dirty="0">
                <a:latin typeface="+mj-lt"/>
                <a:cs typeface="Arial" panose="020B0604020202020204" pitchFamily="34" charset="0"/>
              </a:rPr>
              <a:t>3. sprawdza, czy osoba, </a:t>
            </a:r>
            <a:r>
              <a:rPr lang="pl-PL" sz="2000" b="1" u="sng" dirty="0">
                <a:latin typeface="+mj-lt"/>
                <a:cs typeface="Arial" panose="020B0604020202020204" pitchFamily="34" charset="0"/>
              </a:rPr>
              <a:t>która udzieliła pełnomocnictwa</a:t>
            </a:r>
            <a:r>
              <a:rPr lang="pl-PL" sz="2000" b="1" dirty="0">
                <a:latin typeface="+mj-lt"/>
                <a:cs typeface="Arial" panose="020B0604020202020204" pitchFamily="34" charset="0"/>
              </a:rPr>
              <a:t>:</a:t>
            </a:r>
          </a:p>
          <a:p>
            <a:pPr>
              <a:defRPr/>
            </a:pPr>
            <a:r>
              <a:rPr lang="pl-PL" sz="2000" b="1" dirty="0">
                <a:latin typeface="+mj-lt"/>
                <a:cs typeface="Arial" panose="020B0604020202020204" pitchFamily="34" charset="0"/>
              </a:rPr>
              <a:t>     - jest ujęta w spisie wyborców i nie głosowała wcześniej osobiście,</a:t>
            </a:r>
          </a:p>
          <a:p>
            <a:pPr marL="269875">
              <a:defRPr/>
            </a:pPr>
            <a:r>
              <a:rPr lang="pl-PL" sz="2000" b="1" dirty="0">
                <a:solidFill>
                  <a:prstClr val="black"/>
                </a:solidFill>
                <a:latin typeface="Calibri Light"/>
                <a:cs typeface="Arial" panose="020B0604020202020204" pitchFamily="34" charset="0"/>
              </a:rPr>
              <a:t>- czy pełnomocnictwo nie zostało cofnięte;</a:t>
            </a:r>
            <a:r>
              <a:rPr lang="pl-PL" sz="2000" b="1" dirty="0">
                <a:solidFill>
                  <a:prstClr val="black"/>
                </a:solidFill>
                <a:latin typeface="Calibri Light"/>
              </a:rPr>
              <a:t> </a:t>
            </a:r>
          </a:p>
          <a:p>
            <a:pPr marL="357188" indent="-357188">
              <a:defRPr/>
            </a:pPr>
            <a:r>
              <a:rPr lang="pl-PL" sz="2000" b="1" dirty="0">
                <a:latin typeface="+mj-lt"/>
                <a:cs typeface="Arial" panose="020B0604020202020204" pitchFamily="34" charset="0"/>
              </a:rPr>
              <a:t>     - czy pełnomocnictwo nie wygasło z innej przyczyny .</a:t>
            </a:r>
          </a:p>
          <a:p>
            <a:pPr marL="269875" indent="-269875" algn="just">
              <a:defRPr/>
            </a:pPr>
            <a:r>
              <a:rPr lang="pl-PL" sz="2000" b="1" dirty="0">
                <a:solidFill>
                  <a:prstClr val="black"/>
                </a:solidFill>
                <a:latin typeface="Calibri Light"/>
              </a:rPr>
              <a:t>4. odnotowuje fakt głosowania przez pełnomocnika na otrzymanej wraz ze spisem wyborców  </a:t>
            </a:r>
            <a:r>
              <a:rPr lang="pl-PL" sz="2000" b="1" u="sng" dirty="0">
                <a:solidFill>
                  <a:srgbClr val="9D032A"/>
                </a:solidFill>
                <a:latin typeface="Calibri Light"/>
              </a:rPr>
              <a:t>liście wyborców,  którzy udzielili pełnomocnictwa  do głosowania;</a:t>
            </a:r>
          </a:p>
          <a:p>
            <a:pPr>
              <a:defRPr/>
            </a:pPr>
            <a:r>
              <a:rPr lang="pl-PL" sz="2000" b="1" dirty="0">
                <a:solidFill>
                  <a:prstClr val="black"/>
                </a:solidFill>
                <a:latin typeface="Calibri Light"/>
              </a:rPr>
              <a:t>5. </a:t>
            </a:r>
            <a:r>
              <a:rPr lang="pl-PL" sz="2000" b="1" dirty="0">
                <a:solidFill>
                  <a:srgbClr val="FF0000"/>
                </a:solidFill>
                <a:latin typeface="+mn-lt"/>
              </a:rPr>
              <a:t>akt pełnomocnictwa załącza do spisu wyborców</a:t>
            </a:r>
            <a:endParaRPr lang="pl-PL" sz="2000" b="1" dirty="0">
              <a:solidFill>
                <a:prstClr val="black"/>
              </a:solidFill>
              <a:latin typeface="Calibri Light"/>
            </a:endParaRPr>
          </a:p>
          <a:p>
            <a:pPr>
              <a:defRPr/>
            </a:pPr>
            <a:r>
              <a:rPr lang="pl-PL" sz="2000" b="1" dirty="0">
                <a:latin typeface="+mj-lt"/>
                <a:cs typeface="Arial" panose="020B0604020202020204" pitchFamily="34" charset="0"/>
              </a:rPr>
              <a:t>6. wydaje pełnomocnikowi karty do głosowania;</a:t>
            </a:r>
          </a:p>
          <a:p>
            <a:pPr>
              <a:defRPr/>
            </a:pPr>
            <a:r>
              <a:rPr lang="pl-PL" sz="2000" b="1" dirty="0">
                <a:latin typeface="+mj-lt"/>
                <a:cs typeface="Arial" panose="020B0604020202020204" pitchFamily="34" charset="0"/>
              </a:rPr>
              <a:t>7. odnotowuje wydanie karty w spisie wyborców</a:t>
            </a:r>
          </a:p>
        </p:txBody>
      </p:sp>
      <p:sp>
        <p:nvSpPr>
          <p:cNvPr id="8" name="Objaśnienie ze strzałką w lewo 7">
            <a:extLst>
              <a:ext uri="{FF2B5EF4-FFF2-40B4-BE49-F238E27FC236}">
                <a16:creationId xmlns:a16="http://schemas.microsoft.com/office/drawing/2014/main" xmlns="" id="{F066AE89-DB60-48C4-A5F1-1F9749DDBCE0}"/>
              </a:ext>
            </a:extLst>
          </p:cNvPr>
          <p:cNvSpPr/>
          <p:nvPr/>
        </p:nvSpPr>
        <p:spPr>
          <a:xfrm rot="18373955">
            <a:off x="8023225" y="4903788"/>
            <a:ext cx="952500" cy="469900"/>
          </a:xfrm>
          <a:prstGeom prst="leftArrowCallou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100" b="1" dirty="0">
                <a:solidFill>
                  <a:schemeClr val="tx1"/>
                </a:solidFill>
              </a:rPr>
              <a:t>Wpis komisji</a:t>
            </a:r>
          </a:p>
        </p:txBody>
      </p:sp>
      <p:sp>
        <p:nvSpPr>
          <p:cNvPr id="9" name="Objaśnienie ze strzałką w lewo 8">
            <a:extLst>
              <a:ext uri="{FF2B5EF4-FFF2-40B4-BE49-F238E27FC236}">
                <a16:creationId xmlns:a16="http://schemas.microsoft.com/office/drawing/2014/main" xmlns="" id="{682BBEB3-51D6-4446-BBF3-15898DF3573B}"/>
              </a:ext>
            </a:extLst>
          </p:cNvPr>
          <p:cNvSpPr/>
          <p:nvPr/>
        </p:nvSpPr>
        <p:spPr>
          <a:xfrm rot="2417621">
            <a:off x="6003925" y="5905500"/>
            <a:ext cx="1438275" cy="503238"/>
          </a:xfrm>
          <a:prstGeom prst="leftArrowCallout">
            <a:avLst>
              <a:gd name="adj1" fmla="val 24234"/>
              <a:gd name="adj2" fmla="val 27023"/>
              <a:gd name="adj3" fmla="val 25000"/>
              <a:gd name="adj4" fmla="val 74405"/>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050" b="1" dirty="0">
                <a:solidFill>
                  <a:schemeClr val="tx1"/>
                </a:solidFill>
              </a:rPr>
              <a:t>Czytelny podpis pełnomocnika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ole tekstowe 1"/>
          <p:cNvSpPr txBox="1">
            <a:spLocks noChangeArrowheads="1"/>
          </p:cNvSpPr>
          <p:nvPr/>
        </p:nvSpPr>
        <p:spPr bwMode="auto">
          <a:xfrm>
            <a:off x="684213" y="571500"/>
            <a:ext cx="6840537" cy="708025"/>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GŁOSOWANIE PRZEZ PEŁNOMOCNIKA</a:t>
            </a:r>
          </a:p>
          <a:p>
            <a:pPr algn="ctr"/>
            <a:r>
              <a:rPr lang="pl-PL" altLang="pl-PL" sz="2000" b="1">
                <a:solidFill>
                  <a:srgbClr val="9D032A"/>
                </a:solidFill>
                <a:latin typeface="Arial Black" pitchFamily="34" charset="0"/>
              </a:rPr>
              <a:t>- cofnięcie lub wygaśnięcie pełnomocnictwa </a:t>
            </a:r>
            <a:endParaRPr lang="pl-PL" altLang="pl-PL" sz="2000">
              <a:solidFill>
                <a:srgbClr val="9D032A"/>
              </a:solidFill>
              <a:latin typeface="Arial Black" pitchFamily="34" charset="0"/>
            </a:endParaRPr>
          </a:p>
        </p:txBody>
      </p:sp>
      <p:sp>
        <p:nvSpPr>
          <p:cNvPr id="65539" name="Prostokąt 3"/>
          <p:cNvSpPr>
            <a:spLocks noChangeArrowheads="1"/>
          </p:cNvSpPr>
          <p:nvPr/>
        </p:nvSpPr>
        <p:spPr bwMode="auto">
          <a:xfrm>
            <a:off x="323850" y="1268413"/>
            <a:ext cx="8569325" cy="3168650"/>
          </a:xfrm>
          <a:prstGeom prst="rect">
            <a:avLst/>
          </a:prstGeom>
          <a:noFill/>
          <a:ln w="9525">
            <a:noFill/>
            <a:miter lim="800000"/>
            <a:headEnd/>
            <a:tailEnd/>
          </a:ln>
        </p:spPr>
        <p:txBody>
          <a:bodyPr>
            <a:spAutoFit/>
          </a:bodyPr>
          <a:lstStyle/>
          <a:p>
            <a:pPr algn="just"/>
            <a:r>
              <a:rPr lang="pl-PL" altLang="pl-PL" sz="2000">
                <a:solidFill>
                  <a:srgbClr val="000000"/>
                </a:solidFill>
                <a:cs typeface="Arial" charset="0"/>
              </a:rPr>
              <a:t>Wyborca, który udzielił pełnomocnictwa do głosowania w jego imieniu, może w dniu głosowania doręczyć komisji </a:t>
            </a:r>
            <a:r>
              <a:rPr lang="pl-PL" altLang="pl-PL" sz="2000" b="1" u="sng">
                <a:solidFill>
                  <a:srgbClr val="000000"/>
                </a:solidFill>
                <a:cs typeface="Arial" charset="0"/>
              </a:rPr>
              <a:t>oświadczenie o cofnięciu pełnomocnictwa</a:t>
            </a:r>
            <a:r>
              <a:rPr lang="pl-PL" altLang="pl-PL" sz="2000">
                <a:solidFill>
                  <a:srgbClr val="000000"/>
                </a:solidFill>
                <a:cs typeface="Arial" charset="0"/>
              </a:rPr>
              <a:t>, a także głosować osobiście, jeżeli nie głosował jeszcze w jego imieniu pełnomocnik. </a:t>
            </a:r>
            <a:r>
              <a:rPr lang="pl-PL" altLang="pl-PL" sz="2000">
                <a:solidFill>
                  <a:srgbClr val="3333FF"/>
                </a:solidFill>
                <a:cs typeface="Arial" charset="0"/>
              </a:rPr>
              <a:t>Głosowanie osobiste wyborcy powoduje </a:t>
            </a:r>
            <a:r>
              <a:rPr lang="pl-PL" altLang="pl-PL" sz="2000" b="1" u="sng">
                <a:solidFill>
                  <a:srgbClr val="3333FF"/>
                </a:solidFill>
                <a:cs typeface="Arial" charset="0"/>
              </a:rPr>
              <a:t>wygaśnięcie pełnomocnictwa </a:t>
            </a:r>
            <a:r>
              <a:rPr lang="pl-PL" altLang="pl-PL" sz="2000">
                <a:solidFill>
                  <a:srgbClr val="3333FF"/>
                </a:solidFill>
                <a:cs typeface="Arial" charset="0"/>
              </a:rPr>
              <a:t>do głosowania w jego imieniu.</a:t>
            </a:r>
          </a:p>
          <a:p>
            <a:pPr algn="just"/>
            <a:r>
              <a:rPr lang="pl-PL" altLang="pl-PL" sz="2000">
                <a:solidFill>
                  <a:srgbClr val="000000"/>
                </a:solidFill>
                <a:cs typeface="Arial" charset="0"/>
              </a:rPr>
              <a:t>Fakt cofnięcia lub wygaśnięcia pełnomocnictwa do głosowania komisja </a:t>
            </a:r>
            <a:r>
              <a:rPr lang="pl-PL" altLang="pl-PL" sz="2000" b="1">
                <a:solidFill>
                  <a:srgbClr val="000000"/>
                </a:solidFill>
                <a:cs typeface="Arial" charset="0"/>
              </a:rPr>
              <a:t>obowiązana jest odnotować w spisie wyborców oraz na otrzymanej wraz ze spisem liście wyborców, którzy udzielili pełnomocnictwa do głosowania w ich imieniu, a </a:t>
            </a:r>
            <a:r>
              <a:rPr lang="pl-PL" altLang="pl-PL" sz="2000" b="1">
                <a:solidFill>
                  <a:srgbClr val="FF0000"/>
                </a:solidFill>
                <a:cs typeface="Arial" charset="0"/>
              </a:rPr>
              <a:t>otrzymane oświadczenie dołączyć do spisu wyborców. </a:t>
            </a:r>
            <a:endParaRPr lang="pl-PL" altLang="pl-PL" sz="2000">
              <a:solidFill>
                <a:srgbClr val="FF0000"/>
              </a:solidFill>
              <a:cs typeface="Arial" charset="0"/>
            </a:endParaRPr>
          </a:p>
        </p:txBody>
      </p:sp>
      <p:sp>
        <p:nvSpPr>
          <p:cNvPr id="65540" name="Prostokąt 4"/>
          <p:cNvSpPr>
            <a:spLocks noChangeArrowheads="1"/>
          </p:cNvSpPr>
          <p:nvPr/>
        </p:nvSpPr>
        <p:spPr bwMode="auto">
          <a:xfrm>
            <a:off x="323850" y="5445125"/>
            <a:ext cx="8496300" cy="1200150"/>
          </a:xfrm>
          <a:prstGeom prst="rect">
            <a:avLst/>
          </a:prstGeom>
          <a:noFill/>
          <a:ln w="9525">
            <a:noFill/>
            <a:miter lim="800000"/>
            <a:headEnd/>
            <a:tailEnd/>
          </a:ln>
        </p:spPr>
        <p:txBody>
          <a:bodyPr>
            <a:spAutoFit/>
          </a:bodyPr>
          <a:lstStyle/>
          <a:p>
            <a:pPr algn="just"/>
            <a:r>
              <a:rPr lang="pl-PL" altLang="pl-PL">
                <a:solidFill>
                  <a:srgbClr val="3333FF"/>
                </a:solidFill>
                <a:cs typeface="Arial" charset="0"/>
              </a:rPr>
              <a:t>OKW </a:t>
            </a:r>
            <a:r>
              <a:rPr lang="pl-PL" altLang="pl-PL" b="1">
                <a:solidFill>
                  <a:srgbClr val="3333FF"/>
                </a:solidFill>
                <a:cs typeface="Arial" charset="0"/>
              </a:rPr>
              <a:t>odmawia wydania </a:t>
            </a:r>
            <a:r>
              <a:rPr lang="pl-PL" altLang="pl-PL">
                <a:solidFill>
                  <a:srgbClr val="3333FF"/>
                </a:solidFill>
                <a:cs typeface="Arial" charset="0"/>
              </a:rPr>
              <a:t>pełnomocnikowi karty do głosowania </a:t>
            </a:r>
            <a:br>
              <a:rPr lang="pl-PL" altLang="pl-PL">
                <a:solidFill>
                  <a:srgbClr val="3333FF"/>
                </a:solidFill>
                <a:cs typeface="Arial" charset="0"/>
              </a:rPr>
            </a:br>
            <a:r>
              <a:rPr lang="pl-PL" altLang="pl-PL">
                <a:solidFill>
                  <a:srgbClr val="3333FF"/>
                </a:solidFill>
                <a:cs typeface="Arial" charset="0"/>
              </a:rPr>
              <a:t>i </a:t>
            </a:r>
            <a:r>
              <a:rPr lang="pl-PL" altLang="pl-PL" b="1">
                <a:solidFill>
                  <a:srgbClr val="3333FF"/>
                </a:solidFill>
                <a:cs typeface="Arial" charset="0"/>
              </a:rPr>
              <a:t>zatrzymuje akt pełnomocnictwa do głosowania </a:t>
            </a:r>
            <a:r>
              <a:rPr lang="pl-PL" altLang="pl-PL">
                <a:solidFill>
                  <a:srgbClr val="3333FF"/>
                </a:solidFill>
                <a:cs typeface="Arial" charset="0"/>
              </a:rPr>
              <a:t>w przypadku wcześniejszego głosowania osobistego wyborcy, cofnięcia pełnomocnictwa lub wygaśnięcia pełnomocnictwa z innej przyczyny.</a:t>
            </a:r>
          </a:p>
        </p:txBody>
      </p:sp>
      <p:sp>
        <p:nvSpPr>
          <p:cNvPr id="65541" name="Rectangle 1"/>
          <p:cNvSpPr>
            <a:spLocks noChangeArrowheads="1"/>
          </p:cNvSpPr>
          <p:nvPr/>
        </p:nvSpPr>
        <p:spPr bwMode="auto">
          <a:xfrm>
            <a:off x="468313" y="4437063"/>
            <a:ext cx="8280400" cy="923925"/>
          </a:xfrm>
          <a:prstGeom prst="rect">
            <a:avLst/>
          </a:prstGeom>
          <a:solidFill>
            <a:srgbClr val="9D032A"/>
          </a:solidFill>
          <a:ln w="9525">
            <a:solidFill>
              <a:schemeClr val="tx1"/>
            </a:solidFill>
            <a:miter lim="800000"/>
            <a:headEnd/>
            <a:tailEnd/>
          </a:ln>
        </p:spPr>
        <p:txBody>
          <a:bodyPr anchor="ctr">
            <a:spAutoFit/>
          </a:bodyPr>
          <a:lstStyle/>
          <a:p>
            <a:pPr algn="just" eaLnBrk="1" hangingPunct="1"/>
            <a:r>
              <a:rPr lang="pl-PL" altLang="pl-PL" b="1">
                <a:solidFill>
                  <a:schemeClr val="bg1"/>
                </a:solidFill>
                <a:cs typeface="Times New Roman" pitchFamily="18" charset="0"/>
              </a:rPr>
              <a:t>Akt pełnomocnictwa sporządzony przed pierwszym głosowaniem </a:t>
            </a:r>
            <a:br>
              <a:rPr lang="pl-PL" altLang="pl-PL" b="1">
                <a:solidFill>
                  <a:schemeClr val="bg1"/>
                </a:solidFill>
                <a:cs typeface="Times New Roman" pitchFamily="18" charset="0"/>
              </a:rPr>
            </a:br>
            <a:r>
              <a:rPr lang="pl-PL" altLang="pl-PL" b="1" u="sng">
                <a:solidFill>
                  <a:schemeClr val="bg1"/>
                </a:solidFill>
                <a:cs typeface="Times New Roman" pitchFamily="18" charset="0"/>
              </a:rPr>
              <a:t>28 czerwca 2020</a:t>
            </a:r>
            <a:r>
              <a:rPr lang="pl-PL" altLang="pl-PL" b="1">
                <a:solidFill>
                  <a:schemeClr val="bg1"/>
                </a:solidFill>
                <a:cs typeface="Times New Roman" pitchFamily="18" charset="0"/>
              </a:rPr>
              <a:t> r. dotyczy zarówno pierwszego głosowania, jak </a:t>
            </a:r>
            <a:br>
              <a:rPr lang="pl-PL" altLang="pl-PL" b="1">
                <a:solidFill>
                  <a:schemeClr val="bg1"/>
                </a:solidFill>
                <a:cs typeface="Times New Roman" pitchFamily="18" charset="0"/>
              </a:rPr>
            </a:br>
            <a:r>
              <a:rPr lang="pl-PL" altLang="pl-PL" b="1">
                <a:solidFill>
                  <a:schemeClr val="bg1"/>
                </a:solidFill>
                <a:cs typeface="Times New Roman" pitchFamily="18" charset="0"/>
              </a:rPr>
              <a:t>i ewentualnego ponownego głosowania.</a:t>
            </a:r>
            <a:endParaRPr lang="pl-PL" altLang="pl-PL" b="1">
              <a:solidFill>
                <a:schemeClr val="bg1"/>
              </a:solidFill>
              <a:cs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ole tekstowe 1"/>
          <p:cNvSpPr txBox="1">
            <a:spLocks noChangeArrowheads="1"/>
          </p:cNvSpPr>
          <p:nvPr/>
        </p:nvSpPr>
        <p:spPr bwMode="auto">
          <a:xfrm>
            <a:off x="395288" y="633413"/>
            <a:ext cx="7056437" cy="708025"/>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WYDAWANIE WYBORCOM NAKŁADKI NA KARTĘ DO GŁOSOWANIA </a:t>
            </a:r>
            <a:endParaRPr lang="pl-PL" altLang="pl-PL" sz="2000" i="1">
              <a:solidFill>
                <a:srgbClr val="9D032A"/>
              </a:solidFill>
              <a:latin typeface="Arial Black" pitchFamily="34" charset="0"/>
            </a:endParaRPr>
          </a:p>
        </p:txBody>
      </p:sp>
      <p:sp>
        <p:nvSpPr>
          <p:cNvPr id="5" name="Prostokąt 4">
            <a:extLst>
              <a:ext uri="{FF2B5EF4-FFF2-40B4-BE49-F238E27FC236}">
                <a16:creationId xmlns:a16="http://schemas.microsoft.com/office/drawing/2014/main" xmlns="" id="{2C5CE1F6-BC41-4F26-BD92-5113AFD54DBB}"/>
              </a:ext>
            </a:extLst>
          </p:cNvPr>
          <p:cNvSpPr/>
          <p:nvPr/>
        </p:nvSpPr>
        <p:spPr>
          <a:xfrm>
            <a:off x="179388" y="1557338"/>
            <a:ext cx="8785225" cy="830262"/>
          </a:xfrm>
          <a:prstGeom prst="rect">
            <a:avLst/>
          </a:prstGeom>
        </p:spPr>
        <p:txBody>
          <a:bodyPr>
            <a:spAutoFit/>
          </a:bodyPr>
          <a:lstStyle/>
          <a:p>
            <a:pPr algn="just">
              <a:spcAft>
                <a:spcPts val="600"/>
              </a:spcAft>
              <a:defRPr/>
            </a:pPr>
            <a:r>
              <a:rPr lang="pl-PL" sz="2400" b="1" dirty="0">
                <a:solidFill>
                  <a:srgbClr val="000000"/>
                </a:solidFill>
                <a:latin typeface="+mn-lt"/>
              </a:rPr>
              <a:t>OKW wraz z kartą do głosowania wydaje wyborcy na jego prośbę nakładkę na kartę do głosowania sporządzoną w alfabecie Braille’a.</a:t>
            </a:r>
          </a:p>
        </p:txBody>
      </p:sp>
      <p:sp>
        <p:nvSpPr>
          <p:cNvPr id="66564" name="Prostokąt 1"/>
          <p:cNvSpPr>
            <a:spLocks noChangeArrowheads="1"/>
          </p:cNvSpPr>
          <p:nvPr/>
        </p:nvSpPr>
        <p:spPr bwMode="auto">
          <a:xfrm>
            <a:off x="250825" y="2690813"/>
            <a:ext cx="4105275" cy="2754312"/>
          </a:xfrm>
          <a:prstGeom prst="rect">
            <a:avLst/>
          </a:prstGeom>
          <a:noFill/>
          <a:ln w="9525">
            <a:noFill/>
            <a:miter lim="800000"/>
            <a:headEnd/>
            <a:tailEnd/>
          </a:ln>
        </p:spPr>
        <p:txBody>
          <a:bodyPr>
            <a:spAutoFit/>
          </a:bodyPr>
          <a:lstStyle/>
          <a:p>
            <a:pPr algn="just">
              <a:spcAft>
                <a:spcPts val="600"/>
              </a:spcAft>
            </a:pPr>
            <a:r>
              <a:rPr lang="pl-PL" altLang="pl-PL" sz="2400" b="1">
                <a:solidFill>
                  <a:srgbClr val="000000"/>
                </a:solidFill>
                <a:latin typeface="Calibri" pitchFamily="34" charset="0"/>
              </a:rPr>
              <a:t>Komisja informuje wyborcę, że po oddaniu głosu obowiązany jest on zwrócić OKW nakładkę na kartę.</a:t>
            </a:r>
          </a:p>
          <a:p>
            <a:pPr algn="just">
              <a:spcAft>
                <a:spcPts val="600"/>
              </a:spcAft>
            </a:pPr>
            <a:r>
              <a:rPr lang="pl-PL" altLang="pl-PL" sz="2400">
                <a:solidFill>
                  <a:srgbClr val="000000"/>
                </a:solidFill>
                <a:latin typeface="Calibri" pitchFamily="34" charset="0"/>
              </a:rPr>
              <a:t>Komisja zwraca uwagę, aby wyborca wraz z kartą nie wrzucił nakładki do urny.</a:t>
            </a:r>
          </a:p>
        </p:txBody>
      </p:sp>
      <p:sp>
        <p:nvSpPr>
          <p:cNvPr id="6" name="Prostokąt 5">
            <a:extLst>
              <a:ext uri="{FF2B5EF4-FFF2-40B4-BE49-F238E27FC236}">
                <a16:creationId xmlns:a16="http://schemas.microsoft.com/office/drawing/2014/main" xmlns="" id="{41A17C32-92D2-4756-9F8F-EEDB1A4D7C4E}"/>
              </a:ext>
            </a:extLst>
          </p:cNvPr>
          <p:cNvSpPr/>
          <p:nvPr/>
        </p:nvSpPr>
        <p:spPr>
          <a:xfrm>
            <a:off x="250825" y="5661025"/>
            <a:ext cx="6913563" cy="831850"/>
          </a:xfrm>
          <a:prstGeom prst="rect">
            <a:avLst/>
          </a:prstGeom>
          <a:ln w="19050">
            <a:solidFill>
              <a:srgbClr val="90181B"/>
            </a:solidFill>
          </a:ln>
        </p:spPr>
        <p:txBody>
          <a:bodyPr>
            <a:spAutoFit/>
          </a:bodyPr>
          <a:lstStyle/>
          <a:p>
            <a:pPr algn="just">
              <a:defRPr/>
            </a:pPr>
            <a:r>
              <a:rPr lang="pl-PL" sz="2400" b="1" dirty="0">
                <a:solidFill>
                  <a:srgbClr val="000000"/>
                </a:solidFill>
                <a:latin typeface="+mj-lt"/>
              </a:rPr>
              <a:t>W przypadku utraty nakładki lub jej zniszczenia OKW niezwłocznie informuje o tym urząd gminy. </a:t>
            </a:r>
          </a:p>
        </p:txBody>
      </p:sp>
      <p:pic>
        <p:nvPicPr>
          <p:cNvPr id="66566" name="Picture 2" descr="C:\Users\dorota\Documents\5-Prezydent 2015\karty+nakładki_kraj\Zał 3_wzór nakładki_I tura.jpg"/>
          <p:cNvPicPr>
            <a:picLocks noChangeAspect="1" noChangeArrowheads="1"/>
          </p:cNvPicPr>
          <p:nvPr/>
        </p:nvPicPr>
        <p:blipFill>
          <a:blip r:embed="rId2"/>
          <a:srcRect/>
          <a:stretch>
            <a:fillRect/>
          </a:stretch>
        </p:blipFill>
        <p:spPr bwMode="auto">
          <a:xfrm>
            <a:off x="4376738" y="2420938"/>
            <a:ext cx="2787650" cy="3168650"/>
          </a:xfrm>
          <a:prstGeom prst="rect">
            <a:avLst/>
          </a:prstGeom>
          <a:noFill/>
          <a:ln w="9525">
            <a:solidFill>
              <a:schemeClr val="tx1"/>
            </a:solidFill>
            <a:miter lim="800000"/>
            <a:headEnd/>
            <a:tailEnd/>
          </a:ln>
        </p:spPr>
      </p:pic>
      <p:pic>
        <p:nvPicPr>
          <p:cNvPr id="60423" name="Picture 3" descr="C:\Users\dorota\Documents\5-Prezydent 2015\karty+nakładki_kraj\Zał 4_wzór nakładki_II tura.jpg">
            <a:extLst>
              <a:ext uri="{FF2B5EF4-FFF2-40B4-BE49-F238E27FC236}">
                <a16:creationId xmlns:a16="http://schemas.microsoft.com/office/drawing/2014/main" xmlns="" id="{F4439A50-F750-4C3E-B741-8EA705535A85}"/>
              </a:ext>
            </a:extLst>
          </p:cNvPr>
          <p:cNvPicPr>
            <a:picLocks noChangeAspect="1" noChangeArrowheads="1"/>
          </p:cNvPicPr>
          <p:nvPr/>
        </p:nvPicPr>
        <p:blipFill>
          <a:blip r:embed="rId3"/>
          <a:srcRect/>
          <a:stretch>
            <a:fillRect/>
          </a:stretch>
        </p:blipFill>
        <p:spPr bwMode="auto">
          <a:xfrm>
            <a:off x="6923088" y="3976688"/>
            <a:ext cx="2162175" cy="1616075"/>
          </a:xfrm>
          <a:prstGeom prst="rect">
            <a:avLst/>
          </a:prstGeom>
          <a:noFill/>
          <a:ln w="952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ole tekstowe 1"/>
          <p:cNvSpPr txBox="1">
            <a:spLocks noChangeArrowheads="1"/>
          </p:cNvSpPr>
          <p:nvPr/>
        </p:nvSpPr>
        <p:spPr bwMode="auto">
          <a:xfrm>
            <a:off x="2122488" y="404813"/>
            <a:ext cx="3817937"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rPr>
              <a:t>PRZEBIEG GŁOSOWANIA</a:t>
            </a:r>
            <a:r>
              <a:rPr lang="pl-PL" altLang="pl-PL" i="1">
                <a:solidFill>
                  <a:srgbClr val="9D032A"/>
                </a:solidFill>
                <a:latin typeface="Arial Black" pitchFamily="34" charset="0"/>
              </a:rPr>
              <a:t> </a:t>
            </a:r>
          </a:p>
        </p:txBody>
      </p:sp>
      <p:sp>
        <p:nvSpPr>
          <p:cNvPr id="4" name="Prostokąt 3">
            <a:extLst>
              <a:ext uri="{FF2B5EF4-FFF2-40B4-BE49-F238E27FC236}">
                <a16:creationId xmlns:a16="http://schemas.microsoft.com/office/drawing/2014/main" xmlns="" id="{2DAF998E-0CE7-4A06-8F68-9D34F966AD4F}"/>
              </a:ext>
            </a:extLst>
          </p:cNvPr>
          <p:cNvSpPr/>
          <p:nvPr/>
        </p:nvSpPr>
        <p:spPr>
          <a:xfrm>
            <a:off x="107950" y="765175"/>
            <a:ext cx="7272338" cy="4400550"/>
          </a:xfrm>
          <a:prstGeom prst="rect">
            <a:avLst/>
          </a:prstGeom>
        </p:spPr>
        <p:txBody>
          <a:bodyPr>
            <a:spAutoFit/>
          </a:bodyPr>
          <a:lstStyle/>
          <a:p>
            <a:pPr marL="285750" indent="-285750" algn="just">
              <a:buFont typeface="Wingdings" panose="05000000000000000000" pitchFamily="2" charset="2"/>
              <a:buChar char="Ø"/>
              <a:defRPr/>
            </a:pPr>
            <a:r>
              <a:rPr lang="pl-PL" sz="2000" dirty="0">
                <a:latin typeface="+mn-lt"/>
              </a:rPr>
              <a:t>Kartę do głosowania wyborca powinien wrzucać do urny w taki</a:t>
            </a:r>
            <a:br>
              <a:rPr lang="pl-PL" sz="2000" dirty="0">
                <a:latin typeface="+mn-lt"/>
              </a:rPr>
            </a:br>
            <a:r>
              <a:rPr lang="pl-PL" sz="2000" dirty="0">
                <a:latin typeface="+mn-lt"/>
              </a:rPr>
              <a:t>sposób, aby strona zadrukowana była niewidoczna </a:t>
            </a:r>
            <a:br>
              <a:rPr lang="pl-PL" sz="2000" dirty="0">
                <a:latin typeface="+mn-lt"/>
              </a:rPr>
            </a:br>
            <a:r>
              <a:rPr lang="pl-PL" sz="2000" dirty="0">
                <a:latin typeface="+mn-lt"/>
              </a:rPr>
              <a:t>(art. 52 § 6 Kodeksu wyborczego). </a:t>
            </a:r>
          </a:p>
          <a:p>
            <a:pPr marL="285750" indent="-285750" algn="just">
              <a:buFont typeface="Wingdings" panose="05000000000000000000" pitchFamily="2" charset="2"/>
              <a:buChar char="Ø"/>
              <a:defRPr/>
            </a:pPr>
            <a:r>
              <a:rPr lang="pl-PL" sz="2000" dirty="0">
                <a:latin typeface="+mn-lt"/>
              </a:rPr>
              <a:t>Akt głosowania nie może być wykorzystywany przez wyborców do prowadzenia agitacji wyborczej.</a:t>
            </a:r>
          </a:p>
          <a:p>
            <a:pPr marL="285750" indent="-285750" algn="just">
              <a:buFont typeface="Wingdings" panose="05000000000000000000" pitchFamily="2" charset="2"/>
              <a:buChar char="Ø"/>
              <a:defRPr/>
            </a:pPr>
            <a:r>
              <a:rPr lang="pl-PL" sz="2000" dirty="0">
                <a:latin typeface="+mn-lt"/>
              </a:rPr>
              <a:t>Niedopuszczalne jest głosowanie za członka rodziny </a:t>
            </a:r>
            <a:br>
              <a:rPr lang="pl-PL" sz="2000" dirty="0">
                <a:latin typeface="+mn-lt"/>
              </a:rPr>
            </a:br>
            <a:r>
              <a:rPr lang="pl-PL" sz="2000" dirty="0">
                <a:latin typeface="+mn-lt"/>
              </a:rPr>
              <a:t>lub za inną osobę z wyjątkiem głosowania przez pełnomocnika. </a:t>
            </a:r>
          </a:p>
          <a:p>
            <a:pPr marL="285750" indent="-285750" algn="just">
              <a:buFont typeface="Wingdings" panose="05000000000000000000" pitchFamily="2" charset="2"/>
              <a:buChar char="Ø"/>
              <a:defRPr/>
            </a:pPr>
            <a:r>
              <a:rPr lang="pl-PL" sz="2000" dirty="0">
                <a:latin typeface="+mn-lt"/>
              </a:rPr>
              <a:t>Osobie niepełnosprawnej, na jej prośbę </a:t>
            </a:r>
            <a:r>
              <a:rPr lang="pl-PL" sz="2000" b="1" dirty="0">
                <a:solidFill>
                  <a:srgbClr val="9D032A"/>
                </a:solidFill>
                <a:latin typeface="+mn-lt"/>
              </a:rPr>
              <a:t>może pomagać </a:t>
            </a:r>
            <a:br>
              <a:rPr lang="pl-PL" sz="2000" b="1" dirty="0">
                <a:solidFill>
                  <a:srgbClr val="9D032A"/>
                </a:solidFill>
                <a:latin typeface="+mn-lt"/>
              </a:rPr>
            </a:br>
            <a:r>
              <a:rPr lang="pl-PL" sz="2000" b="1" dirty="0">
                <a:solidFill>
                  <a:srgbClr val="9D032A"/>
                </a:solidFill>
                <a:latin typeface="+mn-lt"/>
              </a:rPr>
              <a:t>w głosowaniu inna osoba</a:t>
            </a:r>
            <a:r>
              <a:rPr lang="pl-PL" sz="2000" dirty="0">
                <a:solidFill>
                  <a:srgbClr val="9D032A"/>
                </a:solidFill>
                <a:latin typeface="+mn-lt"/>
              </a:rPr>
              <a:t>, </a:t>
            </a:r>
            <a:r>
              <a:rPr lang="pl-PL" sz="2000" dirty="0">
                <a:latin typeface="+mn-lt"/>
              </a:rPr>
              <a:t>w tym także niepełnoletnia; pomoc ta może mieć tylko techniczny charakter; nie może ona polegać na sugerowaniu wyborcy sposobu głosowania lub na głosowaniu </a:t>
            </a:r>
            <a:br>
              <a:rPr lang="pl-PL" sz="2000" dirty="0">
                <a:latin typeface="+mn-lt"/>
              </a:rPr>
            </a:br>
            <a:r>
              <a:rPr lang="pl-PL" sz="2000" dirty="0">
                <a:latin typeface="+mn-lt"/>
              </a:rPr>
              <a:t>w zastępstwie tej osoby; dopuszczalne jest, aby na życzenie osoby niepełnosprawnej </a:t>
            </a:r>
            <a:r>
              <a:rPr lang="pl-PL" sz="2000" b="1" dirty="0">
                <a:latin typeface="+mn-lt"/>
              </a:rPr>
              <a:t>w miejscu zapewniającym tajność głosowania przebywała osoba udzielająca pomocy. </a:t>
            </a:r>
          </a:p>
        </p:txBody>
      </p:sp>
      <p:sp>
        <p:nvSpPr>
          <p:cNvPr id="5" name="Prostokąt 4">
            <a:extLst>
              <a:ext uri="{FF2B5EF4-FFF2-40B4-BE49-F238E27FC236}">
                <a16:creationId xmlns:a16="http://schemas.microsoft.com/office/drawing/2014/main" xmlns="" id="{2F65DF88-6339-4464-87A3-489284A5F948}"/>
              </a:ext>
            </a:extLst>
          </p:cNvPr>
          <p:cNvSpPr/>
          <p:nvPr/>
        </p:nvSpPr>
        <p:spPr>
          <a:xfrm>
            <a:off x="179388" y="5889625"/>
            <a:ext cx="7561262" cy="923925"/>
          </a:xfrm>
          <a:prstGeom prst="rect">
            <a:avLst/>
          </a:prstGeom>
          <a:solidFill>
            <a:srgbClr val="9D032A"/>
          </a:solidFill>
          <a:ln w="19050">
            <a:solidFill>
              <a:srgbClr val="90181B"/>
            </a:solidFill>
          </a:ln>
        </p:spPr>
        <p:txBody>
          <a:bodyPr>
            <a:spAutoFit/>
          </a:bodyPr>
          <a:lstStyle/>
          <a:p>
            <a:pPr algn="just">
              <a:defRPr/>
            </a:pPr>
            <a:r>
              <a:rPr lang="pl-PL" b="1" dirty="0">
                <a:solidFill>
                  <a:schemeClr val="bg1"/>
                </a:solidFill>
                <a:latin typeface="+mj-lt"/>
              </a:rPr>
              <a:t>Pomocy w głosowaniu nie może udzielać członek komisji, mąż zaufania, obserwator społeczny, ani obserwator międzynarodowy </a:t>
            </a:r>
            <a:r>
              <a:rPr lang="pl-PL" dirty="0">
                <a:solidFill>
                  <a:schemeClr val="bg1"/>
                </a:solidFill>
                <a:latin typeface="+mj-lt"/>
              </a:rPr>
              <a:t>(art. 53 i 103c § 2 Kodeksu wyborczego). </a:t>
            </a:r>
          </a:p>
        </p:txBody>
      </p:sp>
      <p:pic>
        <p:nvPicPr>
          <p:cNvPr id="67589" name="Obraz 5" descr="1242796267486489866Handicapped_Accessible_sign.svg.med.png"/>
          <p:cNvPicPr>
            <a:picLocks noChangeAspect="1"/>
          </p:cNvPicPr>
          <p:nvPr/>
        </p:nvPicPr>
        <p:blipFill>
          <a:blip r:embed="rId2">
            <a:lum bright="70000"/>
          </a:blip>
          <a:srcRect/>
          <a:stretch>
            <a:fillRect/>
          </a:stretch>
        </p:blipFill>
        <p:spPr bwMode="auto">
          <a:xfrm>
            <a:off x="7696200" y="3562350"/>
            <a:ext cx="1100138" cy="1098550"/>
          </a:xfrm>
          <a:prstGeom prst="rect">
            <a:avLst/>
          </a:prstGeom>
          <a:noFill/>
          <a:ln w="9525">
            <a:noFill/>
            <a:miter lim="800000"/>
            <a:headEnd/>
            <a:tailEnd/>
          </a:ln>
        </p:spPr>
      </p:pic>
      <p:pic>
        <p:nvPicPr>
          <p:cNvPr id="67590" name="Obraz 12" descr="Urna - wrzucanie karty.jpg"/>
          <p:cNvPicPr>
            <a:picLocks noChangeAspect="1"/>
          </p:cNvPicPr>
          <p:nvPr/>
        </p:nvPicPr>
        <p:blipFill>
          <a:blip r:embed="rId3"/>
          <a:srcRect/>
          <a:stretch>
            <a:fillRect/>
          </a:stretch>
        </p:blipFill>
        <p:spPr bwMode="auto">
          <a:xfrm>
            <a:off x="7451725" y="1704975"/>
            <a:ext cx="1587500" cy="1403350"/>
          </a:xfrm>
          <a:prstGeom prst="rect">
            <a:avLst/>
          </a:prstGeom>
          <a:noFill/>
          <a:ln w="9525">
            <a:noFill/>
            <a:miter lim="800000"/>
            <a:headEnd/>
            <a:tailEnd/>
          </a:ln>
        </p:spPr>
      </p:pic>
      <p:sp>
        <p:nvSpPr>
          <p:cNvPr id="67591" name="Prostokąt 6"/>
          <p:cNvSpPr>
            <a:spLocks noChangeArrowheads="1"/>
          </p:cNvSpPr>
          <p:nvPr/>
        </p:nvSpPr>
        <p:spPr bwMode="auto">
          <a:xfrm>
            <a:off x="395288" y="5157788"/>
            <a:ext cx="6913562" cy="646112"/>
          </a:xfrm>
          <a:prstGeom prst="rect">
            <a:avLst/>
          </a:prstGeom>
          <a:noFill/>
          <a:ln w="9525">
            <a:noFill/>
            <a:miter lim="800000"/>
            <a:headEnd/>
            <a:tailEnd/>
          </a:ln>
        </p:spPr>
        <p:txBody>
          <a:bodyPr>
            <a:spAutoFit/>
          </a:bodyPr>
          <a:lstStyle/>
          <a:p>
            <a:pPr algn="just"/>
            <a:r>
              <a:rPr lang="pl-PL" altLang="pl-PL" b="1" u="sng">
                <a:solidFill>
                  <a:srgbClr val="FF0000"/>
                </a:solidFill>
              </a:rPr>
              <a:t>Zachowanie zasad bezpieczeństwa sanitarnego określone </a:t>
            </a:r>
            <a:br>
              <a:rPr lang="pl-PL" altLang="pl-PL" b="1" u="sng">
                <a:solidFill>
                  <a:srgbClr val="FF0000"/>
                </a:solidFill>
              </a:rPr>
            </a:br>
            <a:r>
              <a:rPr lang="pl-PL" altLang="pl-PL" b="1" u="sng">
                <a:solidFill>
                  <a:srgbClr val="FF0000"/>
                </a:solidFill>
              </a:rPr>
              <a:t>w rozporządzeniu Ministra Zdrowia</a:t>
            </a:r>
            <a:endParaRPr lang="pl-PL" altLang="pl-PL" u="sng">
              <a:solidFill>
                <a:srgbClr val="FF0000"/>
              </a:solidFill>
            </a:endParaRPr>
          </a:p>
        </p:txBody>
      </p:sp>
      <p:pic>
        <p:nvPicPr>
          <p:cNvPr id="67592" name="Picture 2" descr="C:\Users\Adam Michcik\AppData\Local\Microsoft\Windows\INetCache\IE\7FW4IGTY\1200px-Służba_zdrowia.svg[1].png"/>
          <p:cNvPicPr>
            <a:picLocks noChangeAspect="1" noChangeArrowheads="1"/>
          </p:cNvPicPr>
          <p:nvPr/>
        </p:nvPicPr>
        <p:blipFill>
          <a:blip r:embed="rId4"/>
          <a:srcRect/>
          <a:stretch>
            <a:fillRect/>
          </a:stretch>
        </p:blipFill>
        <p:spPr bwMode="auto">
          <a:xfrm>
            <a:off x="7812088" y="5013325"/>
            <a:ext cx="8636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ole tekstowe 1"/>
          <p:cNvSpPr txBox="1">
            <a:spLocks noChangeArrowheads="1"/>
          </p:cNvSpPr>
          <p:nvPr/>
        </p:nvSpPr>
        <p:spPr bwMode="auto">
          <a:xfrm>
            <a:off x="827088" y="476250"/>
            <a:ext cx="5905500" cy="400050"/>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WYNOSZENIE KART DO GŁOSOWANIA</a:t>
            </a:r>
          </a:p>
        </p:txBody>
      </p:sp>
      <p:sp>
        <p:nvSpPr>
          <p:cNvPr id="4" name="Symbol zastępczy zawartości 7">
            <a:extLst>
              <a:ext uri="{FF2B5EF4-FFF2-40B4-BE49-F238E27FC236}">
                <a16:creationId xmlns:a16="http://schemas.microsoft.com/office/drawing/2014/main" xmlns="" id="{8675D94D-B0C5-4164-B92E-B4680497FC52}"/>
              </a:ext>
            </a:extLst>
          </p:cNvPr>
          <p:cNvSpPr>
            <a:spLocks noGrp="1"/>
          </p:cNvSpPr>
          <p:nvPr>
            <p:ph idx="4294967295"/>
          </p:nvPr>
        </p:nvSpPr>
        <p:spPr>
          <a:xfrm>
            <a:off x="304800" y="1263650"/>
            <a:ext cx="8012113" cy="2093913"/>
          </a:xfrm>
        </p:spPr>
        <p:txBody>
          <a:bodyPr>
            <a:noAutofit/>
          </a:bodyPr>
          <a:lstStyle/>
          <a:p>
            <a:pPr marL="0" indent="0" algn="ctr">
              <a:buFont typeface="Arial" panose="020B0604020202020204" pitchFamily="34" charset="0"/>
              <a:buNone/>
              <a:defRPr/>
            </a:pPr>
            <a:r>
              <a:rPr lang="pl-PL" sz="2400" b="1" dirty="0"/>
              <a:t>OKW zwraca uwagę, by wyborcy nie wynosili kart do głosowania poza lokal wyborczy.</a:t>
            </a:r>
          </a:p>
          <a:p>
            <a:pPr marL="0" indent="0">
              <a:buFont typeface="Arial" panose="020B0604020202020204" pitchFamily="34" charset="0"/>
              <a:buNone/>
              <a:defRPr/>
            </a:pPr>
            <a:r>
              <a:rPr lang="pl-PL" sz="2400" b="1" dirty="0"/>
              <a:t>Jeżeli OKW:</a:t>
            </a:r>
          </a:p>
          <a:p>
            <a:pPr marL="269875" indent="-269875">
              <a:buFont typeface="Wingdings" pitchFamily="2" charset="2"/>
              <a:buChar char="Ø"/>
              <a:defRPr/>
            </a:pPr>
            <a:r>
              <a:rPr lang="pl-PL" sz="2400" dirty="0"/>
              <a:t>  zauważy, że wyborca wyniósł kartę na zewnątrz,</a:t>
            </a:r>
          </a:p>
          <a:p>
            <a:pPr marL="355600" indent="-355600">
              <a:buFont typeface="Wingdings" pitchFamily="2" charset="2"/>
              <a:buChar char="Ø"/>
              <a:defRPr/>
            </a:pPr>
            <a:r>
              <a:rPr lang="pl-PL" sz="2400" dirty="0"/>
              <a:t>otrzyma informacje, że w lokalu lub poza nim oferowane jest odstąpienie karty do głosowania</a:t>
            </a:r>
          </a:p>
        </p:txBody>
      </p:sp>
      <p:sp>
        <p:nvSpPr>
          <p:cNvPr id="6" name="Prostokąt 5">
            <a:extLst>
              <a:ext uri="{FF2B5EF4-FFF2-40B4-BE49-F238E27FC236}">
                <a16:creationId xmlns:a16="http://schemas.microsoft.com/office/drawing/2014/main" xmlns="" id="{577446EF-4EC7-40AE-9631-79DAFBDDCF00}"/>
              </a:ext>
            </a:extLst>
          </p:cNvPr>
          <p:cNvSpPr/>
          <p:nvPr/>
        </p:nvSpPr>
        <p:spPr>
          <a:xfrm>
            <a:off x="1258888" y="3792538"/>
            <a:ext cx="5834062" cy="1076325"/>
          </a:xfrm>
          <a:prstGeom prst="rect">
            <a:avLst/>
          </a:prstGeom>
          <a:solidFill>
            <a:srgbClr val="9D032A"/>
          </a:solidFill>
          <a:ln w="38100">
            <a:solidFill>
              <a:schemeClr val="bg1">
                <a:lumMod val="75000"/>
              </a:schemeClr>
            </a:solidFill>
          </a:ln>
        </p:spPr>
        <p:txBody>
          <a:bodyPr>
            <a:spAutoFit/>
          </a:bodyPr>
          <a:lstStyle/>
          <a:p>
            <a:pPr algn="ctr">
              <a:defRPr/>
            </a:pPr>
            <a:r>
              <a:rPr lang="pl-PL" sz="3200" b="1" dirty="0">
                <a:solidFill>
                  <a:schemeClr val="bg1"/>
                </a:solidFill>
                <a:latin typeface="+mj-lt"/>
              </a:rPr>
              <a:t>obowiązana jest niezwłocznie zawiadomić Policję</a:t>
            </a:r>
          </a:p>
        </p:txBody>
      </p:sp>
      <p:sp>
        <p:nvSpPr>
          <p:cNvPr id="7" name="Prostokąt 6">
            <a:extLst>
              <a:ext uri="{FF2B5EF4-FFF2-40B4-BE49-F238E27FC236}">
                <a16:creationId xmlns:a16="http://schemas.microsoft.com/office/drawing/2014/main" xmlns="" id="{845A0B5C-96C4-4B65-9D8C-10971486A2EF}"/>
              </a:ext>
            </a:extLst>
          </p:cNvPr>
          <p:cNvSpPr/>
          <p:nvPr/>
        </p:nvSpPr>
        <p:spPr>
          <a:xfrm>
            <a:off x="1298575" y="5076825"/>
            <a:ext cx="5770563" cy="368300"/>
          </a:xfrm>
          <a:prstGeom prst="rect">
            <a:avLst/>
          </a:prstGeom>
          <a:solidFill>
            <a:schemeClr val="bg1">
              <a:lumMod val="75000"/>
            </a:schemeClr>
          </a:solidFill>
          <a:ln w="38100">
            <a:solidFill>
              <a:srgbClr val="9D032A"/>
            </a:solidFill>
          </a:ln>
        </p:spPr>
        <p:txBody>
          <a:bodyPr>
            <a:spAutoFit/>
          </a:bodyPr>
          <a:lstStyle/>
          <a:p>
            <a:pPr algn="ctr">
              <a:defRPr/>
            </a:pPr>
            <a:r>
              <a:rPr lang="pl-PL" b="1" dirty="0">
                <a:latin typeface="+mj-lt"/>
              </a:rPr>
              <a:t>Fakt ten należy opisać w </a:t>
            </a:r>
            <a:r>
              <a:rPr lang="pl-PL" b="1" dirty="0">
                <a:solidFill>
                  <a:srgbClr val="3333FF"/>
                </a:solidFill>
                <a:latin typeface="+mj-lt"/>
              </a:rPr>
              <a:t>punkcie 22 </a:t>
            </a:r>
            <a:r>
              <a:rPr lang="pl-PL" b="1" dirty="0">
                <a:latin typeface="+mj-lt"/>
              </a:rPr>
              <a:t>protokołu  głosowania.</a:t>
            </a:r>
            <a:endParaRPr lang="pl-PL" dirty="0">
              <a:latin typeface="+mj-lt"/>
            </a:endParaRPr>
          </a:p>
        </p:txBody>
      </p:sp>
      <p:pic>
        <p:nvPicPr>
          <p:cNvPr id="68614" name="Obraz 7" descr="REFERENDUM 2015 - Policjant.png"/>
          <p:cNvPicPr>
            <a:picLocks noChangeAspect="1"/>
          </p:cNvPicPr>
          <p:nvPr/>
        </p:nvPicPr>
        <p:blipFill>
          <a:blip r:embed="rId2"/>
          <a:srcRect/>
          <a:stretch>
            <a:fillRect/>
          </a:stretch>
        </p:blipFill>
        <p:spPr bwMode="auto">
          <a:xfrm>
            <a:off x="7308850" y="3351213"/>
            <a:ext cx="1709738" cy="2309812"/>
          </a:xfrm>
          <a:prstGeom prst="rect">
            <a:avLst/>
          </a:prstGeom>
          <a:noFill/>
          <a:ln w="9525">
            <a:noFill/>
            <a:miter lim="800000"/>
            <a:headEnd/>
            <a:tailEnd/>
          </a:ln>
        </p:spPr>
      </p:pic>
      <p:sp>
        <p:nvSpPr>
          <p:cNvPr id="68615" name="Prostokąt 8"/>
          <p:cNvSpPr>
            <a:spLocks noChangeArrowheads="1"/>
          </p:cNvSpPr>
          <p:nvPr/>
        </p:nvSpPr>
        <p:spPr bwMode="auto">
          <a:xfrm>
            <a:off x="304800" y="5556250"/>
            <a:ext cx="7594600" cy="1108075"/>
          </a:xfrm>
          <a:prstGeom prst="rect">
            <a:avLst/>
          </a:prstGeom>
          <a:noFill/>
          <a:ln w="9525">
            <a:noFill/>
            <a:miter lim="800000"/>
            <a:headEnd/>
            <a:tailEnd/>
          </a:ln>
        </p:spPr>
        <p:txBody>
          <a:bodyPr>
            <a:spAutoFit/>
          </a:bodyPr>
          <a:lstStyle/>
          <a:p>
            <a:pPr algn="just"/>
            <a:r>
              <a:rPr lang="pl-PL" altLang="pl-PL" sz="2200" b="1">
                <a:solidFill>
                  <a:srgbClr val="000000"/>
                </a:solidFill>
                <a:latin typeface="Times New Roman" pitchFamily="18" charset="0"/>
              </a:rPr>
              <a:t>OKW zwraca również uwagę, aby wyborcy nie wrzucali do urny innych przedmiotów niż karta do głosowania. Takie przypadki należy opisać w </a:t>
            </a:r>
            <a:r>
              <a:rPr lang="pl-PL" altLang="pl-PL" sz="2200" b="1">
                <a:solidFill>
                  <a:srgbClr val="3333FF"/>
                </a:solidFill>
                <a:latin typeface="Times New Roman" pitchFamily="18" charset="0"/>
              </a:rPr>
              <a:t>punkcie 22 </a:t>
            </a:r>
            <a:r>
              <a:rPr lang="pl-PL" altLang="pl-PL" sz="2200" b="1">
                <a:solidFill>
                  <a:srgbClr val="000000"/>
                </a:solidFill>
                <a:latin typeface="Times New Roman" pitchFamily="18" charset="0"/>
              </a:rPr>
              <a:t>protokołu głosowania.</a:t>
            </a:r>
            <a:endParaRPr lang="pl-PL" altLang="pl-PL" sz="22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ole tekstowe 1"/>
          <p:cNvSpPr txBox="1">
            <a:spLocks noChangeArrowheads="1"/>
          </p:cNvSpPr>
          <p:nvPr/>
        </p:nvSpPr>
        <p:spPr bwMode="auto">
          <a:xfrm>
            <a:off x="1116013" y="260350"/>
            <a:ext cx="5762625" cy="708025"/>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WYDAWANIE ZAŚWIADCZEŃ</a:t>
            </a:r>
          </a:p>
          <a:p>
            <a:pPr algn="ctr"/>
            <a:r>
              <a:rPr lang="pl-PL" altLang="pl-PL" sz="2000" b="1">
                <a:solidFill>
                  <a:srgbClr val="9D032A"/>
                </a:solidFill>
                <a:latin typeface="Arial Black" pitchFamily="34" charset="0"/>
              </a:rPr>
              <a:t> </a:t>
            </a:r>
            <a:r>
              <a:rPr lang="pl-PL" altLang="pl-PL" b="1">
                <a:solidFill>
                  <a:srgbClr val="9D032A"/>
                </a:solidFill>
                <a:latin typeface="Arial Black" pitchFamily="34" charset="0"/>
                <a:cs typeface="Arial" charset="0"/>
              </a:rPr>
              <a:t>- potwierdzających udział w głosowaniu -   </a:t>
            </a:r>
          </a:p>
        </p:txBody>
      </p:sp>
      <p:sp>
        <p:nvSpPr>
          <p:cNvPr id="69635" name="Prostokąt 4"/>
          <p:cNvSpPr>
            <a:spLocks noChangeArrowheads="1"/>
          </p:cNvSpPr>
          <p:nvPr/>
        </p:nvSpPr>
        <p:spPr bwMode="auto">
          <a:xfrm>
            <a:off x="539750" y="1157288"/>
            <a:ext cx="7127875" cy="400050"/>
          </a:xfrm>
          <a:prstGeom prst="rect">
            <a:avLst/>
          </a:prstGeom>
          <a:noFill/>
          <a:ln w="9525">
            <a:noFill/>
            <a:miter lim="800000"/>
            <a:headEnd/>
            <a:tailEnd/>
          </a:ln>
        </p:spPr>
        <p:txBody>
          <a:bodyPr>
            <a:spAutoFit/>
          </a:bodyPr>
          <a:lstStyle/>
          <a:p>
            <a:r>
              <a:rPr lang="pl-PL" altLang="pl-PL">
                <a:latin typeface="Calibri" pitchFamily="34" charset="0"/>
                <a:cs typeface="Times New Roman" pitchFamily="18" charset="0"/>
              </a:rPr>
              <a:t> </a:t>
            </a:r>
            <a:r>
              <a:rPr lang="pl-PL" altLang="pl-PL" sz="2000">
                <a:latin typeface="Calibri" pitchFamily="34" charset="0"/>
                <a:cs typeface="Times New Roman" pitchFamily="18" charset="0"/>
              </a:rPr>
              <a:t>Na żądanie wyborcy, OKW zobowiązana jest wydać zaświadczenie.</a:t>
            </a:r>
            <a:endParaRPr lang="pl-PL" altLang="pl-PL" sz="2000"/>
          </a:p>
        </p:txBody>
      </p:sp>
      <p:sp>
        <p:nvSpPr>
          <p:cNvPr id="69636" name="Prostokąt 5"/>
          <p:cNvSpPr>
            <a:spLocks noChangeArrowheads="1"/>
          </p:cNvSpPr>
          <p:nvPr/>
        </p:nvSpPr>
        <p:spPr bwMode="auto">
          <a:xfrm>
            <a:off x="107950" y="5241925"/>
            <a:ext cx="8856663" cy="923925"/>
          </a:xfrm>
          <a:prstGeom prst="rect">
            <a:avLst/>
          </a:prstGeom>
          <a:noFill/>
          <a:ln w="9525">
            <a:noFill/>
            <a:miter lim="800000"/>
            <a:headEnd/>
            <a:tailEnd/>
          </a:ln>
        </p:spPr>
        <p:txBody>
          <a:bodyPr>
            <a:spAutoFit/>
          </a:bodyPr>
          <a:lstStyle/>
          <a:p>
            <a:pPr algn="just"/>
            <a:r>
              <a:rPr lang="pl-PL" altLang="pl-PL"/>
              <a:t>Jeżeli z wnioskiem o wydanie zaświadczenia wystąpił pełnomocnik - w zaświadczeniu po wyrazach „otrzymał/otrzymała” należy dodać wyrazy „</a:t>
            </a:r>
            <a:r>
              <a:rPr lang="pl-PL" altLang="pl-PL" b="1">
                <a:solidFill>
                  <a:srgbClr val="FF0000"/>
                </a:solidFill>
              </a:rPr>
              <a:t>jako pełnomocnik wyborcy</a:t>
            </a:r>
            <a:r>
              <a:rPr lang="pl-PL" altLang="pl-PL"/>
              <a:t>”.</a:t>
            </a:r>
          </a:p>
        </p:txBody>
      </p:sp>
      <p:pic>
        <p:nvPicPr>
          <p:cNvPr id="7" name="Picture 2">
            <a:extLst>
              <a:ext uri="{FF2B5EF4-FFF2-40B4-BE49-F238E27FC236}">
                <a16:creationId xmlns:a16="http://schemas.microsoft.com/office/drawing/2014/main" xmlns="" id="{75AE2717-74D5-404C-9942-490E31F8BA9E}"/>
              </a:ext>
            </a:extLst>
          </p:cNvPr>
          <p:cNvPicPr>
            <a:picLocks noChangeAspect="1" noChangeArrowheads="1"/>
          </p:cNvPicPr>
          <p:nvPr/>
        </p:nvPicPr>
        <p:blipFill>
          <a:blip r:embed="rId2"/>
          <a:srcRect/>
          <a:stretch>
            <a:fillRect/>
          </a:stretch>
        </p:blipFill>
        <p:spPr bwMode="auto">
          <a:xfrm>
            <a:off x="323850" y="1901825"/>
            <a:ext cx="8424863" cy="3040063"/>
          </a:xfrm>
          <a:prstGeom prst="rect">
            <a:avLst/>
          </a:prstGeom>
          <a:noFill/>
          <a:ln w="57150">
            <a:solidFill>
              <a:schemeClr val="tx2">
                <a:lumMod val="75000"/>
              </a:schemeClr>
            </a:solidFill>
            <a:miter lim="800000"/>
            <a:headEnd/>
            <a:tailEnd/>
          </a:ln>
          <a:extLst/>
        </p:spPr>
      </p:pic>
      <p:sp>
        <p:nvSpPr>
          <p:cNvPr id="69638" name="Oval 1"/>
          <p:cNvSpPr>
            <a:spLocks noChangeArrowheads="1"/>
          </p:cNvSpPr>
          <p:nvPr/>
        </p:nvSpPr>
        <p:spPr bwMode="auto">
          <a:xfrm>
            <a:off x="3641725" y="3608388"/>
            <a:ext cx="1050925" cy="1044575"/>
          </a:xfrm>
          <a:prstGeom prst="ellipse">
            <a:avLst/>
          </a:prstGeom>
          <a:solidFill>
            <a:srgbClr val="FFFFFF"/>
          </a:solidFill>
          <a:ln w="9525" cap="rnd">
            <a:solidFill>
              <a:srgbClr val="000000"/>
            </a:solidFill>
            <a:prstDash val="sysDot"/>
            <a:round/>
            <a:headEnd/>
            <a:tailEnd/>
          </a:ln>
        </p:spPr>
        <p:txBody>
          <a:bodyPr/>
          <a:lstStyle/>
          <a:p>
            <a:endParaRPr lang="pl-PL" altLang="pl-PL"/>
          </a:p>
        </p:txBody>
      </p:sp>
      <p:sp>
        <p:nvSpPr>
          <p:cNvPr id="69639" name="Prostokąt 8"/>
          <p:cNvSpPr>
            <a:spLocks noChangeArrowheads="1"/>
          </p:cNvSpPr>
          <p:nvPr/>
        </p:nvSpPr>
        <p:spPr bwMode="auto">
          <a:xfrm>
            <a:off x="3592513" y="3975100"/>
            <a:ext cx="1050925" cy="246063"/>
          </a:xfrm>
          <a:prstGeom prst="rect">
            <a:avLst/>
          </a:prstGeom>
          <a:noFill/>
          <a:ln w="9525">
            <a:noFill/>
            <a:miter lim="800000"/>
            <a:headEnd/>
            <a:tailEnd/>
          </a:ln>
        </p:spPr>
        <p:txBody>
          <a:bodyPr wrap="none">
            <a:spAutoFit/>
          </a:bodyPr>
          <a:lstStyle/>
          <a:p>
            <a:r>
              <a:rPr lang="pl-PL" altLang="pl-PL" sz="1000"/>
              <a:t>(pieczęć Komisji)</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xmlns="" id="{F2D5C26F-2B09-4874-AAEC-9B2EC69B7165}"/>
              </a:ext>
            </a:extLst>
          </p:cNvPr>
          <p:cNvSpPr/>
          <p:nvPr/>
        </p:nvSpPr>
        <p:spPr>
          <a:xfrm>
            <a:off x="541338" y="1485900"/>
            <a:ext cx="8207375" cy="15113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4691" name="pole tekstowe 1">
            <a:extLst>
              <a:ext uri="{FF2B5EF4-FFF2-40B4-BE49-F238E27FC236}">
                <a16:creationId xmlns:a16="http://schemas.microsoft.com/office/drawing/2014/main" xmlns="" id="{E4694767-2C79-4B09-8939-C5DF264301FE}"/>
              </a:ext>
            </a:extLst>
          </p:cNvPr>
          <p:cNvSpPr txBox="1">
            <a:spLocks noChangeArrowheads="1"/>
          </p:cNvSpPr>
          <p:nvPr/>
        </p:nvSpPr>
        <p:spPr bwMode="auto">
          <a:xfrm>
            <a:off x="34925" y="333375"/>
            <a:ext cx="7561263" cy="954088"/>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pl-PL" altLang="pl-PL" sz="2000" b="1" dirty="0">
                <a:solidFill>
                  <a:srgbClr val="9D032A"/>
                </a:solidFill>
                <a:latin typeface="Arial Black" panose="020B0A04020102020204" pitchFamily="34" charset="0"/>
              </a:rPr>
              <a:t>                      WYDAWANIE ZAŚWIADCZEŃ</a:t>
            </a:r>
          </a:p>
          <a:p>
            <a:pPr marL="285750" indent="-285750" algn="ctr">
              <a:lnSpc>
                <a:spcPct val="100000"/>
              </a:lnSpc>
              <a:spcBef>
                <a:spcPct val="0"/>
              </a:spcBef>
              <a:buFont typeface="Arial" panose="020B0604020202020204" pitchFamily="34" charset="0"/>
              <a:buNone/>
              <a:defRPr/>
            </a:pPr>
            <a:r>
              <a:rPr lang="pl-PL" altLang="pl-PL" sz="1800" b="1" dirty="0">
                <a:solidFill>
                  <a:srgbClr val="9D032A"/>
                </a:solidFill>
                <a:latin typeface="Arial Black" panose="020B0A04020102020204" pitchFamily="34" charset="0"/>
                <a:cs typeface="Arial" panose="020B0604020202020204" pitchFamily="34" charset="0"/>
              </a:rPr>
              <a:t>potwierdzających odmowę wydania karty do głosowania</a:t>
            </a:r>
            <a:endParaRPr lang="pl-PL" altLang="pl-PL" sz="1800" b="1" i="1" dirty="0">
              <a:solidFill>
                <a:srgbClr val="9D032A"/>
              </a:solidFill>
              <a:latin typeface="Arial Black" panose="020B0A04020102020204" pitchFamily="34" charset="0"/>
              <a:cs typeface="Arial" panose="020B0604020202020204" pitchFamily="34" charset="0"/>
            </a:endParaRPr>
          </a:p>
          <a:p>
            <a:pPr>
              <a:lnSpc>
                <a:spcPct val="100000"/>
              </a:lnSpc>
              <a:spcBef>
                <a:spcPct val="0"/>
              </a:spcBef>
              <a:buFont typeface="Arial" panose="020B0604020202020204" pitchFamily="34" charset="0"/>
              <a:buNone/>
              <a:defRPr/>
            </a:pPr>
            <a:r>
              <a:rPr lang="pl-PL" altLang="pl-PL" sz="1800" b="1" dirty="0">
                <a:solidFill>
                  <a:srgbClr val="9D032A"/>
                </a:solidFill>
                <a:latin typeface="Arial Black" panose="020B0A04020102020204" pitchFamily="34" charset="0"/>
                <a:cs typeface="Arial" panose="020B0604020202020204" pitchFamily="34" charset="0"/>
              </a:rPr>
              <a:t> </a:t>
            </a:r>
          </a:p>
        </p:txBody>
      </p:sp>
      <p:sp>
        <p:nvSpPr>
          <p:cNvPr id="125955" name="Prostokąt 4">
            <a:extLst>
              <a:ext uri="{FF2B5EF4-FFF2-40B4-BE49-F238E27FC236}">
                <a16:creationId xmlns:a16="http://schemas.microsoft.com/office/drawing/2014/main" xmlns="" id="{0B291765-B716-437F-AE64-211D64DBEE9F}"/>
              </a:ext>
            </a:extLst>
          </p:cNvPr>
          <p:cNvSpPr>
            <a:spLocks noChangeArrowheads="1"/>
          </p:cNvSpPr>
          <p:nvPr/>
        </p:nvSpPr>
        <p:spPr bwMode="auto">
          <a:xfrm>
            <a:off x="539750" y="1504950"/>
            <a:ext cx="8207375" cy="4678363"/>
          </a:xfrm>
          <a:prstGeom prst="rect">
            <a:avLst/>
          </a:prstGeom>
          <a:solidFill>
            <a:schemeClr val="tx2">
              <a:lumMod val="60000"/>
              <a:lumOff val="40000"/>
            </a:schemeClr>
          </a:solid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defRPr/>
            </a:pPr>
            <a:r>
              <a:rPr lang="pl-PL" altLang="pl-PL" sz="2200" dirty="0">
                <a:latin typeface="Arial" panose="020B0604020202020204" pitchFamily="34" charset="0"/>
              </a:rPr>
              <a:t>Na żądanie wyborcy OKW obowiązana jest również wydać zaświadczenie potwierdzające </a:t>
            </a:r>
            <a:r>
              <a:rPr lang="pl-PL" altLang="pl-PL" sz="2200" dirty="0">
                <a:solidFill>
                  <a:srgbClr val="C00000"/>
                </a:solidFill>
                <a:latin typeface="Arial Black" pitchFamily="34" charset="0"/>
              </a:rPr>
              <a:t>odmowę wydania karty </a:t>
            </a:r>
            <a:r>
              <a:rPr lang="pl-PL" altLang="pl-PL" sz="2200" dirty="0">
                <a:latin typeface="Arial" panose="020B0604020202020204" pitchFamily="34" charset="0"/>
              </a:rPr>
              <a:t>do głosowania z podaniem przyczyny odmowy </a:t>
            </a:r>
            <a:r>
              <a:rPr lang="pl-PL" altLang="pl-PL" sz="2200" dirty="0">
                <a:latin typeface="Arial Black" panose="020B0A04020102020204" pitchFamily="34" charset="0"/>
              </a:rPr>
              <a:t>(np. gdy wyborca nie jest ujęty w spisie wyborców).</a:t>
            </a:r>
          </a:p>
          <a:p>
            <a:pPr algn="just">
              <a:lnSpc>
                <a:spcPct val="100000"/>
              </a:lnSpc>
              <a:spcBef>
                <a:spcPct val="0"/>
              </a:spcBef>
              <a:buFontTx/>
              <a:buNone/>
              <a:defRPr/>
            </a:pPr>
            <a:endParaRPr lang="pl-PL" altLang="pl-PL" sz="1200" dirty="0">
              <a:latin typeface="Arial Black" panose="020B0A04020102020204" pitchFamily="34" charset="0"/>
            </a:endParaRPr>
          </a:p>
          <a:p>
            <a:pPr marL="342900" indent="-342900" algn="just">
              <a:lnSpc>
                <a:spcPct val="100000"/>
              </a:lnSpc>
              <a:spcBef>
                <a:spcPct val="0"/>
              </a:spcBef>
              <a:spcAft>
                <a:spcPts val="1200"/>
              </a:spcAft>
              <a:buFont typeface="Wingdings" panose="05000000000000000000" pitchFamily="2" charset="2"/>
              <a:buChar char="Ø"/>
              <a:defRPr/>
            </a:pPr>
            <a:r>
              <a:rPr lang="pl-PL" altLang="pl-PL" sz="2400" b="1" dirty="0">
                <a:latin typeface="Arial" panose="020B0604020202020204" pitchFamily="34" charset="0"/>
                <a:cs typeface="Arial" panose="020B0604020202020204" pitchFamily="34" charset="0"/>
              </a:rPr>
              <a:t>Zaświadczenia sporządza się w 1 egz. </a:t>
            </a:r>
          </a:p>
          <a:p>
            <a:pPr marL="342900" indent="-342900" algn="just">
              <a:lnSpc>
                <a:spcPct val="100000"/>
              </a:lnSpc>
              <a:spcBef>
                <a:spcPct val="0"/>
              </a:spcBef>
              <a:spcAft>
                <a:spcPts val="1200"/>
              </a:spcAft>
              <a:buFont typeface="Wingdings" panose="05000000000000000000" pitchFamily="2" charset="2"/>
              <a:buChar char="Ø"/>
              <a:defRPr/>
            </a:pPr>
            <a:r>
              <a:rPr lang="pl-PL" altLang="pl-PL" sz="2400" b="1" dirty="0">
                <a:latin typeface="Arial" panose="020B0604020202020204" pitchFamily="34" charset="0"/>
                <a:cs typeface="Arial" panose="020B0604020202020204" pitchFamily="34" charset="0"/>
              </a:rPr>
              <a:t>Informację o wydaniu zaświadczenia umieszcza się w rubryce „UWAGI” przy nazwisku wyborcy, którego zaświadczenie dotyczyło.</a:t>
            </a:r>
          </a:p>
          <a:p>
            <a:pPr marL="342900" indent="-342900" algn="just">
              <a:lnSpc>
                <a:spcPct val="100000"/>
              </a:lnSpc>
              <a:spcBef>
                <a:spcPct val="0"/>
              </a:spcBef>
              <a:buFont typeface="Wingdings" panose="05000000000000000000" pitchFamily="2" charset="2"/>
              <a:buChar char="Ø"/>
              <a:defRPr/>
            </a:pPr>
            <a:r>
              <a:rPr lang="pl-PL" altLang="pl-PL" sz="2400" b="1" dirty="0">
                <a:latin typeface="Arial" panose="020B0604020202020204" pitchFamily="34" charset="0"/>
                <a:cs typeface="Arial" panose="020B0604020202020204" pitchFamily="34" charset="0"/>
              </a:rPr>
              <a:t>Zaświadczenia podpisuje przewodniczący lub zastępca przewodniczącego OKW i opatruje pieczęcią komisji.</a:t>
            </a:r>
          </a:p>
        </p:txBody>
      </p:sp>
      <p:pic>
        <p:nvPicPr>
          <p:cNvPr id="70661" name="Obraz 2"/>
          <p:cNvPicPr>
            <a:picLocks noChangeAspect="1"/>
          </p:cNvPicPr>
          <p:nvPr/>
        </p:nvPicPr>
        <p:blipFill>
          <a:blip r:embed="rId2"/>
          <a:srcRect/>
          <a:stretch>
            <a:fillRect/>
          </a:stretch>
        </p:blipFill>
        <p:spPr bwMode="auto">
          <a:xfrm>
            <a:off x="3635375" y="5510213"/>
            <a:ext cx="2305050" cy="134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ole tekstowe 1"/>
          <p:cNvSpPr txBox="1">
            <a:spLocks noChangeArrowheads="1"/>
          </p:cNvSpPr>
          <p:nvPr/>
        </p:nvSpPr>
        <p:spPr bwMode="auto">
          <a:xfrm>
            <a:off x="869950" y="508000"/>
            <a:ext cx="6149975" cy="400050"/>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REZERWA KART DO GŁOSOWANIA </a:t>
            </a:r>
            <a:endParaRPr lang="pl-PL" altLang="pl-PL" sz="2000" i="1">
              <a:solidFill>
                <a:srgbClr val="9D032A"/>
              </a:solidFill>
              <a:latin typeface="Arial Black" pitchFamily="34" charset="0"/>
            </a:endParaRPr>
          </a:p>
        </p:txBody>
      </p:sp>
      <p:sp>
        <p:nvSpPr>
          <p:cNvPr id="3" name="Prostokąt 2">
            <a:extLst>
              <a:ext uri="{FF2B5EF4-FFF2-40B4-BE49-F238E27FC236}">
                <a16:creationId xmlns:a16="http://schemas.microsoft.com/office/drawing/2014/main" xmlns="" id="{4582FF1A-EA60-4543-AD50-9D9EBAC5E89E}"/>
              </a:ext>
            </a:extLst>
          </p:cNvPr>
          <p:cNvSpPr/>
          <p:nvPr/>
        </p:nvSpPr>
        <p:spPr>
          <a:xfrm>
            <a:off x="395288" y="1341438"/>
            <a:ext cx="6896100" cy="830262"/>
          </a:xfrm>
          <a:prstGeom prst="rect">
            <a:avLst/>
          </a:prstGeom>
          <a:ln>
            <a:solidFill>
              <a:srgbClr val="9D032A"/>
            </a:solidFill>
          </a:ln>
        </p:spPr>
        <p:txBody>
          <a:bodyPr>
            <a:spAutoFit/>
          </a:bodyPr>
          <a:lstStyle/>
          <a:p>
            <a:pPr algn="just">
              <a:defRPr/>
            </a:pPr>
            <a:r>
              <a:rPr lang="pl-PL" sz="2400" b="1" dirty="0">
                <a:solidFill>
                  <a:srgbClr val="000000"/>
                </a:solidFill>
                <a:latin typeface="+mj-lt"/>
              </a:rPr>
              <a:t>OKW na bieżąco sprawdza liczbę podpisów w spisie potwierdzających otrzymanie karty przez wyborców </a:t>
            </a:r>
            <a:endParaRPr lang="pl-PL" sz="2400" dirty="0">
              <a:solidFill>
                <a:srgbClr val="000000"/>
              </a:solidFill>
              <a:latin typeface="+mj-lt"/>
            </a:endParaRPr>
          </a:p>
        </p:txBody>
      </p:sp>
      <p:pic>
        <p:nvPicPr>
          <p:cNvPr id="71684" name="Picture 4" descr="https://encrypted-tbn3.gstatic.com/images?q=tbn:ANd9GcRoug1lYz3kkkRpimsf7ZcUrcizqzjREMhMvUtf_9s2kQkjEANFKCrMhrG5"/>
          <p:cNvPicPr>
            <a:picLocks noChangeAspect="1" noChangeArrowheads="1"/>
          </p:cNvPicPr>
          <p:nvPr/>
        </p:nvPicPr>
        <p:blipFill>
          <a:blip r:embed="rId2"/>
          <a:srcRect/>
          <a:stretch>
            <a:fillRect/>
          </a:stretch>
        </p:blipFill>
        <p:spPr bwMode="auto">
          <a:xfrm>
            <a:off x="7362825" y="1509713"/>
            <a:ext cx="1781175" cy="836612"/>
          </a:xfrm>
          <a:prstGeom prst="rect">
            <a:avLst/>
          </a:prstGeom>
          <a:noFill/>
          <a:ln w="9525">
            <a:noFill/>
            <a:miter lim="800000"/>
            <a:headEnd/>
            <a:tailEnd/>
          </a:ln>
        </p:spPr>
      </p:pic>
      <p:sp>
        <p:nvSpPr>
          <p:cNvPr id="5" name="Prostokąt 4">
            <a:extLst>
              <a:ext uri="{FF2B5EF4-FFF2-40B4-BE49-F238E27FC236}">
                <a16:creationId xmlns:a16="http://schemas.microsoft.com/office/drawing/2014/main" xmlns="" id="{E4131E31-25B3-4CB8-8489-27356842103A}"/>
              </a:ext>
            </a:extLst>
          </p:cNvPr>
          <p:cNvSpPr/>
          <p:nvPr/>
        </p:nvSpPr>
        <p:spPr>
          <a:xfrm>
            <a:off x="1257300" y="2349500"/>
            <a:ext cx="7491413" cy="1570038"/>
          </a:xfrm>
          <a:prstGeom prst="rect">
            <a:avLst/>
          </a:prstGeom>
        </p:spPr>
        <p:txBody>
          <a:bodyPr>
            <a:spAutoFit/>
          </a:bodyPr>
          <a:lstStyle/>
          <a:p>
            <a:pPr algn="just">
              <a:defRPr/>
            </a:pPr>
            <a:r>
              <a:rPr lang="pl-PL" sz="2400" dirty="0">
                <a:solidFill>
                  <a:srgbClr val="000000"/>
                </a:solidFill>
                <a:latin typeface="+mj-lt"/>
              </a:rPr>
              <a:t>W przypadku, gdy liczba ta przekroczy </a:t>
            </a:r>
            <a:r>
              <a:rPr lang="pl-PL" sz="2400" b="1" dirty="0">
                <a:solidFill>
                  <a:srgbClr val="000000"/>
                </a:solidFill>
                <a:latin typeface="Arial Black" pitchFamily="34" charset="0"/>
              </a:rPr>
              <a:t>60%</a:t>
            </a:r>
            <a:r>
              <a:rPr lang="pl-PL" sz="2400" dirty="0">
                <a:solidFill>
                  <a:srgbClr val="000000"/>
                </a:solidFill>
                <a:latin typeface="+mj-lt"/>
              </a:rPr>
              <a:t> liczby </a:t>
            </a:r>
            <a:r>
              <a:rPr lang="pl-PL" sz="2400" dirty="0">
                <a:solidFill>
                  <a:srgbClr val="000000"/>
                </a:solidFill>
                <a:latin typeface="+mj-lt"/>
                <a:cs typeface="Arial" panose="020B0604020202020204" pitchFamily="34" charset="0"/>
              </a:rPr>
              <a:t>otrzymanych</a:t>
            </a:r>
            <a:r>
              <a:rPr lang="pl-PL" sz="2400" dirty="0">
                <a:solidFill>
                  <a:srgbClr val="000000"/>
                </a:solidFill>
                <a:latin typeface="+mj-lt"/>
              </a:rPr>
              <a:t> przez komisję kart do głosowania, OKW obowiązana jest powiadomić Okręgową Komisję Wyborczą, o możliwej potrzebie uruchomienia dla niej kart z rezerwy.</a:t>
            </a:r>
            <a:endParaRPr lang="pl-PL" sz="2400" dirty="0">
              <a:latin typeface="+mj-lt"/>
            </a:endParaRPr>
          </a:p>
        </p:txBody>
      </p:sp>
      <p:sp>
        <p:nvSpPr>
          <p:cNvPr id="11" name="Prostokąt 10">
            <a:extLst>
              <a:ext uri="{FF2B5EF4-FFF2-40B4-BE49-F238E27FC236}">
                <a16:creationId xmlns:a16="http://schemas.microsoft.com/office/drawing/2014/main" xmlns="" id="{4B59C4E4-9E4A-442C-977B-977496A31E26}"/>
              </a:ext>
            </a:extLst>
          </p:cNvPr>
          <p:cNvSpPr/>
          <p:nvPr/>
        </p:nvSpPr>
        <p:spPr>
          <a:xfrm>
            <a:off x="1258888" y="4306888"/>
            <a:ext cx="7489825" cy="1570037"/>
          </a:xfrm>
          <a:prstGeom prst="rect">
            <a:avLst/>
          </a:prstGeom>
        </p:spPr>
        <p:txBody>
          <a:bodyPr>
            <a:spAutoFit/>
          </a:bodyPr>
          <a:lstStyle/>
          <a:p>
            <a:pPr algn="just">
              <a:defRPr/>
            </a:pPr>
            <a:r>
              <a:rPr lang="pl-PL" sz="2400" dirty="0">
                <a:solidFill>
                  <a:srgbClr val="000000"/>
                </a:solidFill>
                <a:latin typeface="+mj-lt"/>
              </a:rPr>
              <a:t>Natomiast </a:t>
            </a:r>
            <a:r>
              <a:rPr lang="pl-PL" sz="2400" b="1" dirty="0">
                <a:solidFill>
                  <a:srgbClr val="000000"/>
                </a:solidFill>
                <a:latin typeface="+mj-lt"/>
              </a:rPr>
              <a:t>gdy liczba ta przekroczy </a:t>
            </a:r>
            <a:r>
              <a:rPr lang="pl-PL" sz="2400" b="1" dirty="0">
                <a:solidFill>
                  <a:srgbClr val="FF0000"/>
                </a:solidFill>
                <a:latin typeface="Arial Black" pitchFamily="34" charset="0"/>
              </a:rPr>
              <a:t>80%</a:t>
            </a:r>
            <a:r>
              <a:rPr lang="pl-PL" sz="2400" b="1" dirty="0">
                <a:solidFill>
                  <a:srgbClr val="000000"/>
                </a:solidFill>
                <a:latin typeface="+mj-lt"/>
              </a:rPr>
              <a:t> liczby otrzymanych przez OKW kart do głosowania, OKW występuje do Okręgowej Komisji Wyborczej, za pośrednictwem urzędu gminy, o wydanie kart z rezerwy.</a:t>
            </a:r>
            <a:endParaRPr lang="pl-PL" sz="2400" dirty="0">
              <a:latin typeface="+mj-lt"/>
            </a:endParaRPr>
          </a:p>
        </p:txBody>
      </p:sp>
      <p:pic>
        <p:nvPicPr>
          <p:cNvPr id="71687" name="Obraz 11" descr="alert-icon-yellow-md.png"/>
          <p:cNvPicPr>
            <a:picLocks noChangeAspect="1"/>
          </p:cNvPicPr>
          <p:nvPr/>
        </p:nvPicPr>
        <p:blipFill>
          <a:blip r:embed="rId3"/>
          <a:srcRect/>
          <a:stretch>
            <a:fillRect/>
          </a:stretch>
        </p:blipFill>
        <p:spPr bwMode="auto">
          <a:xfrm>
            <a:off x="468313" y="2565400"/>
            <a:ext cx="546100" cy="546100"/>
          </a:xfrm>
          <a:prstGeom prst="rect">
            <a:avLst/>
          </a:prstGeom>
          <a:noFill/>
          <a:ln w="9525">
            <a:noFill/>
            <a:miter lim="800000"/>
            <a:headEnd/>
            <a:tailEnd/>
          </a:ln>
        </p:spPr>
      </p:pic>
      <p:pic>
        <p:nvPicPr>
          <p:cNvPr id="71688" name="Obraz 12" descr="1194985624696670932tasto_10_architetto_fran_01.svg.med.png"/>
          <p:cNvPicPr>
            <a:picLocks noChangeAspect="1"/>
          </p:cNvPicPr>
          <p:nvPr/>
        </p:nvPicPr>
        <p:blipFill>
          <a:blip r:embed="rId4"/>
          <a:srcRect/>
          <a:stretch>
            <a:fillRect/>
          </a:stretch>
        </p:blipFill>
        <p:spPr bwMode="auto">
          <a:xfrm>
            <a:off x="341313" y="4429125"/>
            <a:ext cx="800100" cy="800100"/>
          </a:xfrm>
          <a:prstGeom prst="rect">
            <a:avLst/>
          </a:prstGeom>
          <a:noFill/>
          <a:ln w="9525">
            <a:noFill/>
            <a:miter lim="800000"/>
            <a:headEnd/>
            <a:tailEnd/>
          </a:ln>
        </p:spPr>
      </p:pic>
      <p:pic>
        <p:nvPicPr>
          <p:cNvPr id="71689" name="Obraz 13" descr="k11363478.jpg"/>
          <p:cNvPicPr>
            <a:picLocks noChangeAspect="1"/>
          </p:cNvPicPr>
          <p:nvPr/>
        </p:nvPicPr>
        <p:blipFill>
          <a:blip r:embed="rId5"/>
          <a:srcRect/>
          <a:stretch>
            <a:fillRect/>
          </a:stretch>
        </p:blipFill>
        <p:spPr bwMode="auto">
          <a:xfrm>
            <a:off x="5608638" y="5473700"/>
            <a:ext cx="1555750" cy="132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rostokąt 1"/>
          <p:cNvSpPr>
            <a:spLocks noChangeArrowheads="1"/>
          </p:cNvSpPr>
          <p:nvPr/>
        </p:nvSpPr>
        <p:spPr bwMode="auto">
          <a:xfrm>
            <a:off x="827088" y="652463"/>
            <a:ext cx="6219825" cy="400050"/>
          </a:xfrm>
          <a:prstGeom prst="rect">
            <a:avLst/>
          </a:prstGeom>
          <a:noFill/>
          <a:ln w="9525">
            <a:noFill/>
            <a:miter lim="800000"/>
            <a:headEnd/>
            <a:tailEnd/>
          </a:ln>
        </p:spPr>
        <p:txBody>
          <a:bodyPr wrap="none">
            <a:spAutoFit/>
          </a:bodyPr>
          <a:lstStyle/>
          <a:p>
            <a:r>
              <a:rPr lang="pl-PL" altLang="pl-PL" sz="2000">
                <a:solidFill>
                  <a:srgbClr val="9D032A"/>
                </a:solidFill>
                <a:latin typeface="Arial Black" pitchFamily="34" charset="0"/>
                <a:cs typeface="Arial" charset="0"/>
              </a:rPr>
              <a:t>PRAWA I OBOWIĄZKI CZŁONKÓW KOMISJI</a:t>
            </a:r>
          </a:p>
        </p:txBody>
      </p:sp>
      <p:pic>
        <p:nvPicPr>
          <p:cNvPr id="13315" name="Picture 6" descr="http://3.bp.blogspot.com/_dAF9To2jxaE/TEpSG0any0I/AAAAAAAAAqQ/RhtjrOAU-ic/s1600/computador.jpg"/>
          <p:cNvPicPr>
            <a:picLocks noChangeAspect="1" noChangeArrowheads="1"/>
          </p:cNvPicPr>
          <p:nvPr/>
        </p:nvPicPr>
        <p:blipFill>
          <a:blip r:embed="rId2"/>
          <a:srcRect/>
          <a:stretch>
            <a:fillRect/>
          </a:stretch>
        </p:blipFill>
        <p:spPr bwMode="auto">
          <a:xfrm>
            <a:off x="6011863" y="4176713"/>
            <a:ext cx="1758950" cy="2060575"/>
          </a:xfrm>
          <a:prstGeom prst="rect">
            <a:avLst/>
          </a:prstGeom>
          <a:noFill/>
          <a:ln w="9525">
            <a:noFill/>
            <a:miter lim="800000"/>
            <a:headEnd/>
            <a:tailEnd/>
          </a:ln>
        </p:spPr>
      </p:pic>
      <p:sp>
        <p:nvSpPr>
          <p:cNvPr id="13316" name="Symbol zastępczy zawartości 10"/>
          <p:cNvSpPr>
            <a:spLocks noGrp="1"/>
          </p:cNvSpPr>
          <p:nvPr>
            <p:ph sz="quarter" idx="4294967295"/>
          </p:nvPr>
        </p:nvSpPr>
        <p:spPr>
          <a:xfrm>
            <a:off x="323850" y="1585913"/>
            <a:ext cx="7704138" cy="2613025"/>
          </a:xfrm>
        </p:spPr>
        <p:txBody>
          <a:bodyPr lIns="91403" tIns="45702" rIns="91403" bIns="45702">
            <a:spAutoFit/>
          </a:bodyPr>
          <a:lstStyle/>
          <a:p>
            <a:pPr indent="0" algn="just">
              <a:buFont typeface="Arial" charset="0"/>
              <a:buNone/>
            </a:pPr>
            <a:r>
              <a:rPr lang="pl-PL" altLang="pl-PL" sz="2600" b="1" smtClean="0"/>
              <a:t>Obsługę i techniczno-materialne warunki pracy OKW,</a:t>
            </a:r>
            <a:br>
              <a:rPr lang="pl-PL" altLang="pl-PL" sz="2600" b="1" smtClean="0"/>
            </a:br>
            <a:r>
              <a:rPr lang="pl-PL" altLang="pl-PL" sz="2600" b="1" smtClean="0"/>
              <a:t>w tym możliwość wykorzystania techniki elektronicznej </a:t>
            </a:r>
            <a:r>
              <a:rPr lang="pl-PL" altLang="pl-PL" sz="2600" smtClean="0"/>
              <a:t>oraz</a:t>
            </a:r>
            <a:r>
              <a:rPr lang="pl-PL" altLang="pl-PL" sz="2600" b="1" smtClean="0"/>
              <a:t> wykonanie zadań związanych </a:t>
            </a:r>
            <a:br>
              <a:rPr lang="pl-PL" altLang="pl-PL" sz="2600" b="1" smtClean="0"/>
            </a:br>
            <a:r>
              <a:rPr lang="pl-PL" altLang="pl-PL" sz="2600" b="1" smtClean="0"/>
              <a:t>z organizacją i przeprowadzeniem wyborów </a:t>
            </a:r>
            <a:r>
              <a:rPr lang="pl-PL" altLang="pl-PL" sz="2600" smtClean="0"/>
              <a:t>na obszarze gminy </a:t>
            </a:r>
            <a:r>
              <a:rPr lang="pl-PL" altLang="pl-PL" sz="2600" b="1" smtClean="0"/>
              <a:t>zapewnia  wójt (burmistrz, prezydent miasta), zwany dalej </a:t>
            </a:r>
            <a:r>
              <a:rPr lang="pl-PL" altLang="pl-PL" sz="2600" b="1" smtClean="0">
                <a:solidFill>
                  <a:srgbClr val="90181B"/>
                </a:solidFill>
              </a:rPr>
              <a:t>,,wójtem”  </a:t>
            </a:r>
            <a:r>
              <a:rPr lang="pl-PL" altLang="pl-PL" sz="2600" smtClean="0"/>
              <a:t>(art. 156 § 1 Kodeksu wyborczego).</a:t>
            </a:r>
            <a:r>
              <a:rPr lang="pl-PL" altLang="pl-PL" sz="2600" b="1" smtClean="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pole tekstowe 1">
            <a:extLst>
              <a:ext uri="{FF2B5EF4-FFF2-40B4-BE49-F238E27FC236}">
                <a16:creationId xmlns:a16="http://schemas.microsoft.com/office/drawing/2014/main" xmlns="" id="{D17BA3F1-F919-4989-9F2C-224BD70554FA}"/>
              </a:ext>
            </a:extLst>
          </p:cNvPr>
          <p:cNvSpPr txBox="1">
            <a:spLocks noChangeArrowheads="1"/>
          </p:cNvSpPr>
          <p:nvPr/>
        </p:nvSpPr>
        <p:spPr bwMode="auto">
          <a:xfrm>
            <a:off x="900113" y="342900"/>
            <a:ext cx="6337300" cy="708025"/>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pl-PL" altLang="pl-PL" sz="2000" b="1" dirty="0">
                <a:solidFill>
                  <a:srgbClr val="9D032A"/>
                </a:solidFill>
                <a:latin typeface="Arial Black" panose="020B0A04020102020204" pitchFamily="34" charset="0"/>
              </a:rPr>
              <a:t>PRZEBIEG GŁOSOWANIA</a:t>
            </a:r>
          </a:p>
          <a:p>
            <a:pPr marL="342900" indent="-342900" algn="ctr">
              <a:lnSpc>
                <a:spcPct val="100000"/>
              </a:lnSpc>
              <a:spcBef>
                <a:spcPct val="0"/>
              </a:spcBef>
              <a:buFontTx/>
              <a:buChar char="-"/>
              <a:defRPr/>
            </a:pPr>
            <a:r>
              <a:rPr lang="pl-PL" altLang="pl-PL" sz="2000" b="1" dirty="0">
                <a:solidFill>
                  <a:srgbClr val="9D032A"/>
                </a:solidFill>
                <a:latin typeface="Arial Black" panose="020B0A04020102020204" pitchFamily="34" charset="0"/>
              </a:rPr>
              <a:t>ZAPEŁNIENIE URNY WYBORCZEJ</a:t>
            </a:r>
            <a:r>
              <a:rPr lang="pl-PL" altLang="pl-PL" sz="2000" i="1" dirty="0">
                <a:solidFill>
                  <a:srgbClr val="9D032A"/>
                </a:solidFill>
                <a:latin typeface="Arial Black" panose="020B0A04020102020204" pitchFamily="34" charset="0"/>
              </a:rPr>
              <a:t> -</a:t>
            </a:r>
            <a:endParaRPr lang="pl-PL" altLang="pl-PL" sz="2000" b="1" dirty="0">
              <a:solidFill>
                <a:srgbClr val="9D032A"/>
              </a:solidFill>
              <a:latin typeface="Arial Black" panose="020B0A04020102020204" pitchFamily="34" charset="0"/>
            </a:endParaRPr>
          </a:p>
        </p:txBody>
      </p:sp>
      <p:sp>
        <p:nvSpPr>
          <p:cNvPr id="15" name="Prostokąt 14">
            <a:extLst>
              <a:ext uri="{FF2B5EF4-FFF2-40B4-BE49-F238E27FC236}">
                <a16:creationId xmlns:a16="http://schemas.microsoft.com/office/drawing/2014/main" xmlns="" id="{A191B5EF-CFCC-429F-AC66-45044FF2F350}"/>
              </a:ext>
            </a:extLst>
          </p:cNvPr>
          <p:cNvSpPr/>
          <p:nvPr/>
        </p:nvSpPr>
        <p:spPr>
          <a:xfrm>
            <a:off x="107950" y="1462088"/>
            <a:ext cx="8640763" cy="3432175"/>
          </a:xfrm>
          <a:prstGeom prst="rect">
            <a:avLst/>
          </a:prstGeom>
        </p:spPr>
        <p:txBody>
          <a:bodyPr>
            <a:spAutoFit/>
          </a:bodyPr>
          <a:lstStyle/>
          <a:p>
            <a:pPr>
              <a:defRPr/>
            </a:pPr>
            <a:r>
              <a:rPr lang="pl-PL" sz="2000" b="1" dirty="0">
                <a:latin typeface="Arial Black" pitchFamily="34" charset="0"/>
              </a:rPr>
              <a:t>OKW</a:t>
            </a:r>
            <a:r>
              <a:rPr lang="pl-PL" sz="2000" b="1" dirty="0">
                <a:latin typeface="+mj-lt"/>
              </a:rPr>
              <a:t> czuwa, aby nie doszło do przepełnienia urny wyborczej. </a:t>
            </a:r>
          </a:p>
          <a:p>
            <a:pPr>
              <a:defRPr/>
            </a:pPr>
            <a:endParaRPr lang="pl-PL" sz="800" b="1" dirty="0">
              <a:latin typeface="+mj-lt"/>
            </a:endParaRPr>
          </a:p>
          <a:p>
            <a:pPr>
              <a:defRPr/>
            </a:pPr>
            <a:endParaRPr lang="pl-PL" sz="800" b="1" dirty="0">
              <a:solidFill>
                <a:schemeClr val="accent2"/>
              </a:solidFill>
              <a:latin typeface="+mj-lt"/>
            </a:endParaRPr>
          </a:p>
          <a:p>
            <a:pPr marL="269875" indent="-269875" algn="just">
              <a:buFont typeface="Wingdings" panose="05000000000000000000" pitchFamily="2" charset="2"/>
              <a:buChar char="Ø"/>
              <a:defRPr/>
            </a:pPr>
            <a:r>
              <a:rPr lang="pl-PL" sz="2000" b="1" dirty="0">
                <a:latin typeface="+mj-lt"/>
              </a:rPr>
              <a:t>Jeżeli OKW stwierdzi, że urna może wkrótce ulec zapełnieniu, powinna </a:t>
            </a:r>
            <a:r>
              <a:rPr lang="pl-PL" sz="2000" b="1" dirty="0">
                <a:solidFill>
                  <a:prstClr val="black"/>
                </a:solidFill>
                <a:latin typeface="Calibri Light"/>
              </a:rPr>
              <a:t>niezwłocznie zwrócić się do wójta o dostarczenie drugiej urny (jeśli druga urna  nie została dostarczona).</a:t>
            </a:r>
            <a:r>
              <a:rPr lang="pl-PL" sz="2000" b="1" dirty="0">
                <a:latin typeface="+mj-lt"/>
              </a:rPr>
              <a:t> </a:t>
            </a:r>
          </a:p>
          <a:p>
            <a:pPr marL="269875" indent="-269875" algn="just">
              <a:buFont typeface="Wingdings" panose="05000000000000000000" pitchFamily="2" charset="2"/>
              <a:buChar char="Ø"/>
              <a:defRPr/>
            </a:pPr>
            <a:endParaRPr lang="pl-PL" sz="800" b="1" dirty="0">
              <a:latin typeface="+mj-lt"/>
            </a:endParaRPr>
          </a:p>
          <a:p>
            <a:pPr marL="269875" indent="-269875" algn="just">
              <a:spcAft>
                <a:spcPts val="600"/>
              </a:spcAft>
              <a:buFont typeface="Wingdings" panose="05000000000000000000" pitchFamily="2" charset="2"/>
              <a:buChar char="Ø"/>
              <a:defRPr/>
            </a:pPr>
            <a:r>
              <a:rPr lang="pl-PL" sz="2000" b="1" dirty="0">
                <a:solidFill>
                  <a:prstClr val="black"/>
                </a:solidFill>
                <a:latin typeface="Calibri Light"/>
              </a:rPr>
              <a:t>Jeżeli została dostarczona druga urna przed rozpoczęciem głosowania należy </a:t>
            </a:r>
            <a:r>
              <a:rPr lang="pl-PL" sz="2000" b="1" dirty="0">
                <a:latin typeface="+mj-lt"/>
              </a:rPr>
              <a:t>zakleić oraz opieczętować wlot przepełnionej urny i wykorzystać drugą urnę.</a:t>
            </a:r>
          </a:p>
          <a:p>
            <a:pPr marL="269875" indent="-269875" algn="just">
              <a:buFont typeface="Wingdings" panose="05000000000000000000" pitchFamily="2" charset="2"/>
              <a:buChar char="Ø"/>
              <a:defRPr/>
            </a:pPr>
            <a:r>
              <a:rPr lang="pl-PL" sz="2000" b="1" dirty="0">
                <a:latin typeface="+mj-lt"/>
              </a:rPr>
              <a:t>Urna, która uległa przepełnieniu pozostaje w lokalu wyborczym. </a:t>
            </a:r>
          </a:p>
          <a:p>
            <a:pPr marL="269875" indent="-269875" algn="just">
              <a:buFont typeface="Wingdings" panose="05000000000000000000" pitchFamily="2" charset="2"/>
              <a:buChar char="Ø"/>
              <a:defRPr/>
            </a:pPr>
            <a:endParaRPr lang="pl-PL" sz="800" b="1" dirty="0">
              <a:latin typeface="+mj-lt"/>
            </a:endParaRPr>
          </a:p>
          <a:p>
            <a:pPr marL="269875" indent="-269875" algn="just">
              <a:buFont typeface="Wingdings" panose="05000000000000000000" pitchFamily="2" charset="2"/>
              <a:buChar char="Ø"/>
              <a:defRPr/>
            </a:pPr>
            <a:r>
              <a:rPr lang="pl-PL" sz="2000" b="1" dirty="0">
                <a:latin typeface="+mj-lt"/>
              </a:rPr>
              <a:t>Przed rozpoczęciem stosowania drugiej urny OKW sprawdza</a:t>
            </a:r>
          </a:p>
          <a:p>
            <a:pPr marL="269875" algn="just">
              <a:defRPr/>
            </a:pPr>
            <a:r>
              <a:rPr lang="pl-PL" sz="2000" b="1" dirty="0">
                <a:solidFill>
                  <a:prstClr val="black"/>
                </a:solidFill>
                <a:latin typeface="Calibri Light"/>
              </a:rPr>
              <a:t>czy urna j</a:t>
            </a:r>
            <a:r>
              <a:rPr lang="pl-PL" sz="2000" b="1" dirty="0">
                <a:latin typeface="+mj-lt"/>
              </a:rPr>
              <a:t>est pusta, a następnie zamyka ją i opieczętowuje. </a:t>
            </a:r>
          </a:p>
        </p:txBody>
      </p:sp>
      <p:sp>
        <p:nvSpPr>
          <p:cNvPr id="66564" name="Prostokąt 15">
            <a:extLst>
              <a:ext uri="{FF2B5EF4-FFF2-40B4-BE49-F238E27FC236}">
                <a16:creationId xmlns:a16="http://schemas.microsoft.com/office/drawing/2014/main" xmlns="" id="{99939568-4062-4A27-820C-AE7867D9D3C8}"/>
              </a:ext>
            </a:extLst>
          </p:cNvPr>
          <p:cNvSpPr>
            <a:spLocks noChangeArrowheads="1"/>
          </p:cNvSpPr>
          <p:nvPr/>
        </p:nvSpPr>
        <p:spPr bwMode="auto">
          <a:xfrm>
            <a:off x="355600" y="5119688"/>
            <a:ext cx="6408738" cy="1477962"/>
          </a:xfrm>
          <a:prstGeom prst="rect">
            <a:avLst/>
          </a:prstGeom>
          <a:solidFill>
            <a:schemeClr val="bg1">
              <a:lumMod val="85000"/>
            </a:schemeClr>
          </a:solidFill>
          <a:ln w="28575">
            <a:solidFill>
              <a:schemeClr val="tx1"/>
            </a:solidFill>
            <a:miter lim="800000"/>
            <a:headEnd/>
            <a:tailEnd/>
          </a:ln>
        </p:spPr>
        <p:txBody>
          <a:bodyPr>
            <a:spAutoFit/>
          </a:bodyPr>
          <a:lstStyle/>
          <a:p>
            <a:pPr algn="just">
              <a:defRPr/>
            </a:pPr>
            <a:r>
              <a:rPr lang="pl-PL" altLang="pl-PL" b="1"/>
              <a:t>Obie urny</a:t>
            </a:r>
            <a:r>
              <a:rPr lang="pl-PL" altLang="pl-PL"/>
              <a:t> </a:t>
            </a:r>
            <a:r>
              <a:rPr lang="pl-PL" altLang="pl-PL" b="1"/>
              <a:t>powinny być ustawione w takim miejscu, by były przez cały czas głosowania pod nadzorem wyznaczonego członka OKW oraz widoczne dla członków komisji, mężów zaufania i obserwatorów społecznych oraz międzynarodowych.</a:t>
            </a:r>
            <a:endParaRPr lang="pl-PL" altLang="pl-PL"/>
          </a:p>
        </p:txBody>
      </p:sp>
      <p:pic>
        <p:nvPicPr>
          <p:cNvPr id="72709" name="Obraz 11" descr="WYBORY - nowa_urna.png"/>
          <p:cNvPicPr>
            <a:picLocks noChangeAspect="1"/>
          </p:cNvPicPr>
          <p:nvPr/>
        </p:nvPicPr>
        <p:blipFill>
          <a:blip r:embed="rId2"/>
          <a:srcRect/>
          <a:stretch>
            <a:fillRect/>
          </a:stretch>
        </p:blipFill>
        <p:spPr bwMode="auto">
          <a:xfrm>
            <a:off x="7451725" y="3767138"/>
            <a:ext cx="1470025" cy="1749425"/>
          </a:xfrm>
          <a:prstGeom prst="rect">
            <a:avLst/>
          </a:prstGeom>
          <a:noFill/>
          <a:ln w="9525">
            <a:noFill/>
            <a:miter lim="800000"/>
            <a:headEnd/>
            <a:tailEnd/>
          </a:ln>
        </p:spPr>
      </p:pic>
      <p:pic>
        <p:nvPicPr>
          <p:cNvPr id="72710" name="Obraz 11" descr="WYBORY - nowa_urna.png"/>
          <p:cNvPicPr>
            <a:picLocks noChangeAspect="1"/>
          </p:cNvPicPr>
          <p:nvPr/>
        </p:nvPicPr>
        <p:blipFill>
          <a:blip r:embed="rId2"/>
          <a:srcRect/>
          <a:stretch>
            <a:fillRect/>
          </a:stretch>
        </p:blipFill>
        <p:spPr bwMode="auto">
          <a:xfrm>
            <a:off x="6716713" y="4797425"/>
            <a:ext cx="1470025" cy="174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Obraz 1"/>
          <p:cNvPicPr>
            <a:picLocks noChangeAspect="1"/>
          </p:cNvPicPr>
          <p:nvPr/>
        </p:nvPicPr>
        <p:blipFill>
          <a:blip r:embed="rId2"/>
          <a:srcRect l="19218" r="26964"/>
          <a:stretch>
            <a:fillRect/>
          </a:stretch>
        </p:blipFill>
        <p:spPr bwMode="auto">
          <a:xfrm>
            <a:off x="7524750" y="1700213"/>
            <a:ext cx="935038" cy="1739900"/>
          </a:xfrm>
          <a:prstGeom prst="rect">
            <a:avLst/>
          </a:prstGeom>
          <a:noFill/>
          <a:ln w="9525">
            <a:noFill/>
            <a:miter lim="800000"/>
            <a:headEnd/>
            <a:tailEnd/>
          </a:ln>
        </p:spPr>
      </p:pic>
      <p:sp>
        <p:nvSpPr>
          <p:cNvPr id="73731" name="pole tekstowe 1"/>
          <p:cNvSpPr txBox="1">
            <a:spLocks noChangeArrowheads="1"/>
          </p:cNvSpPr>
          <p:nvPr/>
        </p:nvSpPr>
        <p:spPr bwMode="auto">
          <a:xfrm>
            <a:off x="1547813" y="257175"/>
            <a:ext cx="5111750" cy="708025"/>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PRZEBIEG GŁOSOWANIA</a:t>
            </a:r>
          </a:p>
          <a:p>
            <a:pPr algn="ctr">
              <a:buFont typeface="Arial" charset="0"/>
              <a:buNone/>
            </a:pPr>
            <a:r>
              <a:rPr lang="pl-PL" altLang="pl-PL" sz="2000" b="1">
                <a:solidFill>
                  <a:srgbClr val="9D032A"/>
                </a:solidFill>
                <a:latin typeface="Arial Black" pitchFamily="34" charset="0"/>
              </a:rPr>
              <a:t>- nagrywanie, filmowanie, zdjęcia</a:t>
            </a:r>
            <a:r>
              <a:rPr lang="pl-PL" altLang="pl-PL" i="1">
                <a:solidFill>
                  <a:srgbClr val="9D032A"/>
                </a:solidFill>
                <a:latin typeface="Arial Black" pitchFamily="34" charset="0"/>
              </a:rPr>
              <a:t> -</a:t>
            </a:r>
            <a:endParaRPr lang="pl-PL" altLang="pl-PL" sz="2000" b="1">
              <a:solidFill>
                <a:srgbClr val="9D032A"/>
              </a:solidFill>
              <a:latin typeface="Arial Black" pitchFamily="34" charset="0"/>
            </a:endParaRPr>
          </a:p>
        </p:txBody>
      </p:sp>
      <p:sp>
        <p:nvSpPr>
          <p:cNvPr id="15" name="Prostokąt 14">
            <a:extLst>
              <a:ext uri="{FF2B5EF4-FFF2-40B4-BE49-F238E27FC236}">
                <a16:creationId xmlns:a16="http://schemas.microsoft.com/office/drawing/2014/main" xmlns="" id="{217337F2-3C7C-44EE-88C3-1CD632C860B7}"/>
              </a:ext>
            </a:extLst>
          </p:cNvPr>
          <p:cNvSpPr/>
          <p:nvPr/>
        </p:nvSpPr>
        <p:spPr>
          <a:xfrm>
            <a:off x="250825" y="1281113"/>
            <a:ext cx="8642350" cy="4524375"/>
          </a:xfrm>
          <a:prstGeom prst="rect">
            <a:avLst/>
          </a:prstGeom>
        </p:spPr>
        <p:txBody>
          <a:bodyPr>
            <a:spAutoFit/>
          </a:bodyPr>
          <a:lstStyle/>
          <a:p>
            <a:pPr>
              <a:defRPr/>
            </a:pPr>
            <a:r>
              <a:rPr lang="pl-PL" sz="2400" dirty="0">
                <a:latin typeface="+mn-lt"/>
              </a:rPr>
              <a:t>Przepisy Kodeksu wyborczego nie zabraniają robienia zdjęć w lokalu wyborczym przez wyborców pod warunkiem, że m.in.</a:t>
            </a:r>
          </a:p>
          <a:p>
            <a:pPr marL="269875" indent="-269875">
              <a:buFontTx/>
              <a:buAutoNum type="arabicPeriod"/>
              <a:defRPr/>
            </a:pPr>
            <a:r>
              <a:rPr lang="pl-PL" sz="2400" dirty="0">
                <a:latin typeface="+mn-lt"/>
              </a:rPr>
              <a:t>nie narusza to:</a:t>
            </a:r>
          </a:p>
          <a:p>
            <a:pPr marL="538163" indent="-260350">
              <a:buFontTx/>
              <a:buAutoNum type="alphaLcParenR"/>
              <a:defRPr/>
            </a:pPr>
            <a:r>
              <a:rPr lang="pl-PL" sz="2400" b="1" dirty="0">
                <a:latin typeface="+mn-lt"/>
              </a:rPr>
              <a:t>zasad bezpieczeństwa sanitarnego określonych </a:t>
            </a:r>
            <a:br>
              <a:rPr lang="pl-PL" sz="2400" b="1" dirty="0">
                <a:latin typeface="+mn-lt"/>
              </a:rPr>
            </a:br>
            <a:r>
              <a:rPr lang="pl-PL" sz="2400" b="1" dirty="0">
                <a:latin typeface="+mn-lt"/>
              </a:rPr>
              <a:t>w rozporządzeniu MZ</a:t>
            </a:r>
          </a:p>
          <a:p>
            <a:pPr marL="538163" indent="-260350">
              <a:buFontTx/>
              <a:buAutoNum type="alphaLcParenR"/>
              <a:defRPr/>
            </a:pPr>
            <a:r>
              <a:rPr lang="pl-PL" sz="2400" dirty="0">
                <a:latin typeface="+mn-lt"/>
              </a:rPr>
              <a:t>porządku w lokalu wyborczym,</a:t>
            </a:r>
          </a:p>
          <a:p>
            <a:pPr marL="538163" indent="-260350">
              <a:buFontTx/>
              <a:buAutoNum type="alphaLcParenR"/>
              <a:defRPr/>
            </a:pPr>
            <a:r>
              <a:rPr lang="pl-PL" sz="2400" dirty="0">
                <a:latin typeface="+mn-lt"/>
              </a:rPr>
              <a:t>powagi i tajności głosowania,</a:t>
            </a:r>
          </a:p>
          <a:p>
            <a:pPr marL="538163" indent="-260350">
              <a:buFontTx/>
              <a:buAutoNum type="alphaLcParenR"/>
              <a:defRPr/>
            </a:pPr>
            <a:r>
              <a:rPr lang="pl-PL" sz="2400" dirty="0">
                <a:latin typeface="+mn-lt"/>
              </a:rPr>
              <a:t>przepisów dotyczących ochrony danych osobowych;</a:t>
            </a:r>
          </a:p>
          <a:p>
            <a:pPr marL="269875" indent="-269875">
              <a:buFontTx/>
              <a:buAutoNum type="arabicPeriod" startAt="2"/>
              <a:defRPr/>
            </a:pPr>
            <a:r>
              <a:rPr lang="pl-PL" sz="2400" dirty="0">
                <a:latin typeface="+mn-lt"/>
              </a:rPr>
              <a:t>nie zakłóca przebiegu głosowania;</a:t>
            </a:r>
          </a:p>
          <a:p>
            <a:pPr marL="269875" indent="-269875">
              <a:buFontTx/>
              <a:buAutoNum type="arabicPeriod" startAt="2"/>
              <a:defRPr/>
            </a:pPr>
            <a:r>
              <a:rPr lang="pl-PL" sz="2400" dirty="0">
                <a:latin typeface="+mn-lt"/>
              </a:rPr>
              <a:t>nie narusza praw osób przebywających w lokalu wyborczym do ochrony dóbr osobistych, w tym ochrony wizerunku (wymagana jest ich zgoda na nagrywanie lub fotografowanie).</a:t>
            </a:r>
          </a:p>
        </p:txBody>
      </p:sp>
      <p:sp>
        <p:nvSpPr>
          <p:cNvPr id="67589" name="Prostokąt 15">
            <a:extLst>
              <a:ext uri="{FF2B5EF4-FFF2-40B4-BE49-F238E27FC236}">
                <a16:creationId xmlns:a16="http://schemas.microsoft.com/office/drawing/2014/main" xmlns="" id="{4E6A278E-3861-4ACD-9BE5-F41A676BB6E6}"/>
              </a:ext>
            </a:extLst>
          </p:cNvPr>
          <p:cNvSpPr>
            <a:spLocks noChangeArrowheads="1"/>
          </p:cNvSpPr>
          <p:nvPr/>
        </p:nvSpPr>
        <p:spPr bwMode="auto">
          <a:xfrm>
            <a:off x="107950" y="5868988"/>
            <a:ext cx="8567738" cy="368300"/>
          </a:xfrm>
          <a:prstGeom prst="rect">
            <a:avLst/>
          </a:prstGeom>
          <a:solidFill>
            <a:schemeClr val="bg1">
              <a:lumMod val="85000"/>
            </a:schemeClr>
          </a:solidFill>
          <a:ln w="9525">
            <a:noFill/>
            <a:miter lim="800000"/>
            <a:headEnd/>
            <a:tailEnd/>
          </a:ln>
        </p:spPr>
        <p:txBody>
          <a:bodyPr>
            <a:spAutoFit/>
          </a:bodyPr>
          <a:lstStyle/>
          <a:p>
            <a:pPr algn="ctr">
              <a:defRPr/>
            </a:pPr>
            <a:r>
              <a:rPr lang="pl-PL" altLang="pl-PL" b="1"/>
              <a:t>Niedopuszczalne jest robienie zdjęć lub nagrywanie spisu wyborców.</a:t>
            </a:r>
            <a:endParaRPr lang="pl-PL" altLang="pl-PL"/>
          </a:p>
        </p:txBody>
      </p:sp>
      <p:pic>
        <p:nvPicPr>
          <p:cNvPr id="73734" name="Picture 2" descr="C:\Users\Adam Michcik\AppData\Local\Microsoft\Windows\INetCache\IE\7FW4IGTY\1200px-Służba_zdrowia.svg[1].png"/>
          <p:cNvPicPr>
            <a:picLocks noChangeAspect="1" noChangeArrowheads="1"/>
          </p:cNvPicPr>
          <p:nvPr/>
        </p:nvPicPr>
        <p:blipFill>
          <a:blip r:embed="rId3"/>
          <a:srcRect/>
          <a:stretch>
            <a:fillRect/>
          </a:stretch>
        </p:blipFill>
        <p:spPr bwMode="auto">
          <a:xfrm>
            <a:off x="6804025" y="2492375"/>
            <a:ext cx="863600"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6" descr="http://jastrzebie-zdroj.zak.edu.pl/wp-content/blogs.dir/20/files/2012/11/uwaga-uwaga-ostatni-dzwonek-.jpg"/>
          <p:cNvPicPr>
            <a:picLocks noChangeAspect="1" noChangeArrowheads="1"/>
          </p:cNvPicPr>
          <p:nvPr/>
        </p:nvPicPr>
        <p:blipFill>
          <a:blip r:embed="rId2"/>
          <a:srcRect/>
          <a:stretch>
            <a:fillRect/>
          </a:stretch>
        </p:blipFill>
        <p:spPr bwMode="auto">
          <a:xfrm>
            <a:off x="106363" y="4149725"/>
            <a:ext cx="1009650" cy="1858963"/>
          </a:xfrm>
          <a:prstGeom prst="rect">
            <a:avLst/>
          </a:prstGeom>
          <a:noFill/>
          <a:ln w="9525">
            <a:noFill/>
            <a:miter lim="800000"/>
            <a:headEnd/>
            <a:tailEnd/>
          </a:ln>
        </p:spPr>
      </p:pic>
      <p:sp>
        <p:nvSpPr>
          <p:cNvPr id="74755" name="pole tekstowe 1"/>
          <p:cNvSpPr txBox="1">
            <a:spLocks noChangeArrowheads="1"/>
          </p:cNvSpPr>
          <p:nvPr/>
        </p:nvSpPr>
        <p:spPr bwMode="auto">
          <a:xfrm>
            <a:off x="2698750" y="333375"/>
            <a:ext cx="2736850"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rPr>
              <a:t>FREKWENCJA </a:t>
            </a:r>
            <a:endParaRPr lang="pl-PL" altLang="pl-PL" i="1">
              <a:solidFill>
                <a:srgbClr val="9D032A"/>
              </a:solidFill>
              <a:latin typeface="Arial Black" pitchFamily="34" charset="0"/>
            </a:endParaRPr>
          </a:p>
        </p:txBody>
      </p:sp>
      <p:sp>
        <p:nvSpPr>
          <p:cNvPr id="74756" name="pole tekstowe 2"/>
          <p:cNvSpPr txBox="1">
            <a:spLocks noChangeArrowheads="1"/>
          </p:cNvSpPr>
          <p:nvPr/>
        </p:nvSpPr>
        <p:spPr bwMode="auto">
          <a:xfrm>
            <a:off x="503238" y="908050"/>
            <a:ext cx="6716712" cy="400050"/>
          </a:xfrm>
          <a:prstGeom prst="rect">
            <a:avLst/>
          </a:prstGeom>
          <a:solidFill>
            <a:srgbClr val="9D032A"/>
          </a:solidFill>
          <a:ln w="9525">
            <a:solidFill>
              <a:srgbClr val="9D032A"/>
            </a:solidFill>
            <a:miter lim="800000"/>
            <a:headEnd/>
            <a:tailEnd/>
          </a:ln>
        </p:spPr>
        <p:txBody>
          <a:bodyPr>
            <a:spAutoFit/>
          </a:bodyPr>
          <a:lstStyle/>
          <a:p>
            <a:r>
              <a:rPr lang="pl-PL" altLang="pl-PL" sz="2000">
                <a:solidFill>
                  <a:schemeClr val="bg1"/>
                </a:solidFill>
              </a:rPr>
              <a:t>WYŁĄCZNIE W STAŁYCH OBWODACH GŁOSOWANIA</a:t>
            </a:r>
          </a:p>
        </p:txBody>
      </p:sp>
      <p:sp>
        <p:nvSpPr>
          <p:cNvPr id="4" name="Rectangle 3">
            <a:extLst>
              <a:ext uri="{FF2B5EF4-FFF2-40B4-BE49-F238E27FC236}">
                <a16:creationId xmlns:a16="http://schemas.microsoft.com/office/drawing/2014/main" xmlns="" id="{12988BF8-3C3F-4612-861C-150F0D9C40FD}"/>
              </a:ext>
            </a:extLst>
          </p:cNvPr>
          <p:cNvSpPr txBox="1">
            <a:spLocks noChangeArrowheads="1"/>
          </p:cNvSpPr>
          <p:nvPr/>
        </p:nvSpPr>
        <p:spPr>
          <a:xfrm>
            <a:off x="179388" y="1484313"/>
            <a:ext cx="7921625" cy="5110162"/>
          </a:xfrm>
          <a:prstGeom prst="rect">
            <a:avLst/>
          </a:prstGeom>
        </p:spPr>
        <p:txBody>
          <a:bodyPr>
            <a:normAutofit fontScale="77500" lnSpcReduction="20000"/>
          </a:bodyPr>
          <a:lstStyle/>
          <a:p>
            <a:pPr marL="342900" indent="-342900" eaLnBrk="1" fontAlgn="auto" hangingPunct="1">
              <a:lnSpc>
                <a:spcPct val="90000"/>
              </a:lnSpc>
              <a:spcBef>
                <a:spcPct val="20000"/>
              </a:spcBef>
              <a:spcAft>
                <a:spcPts val="600"/>
              </a:spcAft>
              <a:defRPr/>
            </a:pPr>
            <a:r>
              <a:rPr lang="pl-PL" sz="2300" b="1" dirty="0">
                <a:latin typeface="+mn-lt"/>
                <a:cs typeface="Times New Roman" pitchFamily="18" charset="0"/>
              </a:rPr>
              <a:t>OKW</a:t>
            </a:r>
            <a:r>
              <a:rPr lang="pl-PL" sz="2300" dirty="0">
                <a:latin typeface="+mn-lt"/>
                <a:cs typeface="Times New Roman" pitchFamily="18" charset="0"/>
              </a:rPr>
              <a:t> w dniu głosowania ustala </a:t>
            </a:r>
            <a:r>
              <a:rPr lang="pl-PL" sz="2300" b="1" dirty="0">
                <a:latin typeface="+mn-lt"/>
                <a:cs typeface="Times New Roman" pitchFamily="18" charset="0"/>
              </a:rPr>
              <a:t>dwukrotnie</a:t>
            </a:r>
            <a:r>
              <a:rPr lang="pl-PL" altLang="pl-PL" sz="2300" b="1" dirty="0">
                <a:solidFill>
                  <a:prstClr val="black"/>
                </a:solidFill>
                <a:latin typeface="+mn-lt"/>
              </a:rPr>
              <a:t>, tj. na godz. </a:t>
            </a:r>
            <a:r>
              <a:rPr lang="pl-PL" altLang="pl-PL" sz="2600" b="1" u="sng" dirty="0">
                <a:solidFill>
                  <a:srgbClr val="9D032A"/>
                </a:solidFill>
                <a:latin typeface="+mn-lt"/>
              </a:rPr>
              <a:t>12.00</a:t>
            </a:r>
            <a:r>
              <a:rPr lang="pl-PL" altLang="pl-PL" sz="2300" b="1" dirty="0">
                <a:solidFill>
                  <a:srgbClr val="9D032A"/>
                </a:solidFill>
                <a:latin typeface="+mn-lt"/>
              </a:rPr>
              <a:t> </a:t>
            </a:r>
            <a:r>
              <a:rPr lang="pl-PL" altLang="pl-PL" sz="2300" b="1" dirty="0">
                <a:latin typeface="+mn-lt"/>
              </a:rPr>
              <a:t>oraz</a:t>
            </a:r>
            <a:r>
              <a:rPr lang="pl-PL" altLang="pl-PL" sz="2300" b="1" dirty="0">
                <a:solidFill>
                  <a:srgbClr val="9D032A"/>
                </a:solidFill>
                <a:latin typeface="+mn-lt"/>
              </a:rPr>
              <a:t> </a:t>
            </a:r>
            <a:r>
              <a:rPr lang="pl-PL" altLang="pl-PL" sz="2600" b="1" u="sng" dirty="0">
                <a:solidFill>
                  <a:srgbClr val="9D032A"/>
                </a:solidFill>
                <a:latin typeface="+mn-lt"/>
              </a:rPr>
              <a:t>17.00</a:t>
            </a:r>
            <a:r>
              <a:rPr lang="pl-PL" altLang="pl-PL" sz="2600" b="1" dirty="0">
                <a:solidFill>
                  <a:srgbClr val="9D032A"/>
                </a:solidFill>
                <a:latin typeface="+mn-lt"/>
              </a:rPr>
              <a:t> </a:t>
            </a:r>
            <a:endParaRPr lang="pl-PL" sz="2300" dirty="0">
              <a:latin typeface="+mn-lt"/>
              <a:cs typeface="Times New Roman" pitchFamily="18" charset="0"/>
            </a:endParaRPr>
          </a:p>
          <a:p>
            <a:pPr marL="342900" indent="-342900" eaLnBrk="1" fontAlgn="auto" hangingPunct="1">
              <a:lnSpc>
                <a:spcPct val="90000"/>
              </a:lnSpc>
              <a:spcBef>
                <a:spcPct val="20000"/>
              </a:spcBef>
              <a:spcAft>
                <a:spcPts val="0"/>
              </a:spcAft>
              <a:buFont typeface="Wingdings" pitchFamily="2" charset="2"/>
              <a:buNone/>
              <a:defRPr/>
            </a:pPr>
            <a:r>
              <a:rPr lang="pl-PL" sz="2000" dirty="0">
                <a:latin typeface="+mj-lt"/>
                <a:cs typeface="Times New Roman" pitchFamily="18" charset="0"/>
              </a:rPr>
              <a:t>	</a:t>
            </a:r>
            <a:r>
              <a:rPr lang="pl-PL" i="1" u="sng" dirty="0">
                <a:latin typeface="+mj-lt"/>
                <a:cs typeface="Times New Roman" pitchFamily="18" charset="0"/>
              </a:rPr>
              <a:t>- liczbę osób uprawnionych do głosowania,</a:t>
            </a:r>
          </a:p>
          <a:p>
            <a:pPr marL="342900" indent="-342900" eaLnBrk="1" fontAlgn="auto" hangingPunct="1">
              <a:lnSpc>
                <a:spcPct val="90000"/>
              </a:lnSpc>
              <a:spcBef>
                <a:spcPct val="20000"/>
              </a:spcBef>
              <a:spcAft>
                <a:spcPts val="0"/>
              </a:spcAft>
              <a:buFont typeface="Wingdings" pitchFamily="2" charset="2"/>
              <a:buNone/>
              <a:defRPr/>
            </a:pPr>
            <a:r>
              <a:rPr lang="pl-PL" i="1" dirty="0">
                <a:latin typeface="+mj-lt"/>
                <a:cs typeface="Times New Roman" pitchFamily="18" charset="0"/>
              </a:rPr>
              <a:t>       </a:t>
            </a:r>
            <a:r>
              <a:rPr lang="pl-PL" i="1" u="sng" dirty="0">
                <a:latin typeface="+mj-lt"/>
                <a:cs typeface="Times New Roman" pitchFamily="18" charset="0"/>
              </a:rPr>
              <a:t>- liczbę wyborców, którym wydano karty do głosowania</a:t>
            </a:r>
          </a:p>
          <a:p>
            <a:pPr marL="342900" indent="-342900" eaLnBrk="1" fontAlgn="auto" hangingPunct="1">
              <a:lnSpc>
                <a:spcPct val="90000"/>
              </a:lnSpc>
              <a:spcBef>
                <a:spcPct val="20000"/>
              </a:spcBef>
              <a:spcAft>
                <a:spcPts val="0"/>
              </a:spcAft>
              <a:buFont typeface="Wingdings" pitchFamily="2" charset="2"/>
              <a:buNone/>
              <a:defRPr/>
            </a:pPr>
            <a:endParaRPr lang="pl-PL" sz="9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r>
              <a:rPr lang="pl-PL" sz="2400" b="1" dirty="0">
                <a:latin typeface="+mj-lt"/>
                <a:cs typeface="Times New Roman" pitchFamily="18" charset="0"/>
              </a:rPr>
              <a:t>Procedura podstawowa</a:t>
            </a: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b="1" dirty="0">
              <a:solidFill>
                <a:srgbClr val="C00000"/>
              </a:solidFill>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r>
              <a:rPr lang="pl-PL" sz="2400" b="1" dirty="0">
                <a:solidFill>
                  <a:srgbClr val="C00000"/>
                </a:solidFill>
                <a:latin typeface="+mj-lt"/>
                <a:cs typeface="Times New Roman" pitchFamily="18" charset="0"/>
              </a:rPr>
              <a:t>Procedura awaryjna </a:t>
            </a:r>
          </a:p>
          <a:p>
            <a:pPr marL="514350" indent="-514350" eaLnBrk="1" fontAlgn="auto" hangingPunct="1">
              <a:lnSpc>
                <a:spcPct val="90000"/>
              </a:lnSpc>
              <a:spcBef>
                <a:spcPct val="20000"/>
              </a:spcBef>
              <a:spcAft>
                <a:spcPts val="0"/>
              </a:spcAft>
              <a:defRPr/>
            </a:pPr>
            <a:r>
              <a:rPr lang="pl-PL" dirty="0">
                <a:latin typeface="+mj-lt"/>
                <a:cs typeface="Times New Roman" pitchFamily="18" charset="0"/>
              </a:rPr>
              <a:t>			</a:t>
            </a:r>
            <a:r>
              <a:rPr lang="pl-PL" b="1" dirty="0">
                <a:solidFill>
                  <a:srgbClr val="FF0000"/>
                </a:solidFill>
                <a:latin typeface="+mj-lt"/>
                <a:cs typeface="Times New Roman" pitchFamily="18" charset="0"/>
              </a:rPr>
              <a:t>(brak możliwości wprowadzenia danych do systemu informatycznego WOW)</a:t>
            </a:r>
          </a:p>
          <a:p>
            <a:pPr marL="514350" indent="-514350" eaLnBrk="1" fontAlgn="auto" hangingPunct="1">
              <a:lnSpc>
                <a:spcPct val="90000"/>
              </a:lnSpc>
              <a:spcBef>
                <a:spcPct val="20000"/>
              </a:spcBef>
              <a:spcAft>
                <a:spcPts val="0"/>
              </a:spcAft>
              <a:defRPr/>
            </a:pPr>
            <a:endParaRPr lang="pl-PL" sz="20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105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marL="514350" indent="-514350" eaLnBrk="1" fontAlgn="auto" hangingPunct="1">
              <a:lnSpc>
                <a:spcPct val="90000"/>
              </a:lnSpc>
              <a:spcBef>
                <a:spcPct val="20000"/>
              </a:spcBef>
              <a:spcAft>
                <a:spcPts val="0"/>
              </a:spcAft>
              <a:buFont typeface="+mj-lt"/>
              <a:buAutoNum type="romanUcPeriod"/>
              <a:defRPr/>
            </a:pPr>
            <a:endParaRPr lang="pl-PL" sz="2400" dirty="0">
              <a:latin typeface="+mj-lt"/>
              <a:cs typeface="Times New Roman" pitchFamily="18" charset="0"/>
            </a:endParaRPr>
          </a:p>
          <a:p>
            <a:pPr>
              <a:lnSpc>
                <a:spcPct val="90000"/>
              </a:lnSpc>
              <a:spcBef>
                <a:spcPct val="20000"/>
              </a:spcBef>
              <a:defRPr/>
            </a:pPr>
            <a:endParaRPr lang="pl-PL" sz="1200" dirty="0">
              <a:latin typeface="+mj-lt"/>
              <a:cs typeface="Times New Roman" pitchFamily="18" charset="0"/>
            </a:endParaRPr>
          </a:p>
          <a:p>
            <a:pPr>
              <a:lnSpc>
                <a:spcPct val="90000"/>
              </a:lnSpc>
              <a:spcBef>
                <a:spcPct val="20000"/>
              </a:spcBef>
              <a:defRPr/>
            </a:pPr>
            <a:endParaRPr lang="pl-PL" sz="1200" dirty="0">
              <a:latin typeface="+mj-lt"/>
              <a:cs typeface="Times New Roman" pitchFamily="18" charset="0"/>
            </a:endParaRPr>
          </a:p>
          <a:p>
            <a:pPr>
              <a:lnSpc>
                <a:spcPct val="90000"/>
              </a:lnSpc>
              <a:spcBef>
                <a:spcPct val="20000"/>
              </a:spcBef>
              <a:defRPr/>
            </a:pPr>
            <a:endParaRPr lang="pl-PL" sz="1200" dirty="0">
              <a:latin typeface="+mj-lt"/>
              <a:cs typeface="Times New Roman" pitchFamily="18" charset="0"/>
            </a:endParaRPr>
          </a:p>
          <a:p>
            <a:pPr algn="just">
              <a:lnSpc>
                <a:spcPct val="90000"/>
              </a:lnSpc>
              <a:spcBef>
                <a:spcPct val="20000"/>
              </a:spcBef>
              <a:defRPr/>
            </a:pPr>
            <a:r>
              <a:rPr lang="pl-PL" sz="1300" dirty="0">
                <a:latin typeface="Arial" panose="020B0604020202020204" pitchFamily="34" charset="0"/>
                <a:cs typeface="Arial" panose="020B0604020202020204" pitchFamily="34" charset="0"/>
              </a:rPr>
              <a:t>Dane przekazywane są ściśle wg zasad ustalonych w uchwale nr 166/2020 PKW z dnia </a:t>
            </a:r>
            <a:r>
              <a:rPr lang="pl-PL" sz="1300" dirty="0">
                <a:latin typeface="Arial" panose="020B0604020202020204" pitchFamily="34" charset="0"/>
                <a:cs typeface="Times New Roman" pitchFamily="18" charset="0"/>
              </a:rPr>
              <a:t>8 czerwca 2020 r. w sprawie trybu i sposobu przekazywania danych o liczbie osób ujętych w spisach wyborców oraz liczbie wyborców, którym wydano karty  do głosowania w stałych obwodach głosowania utworzonych w kraju w wyborach Prezydenta Rzeczypospolitej Polskiej, zarządzonych na dzień 28 czerwca 2020 r.</a:t>
            </a:r>
            <a:endParaRPr lang="pl-PL" sz="1300" dirty="0">
              <a:latin typeface="Corbel" pitchFamily="34" charset="0"/>
            </a:endParaRPr>
          </a:p>
        </p:txBody>
      </p:sp>
      <p:pic>
        <p:nvPicPr>
          <p:cNvPr id="74758" name="Picture 5" descr="C:\Documents and Settings\Renata Kurzajczyk\Moje dokumenty\Pobieranie\MC900250087.WMF"/>
          <p:cNvPicPr>
            <a:picLocks noChangeAspect="1" noChangeArrowheads="1"/>
          </p:cNvPicPr>
          <p:nvPr/>
        </p:nvPicPr>
        <p:blipFill>
          <a:blip r:embed="rId3"/>
          <a:srcRect/>
          <a:stretch>
            <a:fillRect/>
          </a:stretch>
        </p:blipFill>
        <p:spPr bwMode="auto">
          <a:xfrm>
            <a:off x="7400925" y="1412875"/>
            <a:ext cx="1635125" cy="1081088"/>
          </a:xfrm>
          <a:prstGeom prst="rect">
            <a:avLst/>
          </a:prstGeom>
          <a:noFill/>
          <a:ln w="9525">
            <a:noFill/>
            <a:miter lim="800000"/>
            <a:headEnd/>
            <a:tailEnd/>
          </a:ln>
        </p:spPr>
      </p:pic>
      <p:sp>
        <p:nvSpPr>
          <p:cNvPr id="6" name="Prostokąt zaokrąglony 5">
            <a:extLst>
              <a:ext uri="{FF2B5EF4-FFF2-40B4-BE49-F238E27FC236}">
                <a16:creationId xmlns:a16="http://schemas.microsoft.com/office/drawing/2014/main" xmlns="" id="{262B3845-346B-4E41-BD87-F54390C2BF9C}"/>
              </a:ext>
            </a:extLst>
          </p:cNvPr>
          <p:cNvSpPr/>
          <p:nvPr/>
        </p:nvSpPr>
        <p:spPr>
          <a:xfrm>
            <a:off x="323850" y="2708275"/>
            <a:ext cx="2592388" cy="1008063"/>
          </a:xfrm>
          <a:prstGeom prst="roundRect">
            <a:avLst/>
          </a:prstGeom>
          <a:solidFill>
            <a:schemeClr val="bg2">
              <a:lumMod val="9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tx1"/>
                </a:solidFill>
              </a:rPr>
              <a:t>Obwodowa komisja wyborcza</a:t>
            </a:r>
          </a:p>
          <a:p>
            <a:pPr algn="ctr">
              <a:defRPr/>
            </a:pPr>
            <a:endParaRPr lang="pl-PL" sz="1400" b="1" dirty="0">
              <a:solidFill>
                <a:schemeClr val="tx1"/>
              </a:solidFill>
            </a:endParaRPr>
          </a:p>
          <a:p>
            <a:pPr algn="ctr">
              <a:defRPr/>
            </a:pPr>
            <a:endParaRPr lang="pl-PL" sz="1400" b="1" dirty="0">
              <a:solidFill>
                <a:schemeClr val="tx1"/>
              </a:solidFill>
            </a:endParaRPr>
          </a:p>
          <a:p>
            <a:pPr algn="ctr">
              <a:defRPr/>
            </a:pPr>
            <a:endParaRPr lang="pl-PL" sz="1400" b="1" dirty="0">
              <a:solidFill>
                <a:schemeClr val="tx1"/>
              </a:solidFill>
            </a:endParaRPr>
          </a:p>
        </p:txBody>
      </p:sp>
      <p:sp>
        <p:nvSpPr>
          <p:cNvPr id="7" name="Prostokąt zaokrąglony 6">
            <a:extLst>
              <a:ext uri="{FF2B5EF4-FFF2-40B4-BE49-F238E27FC236}">
                <a16:creationId xmlns:a16="http://schemas.microsoft.com/office/drawing/2014/main" xmlns="" id="{1F7D9B90-59BF-4B3D-9D3E-61A4BA1239B9}"/>
              </a:ext>
            </a:extLst>
          </p:cNvPr>
          <p:cNvSpPr/>
          <p:nvPr/>
        </p:nvSpPr>
        <p:spPr>
          <a:xfrm>
            <a:off x="7308850" y="2565400"/>
            <a:ext cx="1727200" cy="863600"/>
          </a:xfrm>
          <a:prstGeom prst="roundRect">
            <a:avLst/>
          </a:prstGeom>
          <a:solidFill>
            <a:schemeClr val="bg2">
              <a:lumMod val="9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tx1"/>
                </a:solidFill>
              </a:rPr>
              <a:t>Państwowa Komisja Wyborcza</a:t>
            </a:r>
          </a:p>
        </p:txBody>
      </p:sp>
      <p:sp>
        <p:nvSpPr>
          <p:cNvPr id="8" name="Prostokąt zaokrąglony 7">
            <a:extLst>
              <a:ext uri="{FF2B5EF4-FFF2-40B4-BE49-F238E27FC236}">
                <a16:creationId xmlns:a16="http://schemas.microsoft.com/office/drawing/2014/main" xmlns="" id="{6E92D109-B0D1-4ABE-8B8A-CD4BC2A0900D}"/>
              </a:ext>
            </a:extLst>
          </p:cNvPr>
          <p:cNvSpPr/>
          <p:nvPr/>
        </p:nvSpPr>
        <p:spPr>
          <a:xfrm>
            <a:off x="503238" y="3068638"/>
            <a:ext cx="2232025" cy="576262"/>
          </a:xfrm>
          <a:prstGeom prst="roundRect">
            <a:avLst/>
          </a:prstGeom>
          <a:solidFill>
            <a:srgbClr val="9D032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ctr">
              <a:buFontTx/>
              <a:buChar char="-"/>
              <a:defRPr/>
            </a:pPr>
            <a:r>
              <a:rPr lang="pl-PL" sz="1200" dirty="0">
                <a:solidFill>
                  <a:schemeClr val="bg1"/>
                </a:solidFill>
              </a:rPr>
              <a:t>operator obwodowy wprowadza w systemie</a:t>
            </a:r>
            <a:r>
              <a:rPr lang="pl-PL" sz="1200" b="1" dirty="0">
                <a:solidFill>
                  <a:schemeClr val="bg1"/>
                </a:solidFill>
              </a:rPr>
              <a:t> WOW</a:t>
            </a:r>
            <a:r>
              <a:rPr lang="pl-PL" sz="1200" dirty="0">
                <a:solidFill>
                  <a:schemeClr val="bg1"/>
                </a:solidFill>
              </a:rPr>
              <a:t> dane o frekwencji</a:t>
            </a:r>
          </a:p>
        </p:txBody>
      </p:sp>
      <p:sp>
        <p:nvSpPr>
          <p:cNvPr id="9" name="Prostokąt zaokrąglony 8">
            <a:extLst>
              <a:ext uri="{FF2B5EF4-FFF2-40B4-BE49-F238E27FC236}">
                <a16:creationId xmlns:a16="http://schemas.microsoft.com/office/drawing/2014/main" xmlns="" id="{7F62006F-6F13-440C-AFD9-41934C2B95D3}"/>
              </a:ext>
            </a:extLst>
          </p:cNvPr>
          <p:cNvSpPr/>
          <p:nvPr/>
        </p:nvSpPr>
        <p:spPr>
          <a:xfrm>
            <a:off x="3203575" y="2997200"/>
            <a:ext cx="1922463" cy="719138"/>
          </a:xfrm>
          <a:prstGeom prst="roundRect">
            <a:avLst/>
          </a:prstGeom>
          <a:solidFill>
            <a:srgbClr val="9D032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bg1"/>
                </a:solidFill>
              </a:rPr>
              <a:t>Pełnomocnik upoważniony do telefonicznego przyjęcia danych </a:t>
            </a:r>
            <a:r>
              <a:rPr lang="pl-PL" sz="1200" dirty="0" err="1">
                <a:solidFill>
                  <a:schemeClr val="bg1"/>
                </a:solidFill>
              </a:rPr>
              <a:t>okw</a:t>
            </a:r>
            <a:endParaRPr lang="pl-PL" sz="1200" dirty="0">
              <a:solidFill>
                <a:schemeClr val="bg1"/>
              </a:solidFill>
            </a:endParaRPr>
          </a:p>
          <a:p>
            <a:pPr algn="ctr">
              <a:defRPr/>
            </a:pPr>
            <a:r>
              <a:rPr lang="pl-PL" sz="1200" dirty="0">
                <a:solidFill>
                  <a:schemeClr val="bg1"/>
                </a:solidFill>
              </a:rPr>
              <a:t> – nadzór w gminie</a:t>
            </a:r>
          </a:p>
        </p:txBody>
      </p:sp>
      <p:sp>
        <p:nvSpPr>
          <p:cNvPr id="10" name="Prostokąt zaokrąglony 9">
            <a:extLst>
              <a:ext uri="{FF2B5EF4-FFF2-40B4-BE49-F238E27FC236}">
                <a16:creationId xmlns:a16="http://schemas.microsoft.com/office/drawing/2014/main" xmlns="" id="{5859090A-C403-4713-A826-A171E57F5F62}"/>
              </a:ext>
            </a:extLst>
          </p:cNvPr>
          <p:cNvSpPr/>
          <p:nvPr/>
        </p:nvSpPr>
        <p:spPr>
          <a:xfrm>
            <a:off x="5307013" y="2997200"/>
            <a:ext cx="1857375" cy="719138"/>
          </a:xfrm>
          <a:prstGeom prst="roundRect">
            <a:avLst/>
          </a:prstGeom>
          <a:solidFill>
            <a:srgbClr val="9D032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bg1"/>
                </a:solidFill>
              </a:rPr>
              <a:t>Okręgowa Komisja Wyborcza</a:t>
            </a:r>
            <a:br>
              <a:rPr lang="pl-PL" sz="1200" dirty="0">
                <a:solidFill>
                  <a:schemeClr val="bg1"/>
                </a:solidFill>
              </a:rPr>
            </a:br>
            <a:r>
              <a:rPr lang="pl-PL" sz="1200" dirty="0">
                <a:solidFill>
                  <a:schemeClr val="bg1"/>
                </a:solidFill>
              </a:rPr>
              <a:t> – nadzór na terenie właściwości terytorialnej</a:t>
            </a:r>
          </a:p>
        </p:txBody>
      </p:sp>
      <p:sp>
        <p:nvSpPr>
          <p:cNvPr id="11" name="Strzałka w prawo 10">
            <a:extLst>
              <a:ext uri="{FF2B5EF4-FFF2-40B4-BE49-F238E27FC236}">
                <a16:creationId xmlns:a16="http://schemas.microsoft.com/office/drawing/2014/main" xmlns="" id="{818484CC-D73E-4675-BCE9-51818A086C62}"/>
              </a:ext>
            </a:extLst>
          </p:cNvPr>
          <p:cNvSpPr/>
          <p:nvPr/>
        </p:nvSpPr>
        <p:spPr>
          <a:xfrm>
            <a:off x="3435350" y="2563813"/>
            <a:ext cx="3800475" cy="360362"/>
          </a:xfrm>
          <a:prstGeom prst="rightArrow">
            <a:avLst>
              <a:gd name="adj1" fmla="val 63125"/>
              <a:gd name="adj2" fmla="val 50000"/>
            </a:avLst>
          </a:prstGeom>
          <a:solidFill>
            <a:schemeClr val="bg2">
              <a:lumMod val="90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i="1" dirty="0">
                <a:solidFill>
                  <a:schemeClr val="tx1"/>
                </a:solidFill>
              </a:rPr>
              <a:t>System informatyczny WOW</a:t>
            </a:r>
          </a:p>
        </p:txBody>
      </p:sp>
      <p:cxnSp>
        <p:nvCxnSpPr>
          <p:cNvPr id="12" name="Łącznik prosty 11">
            <a:extLst>
              <a:ext uri="{FF2B5EF4-FFF2-40B4-BE49-F238E27FC236}">
                <a16:creationId xmlns:a16="http://schemas.microsoft.com/office/drawing/2014/main" xmlns="" id="{020C1AEB-3886-4222-AC76-2DB934894531}"/>
              </a:ext>
            </a:extLst>
          </p:cNvPr>
          <p:cNvCxnSpPr/>
          <p:nvPr/>
        </p:nvCxnSpPr>
        <p:spPr>
          <a:xfrm flipV="1">
            <a:off x="2752725" y="3994150"/>
            <a:ext cx="5580063" cy="22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Prostokąt zaokrąglony 12">
            <a:extLst>
              <a:ext uri="{FF2B5EF4-FFF2-40B4-BE49-F238E27FC236}">
                <a16:creationId xmlns:a16="http://schemas.microsoft.com/office/drawing/2014/main" xmlns="" id="{19E98741-06CD-43A3-830A-A94D9650D96E}"/>
              </a:ext>
            </a:extLst>
          </p:cNvPr>
          <p:cNvSpPr/>
          <p:nvPr/>
        </p:nvSpPr>
        <p:spPr>
          <a:xfrm>
            <a:off x="322263" y="4724400"/>
            <a:ext cx="1296987" cy="720725"/>
          </a:xfrm>
          <a:prstGeom prst="roundRect">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tx1"/>
                </a:solidFill>
              </a:rPr>
              <a:t>Obwodowa  komisja wyborcza</a:t>
            </a:r>
          </a:p>
        </p:txBody>
      </p:sp>
      <p:sp>
        <p:nvSpPr>
          <p:cNvPr id="15" name="Prostokąt zaokrąglony 14">
            <a:extLst>
              <a:ext uri="{FF2B5EF4-FFF2-40B4-BE49-F238E27FC236}">
                <a16:creationId xmlns:a16="http://schemas.microsoft.com/office/drawing/2014/main" xmlns="" id="{344D74F3-EFB2-463B-BA5C-5C449CD127E9}"/>
              </a:ext>
            </a:extLst>
          </p:cNvPr>
          <p:cNvSpPr/>
          <p:nvPr/>
        </p:nvSpPr>
        <p:spPr>
          <a:xfrm>
            <a:off x="2124075" y="4437063"/>
            <a:ext cx="1439863" cy="1439862"/>
          </a:xfrm>
          <a:prstGeom prst="roundRect">
            <a:avLst/>
          </a:prstGeom>
          <a:solidFill>
            <a:srgbClr val="9D032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dirty="0">
                <a:solidFill>
                  <a:schemeClr val="bg1"/>
                </a:solidFill>
              </a:rPr>
              <a:t>Pełnomocnik  </a:t>
            </a:r>
            <a:r>
              <a:rPr lang="pl-PL" sz="1200" dirty="0">
                <a:solidFill>
                  <a:schemeClr val="bg1"/>
                </a:solidFill>
              </a:rPr>
              <a:t>upoważniony</a:t>
            </a:r>
            <a:r>
              <a:rPr lang="pl-PL" sz="1200" b="1" dirty="0">
                <a:solidFill>
                  <a:schemeClr val="bg1"/>
                </a:solidFill>
              </a:rPr>
              <a:t> </a:t>
            </a:r>
            <a:r>
              <a:rPr lang="pl-PL" sz="1200" dirty="0">
                <a:solidFill>
                  <a:schemeClr val="bg1"/>
                </a:solidFill>
              </a:rPr>
              <a:t>do telefonicznego przyjęcia danych OKW</a:t>
            </a:r>
          </a:p>
          <a:p>
            <a:pPr algn="ctr">
              <a:defRPr/>
            </a:pPr>
            <a:endParaRPr lang="pl-PL" sz="1200" dirty="0">
              <a:solidFill>
                <a:schemeClr val="tx1"/>
              </a:solidFill>
            </a:endParaRPr>
          </a:p>
          <a:p>
            <a:pPr algn="ctr">
              <a:defRPr/>
            </a:pPr>
            <a:endParaRPr lang="pl-PL" sz="1400" dirty="0">
              <a:solidFill>
                <a:schemeClr val="tx1"/>
              </a:solidFill>
            </a:endParaRPr>
          </a:p>
        </p:txBody>
      </p:sp>
      <p:sp>
        <p:nvSpPr>
          <p:cNvPr id="16" name="Prostokąt zaokrąglony 15">
            <a:extLst>
              <a:ext uri="{FF2B5EF4-FFF2-40B4-BE49-F238E27FC236}">
                <a16:creationId xmlns:a16="http://schemas.microsoft.com/office/drawing/2014/main" xmlns="" id="{B92446B4-172F-4B7E-A640-0D989939C1BA}"/>
              </a:ext>
            </a:extLst>
          </p:cNvPr>
          <p:cNvSpPr/>
          <p:nvPr/>
        </p:nvSpPr>
        <p:spPr>
          <a:xfrm>
            <a:off x="7596188" y="4292600"/>
            <a:ext cx="1439862" cy="1657350"/>
          </a:xfrm>
          <a:prstGeom prst="roundRect">
            <a:avLst/>
          </a:prstGeom>
          <a:solidFill>
            <a:schemeClr val="bg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600" b="1" dirty="0">
                <a:solidFill>
                  <a:schemeClr val="tx1"/>
                </a:solidFill>
              </a:rPr>
              <a:t>Państwowa Komisja Wyborcza</a:t>
            </a:r>
          </a:p>
        </p:txBody>
      </p:sp>
      <p:sp>
        <p:nvSpPr>
          <p:cNvPr id="17" name="Prostokąt zaokrąglony 16">
            <a:extLst>
              <a:ext uri="{FF2B5EF4-FFF2-40B4-BE49-F238E27FC236}">
                <a16:creationId xmlns:a16="http://schemas.microsoft.com/office/drawing/2014/main" xmlns="" id="{7807E843-417B-49EA-979B-A6214392C2A0}"/>
              </a:ext>
            </a:extLst>
          </p:cNvPr>
          <p:cNvSpPr/>
          <p:nvPr/>
        </p:nvSpPr>
        <p:spPr>
          <a:xfrm>
            <a:off x="4787900" y="4797425"/>
            <a:ext cx="1296988" cy="1216025"/>
          </a:xfrm>
          <a:prstGeom prst="roundRect">
            <a:avLst/>
          </a:prstGeom>
          <a:solidFill>
            <a:srgbClr val="9D032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bg1"/>
                </a:solidFill>
              </a:rPr>
              <a:t>Osoba wyznaczona </a:t>
            </a:r>
            <a:r>
              <a:rPr lang="pl-PL" sz="1200" dirty="0">
                <a:solidFill>
                  <a:schemeClr val="bg1"/>
                </a:solidFill>
              </a:rPr>
              <a:t>przez  Okręgową Komisję Wyborczą</a:t>
            </a:r>
          </a:p>
        </p:txBody>
      </p:sp>
      <p:sp>
        <p:nvSpPr>
          <p:cNvPr id="18" name="Strzałka w prawo 17">
            <a:extLst>
              <a:ext uri="{FF2B5EF4-FFF2-40B4-BE49-F238E27FC236}">
                <a16:creationId xmlns:a16="http://schemas.microsoft.com/office/drawing/2014/main" xmlns="" id="{1C707F4F-663B-4B15-9B74-4A8BBB4465D3}"/>
              </a:ext>
            </a:extLst>
          </p:cNvPr>
          <p:cNvSpPr/>
          <p:nvPr/>
        </p:nvSpPr>
        <p:spPr>
          <a:xfrm>
            <a:off x="3563938" y="4292600"/>
            <a:ext cx="3887787" cy="576263"/>
          </a:xfrm>
          <a:prstGeom prst="rightArrow">
            <a:avLst>
              <a:gd name="adj1" fmla="val 63125"/>
              <a:gd name="adj2" fmla="val 50000"/>
            </a:avLst>
          </a:prstGeom>
          <a:solidFill>
            <a:schemeClr val="bg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i="1" dirty="0">
                <a:solidFill>
                  <a:schemeClr val="tx1"/>
                </a:solidFill>
              </a:rPr>
              <a:t>System informatyczny WOW</a:t>
            </a:r>
            <a:endParaRPr lang="pl-PL" sz="1200" i="1" dirty="0">
              <a:solidFill>
                <a:schemeClr val="tx1"/>
              </a:solidFill>
            </a:endParaRPr>
          </a:p>
          <a:p>
            <a:pPr algn="ctr">
              <a:defRPr/>
            </a:pPr>
            <a:r>
              <a:rPr lang="pl-PL" sz="1200" i="1" dirty="0">
                <a:solidFill>
                  <a:schemeClr val="tx1"/>
                </a:solidFill>
              </a:rPr>
              <a:t>(za pomocą pełnomocnika)</a:t>
            </a:r>
            <a:endParaRPr lang="pl-PL" sz="1400" i="1" dirty="0">
              <a:solidFill>
                <a:schemeClr val="tx1"/>
              </a:solidFill>
            </a:endParaRPr>
          </a:p>
        </p:txBody>
      </p:sp>
      <p:sp>
        <p:nvSpPr>
          <p:cNvPr id="19" name="Strzałka w prawo 18">
            <a:extLst>
              <a:ext uri="{FF2B5EF4-FFF2-40B4-BE49-F238E27FC236}">
                <a16:creationId xmlns:a16="http://schemas.microsoft.com/office/drawing/2014/main" xmlns="" id="{BCE73243-94B5-4755-A7BB-9E46A539FB6B}"/>
              </a:ext>
            </a:extLst>
          </p:cNvPr>
          <p:cNvSpPr/>
          <p:nvPr/>
        </p:nvSpPr>
        <p:spPr>
          <a:xfrm>
            <a:off x="5940425" y="4868863"/>
            <a:ext cx="1727200" cy="431800"/>
          </a:xfrm>
          <a:prstGeom prst="rightArrow">
            <a:avLst>
              <a:gd name="adj1" fmla="val 63125"/>
              <a:gd name="adj2" fmla="val 50000"/>
            </a:avLst>
          </a:prstGeom>
          <a:solidFill>
            <a:schemeClr val="bg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i="1" dirty="0">
                <a:solidFill>
                  <a:schemeClr val="tx1"/>
                </a:solidFill>
              </a:rPr>
              <a:t>System informatyczny</a:t>
            </a:r>
          </a:p>
        </p:txBody>
      </p:sp>
      <p:sp>
        <p:nvSpPr>
          <p:cNvPr id="20" name="Prostokąt zaokrąglony 19">
            <a:extLst>
              <a:ext uri="{FF2B5EF4-FFF2-40B4-BE49-F238E27FC236}">
                <a16:creationId xmlns:a16="http://schemas.microsoft.com/office/drawing/2014/main" xmlns="" id="{8A8C56AC-8DA3-482E-A3CA-672C3713B29F}"/>
              </a:ext>
            </a:extLst>
          </p:cNvPr>
          <p:cNvSpPr/>
          <p:nvPr/>
        </p:nvSpPr>
        <p:spPr>
          <a:xfrm>
            <a:off x="7667625" y="5514975"/>
            <a:ext cx="1274763" cy="346075"/>
          </a:xfrm>
          <a:prstGeom prst="roundRect">
            <a:avLst/>
          </a:prstGeom>
          <a:solidFill>
            <a:schemeClr val="bg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200" dirty="0">
                <a:solidFill>
                  <a:schemeClr val="tx1"/>
                </a:solidFill>
              </a:rPr>
              <a:t>Osoba wyznaczona</a:t>
            </a:r>
          </a:p>
        </p:txBody>
      </p:sp>
      <p:sp>
        <p:nvSpPr>
          <p:cNvPr id="21" name="Strzałka w prawo 20">
            <a:extLst>
              <a:ext uri="{FF2B5EF4-FFF2-40B4-BE49-F238E27FC236}">
                <a16:creationId xmlns:a16="http://schemas.microsoft.com/office/drawing/2014/main" xmlns="" id="{AA463A71-2813-43B8-8AF1-948107011EE9}"/>
              </a:ext>
            </a:extLst>
          </p:cNvPr>
          <p:cNvSpPr/>
          <p:nvPr/>
        </p:nvSpPr>
        <p:spPr>
          <a:xfrm>
            <a:off x="6180138" y="5453063"/>
            <a:ext cx="1344612" cy="431800"/>
          </a:xfrm>
          <a:prstGeom prst="rightArrow">
            <a:avLst>
              <a:gd name="adj1" fmla="val 63125"/>
              <a:gd name="adj2" fmla="val 50000"/>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i="1" dirty="0">
                <a:solidFill>
                  <a:srgbClr val="C00000"/>
                </a:solidFill>
              </a:rPr>
              <a:t>e-mail</a:t>
            </a:r>
          </a:p>
        </p:txBody>
      </p:sp>
      <p:sp>
        <p:nvSpPr>
          <p:cNvPr id="22" name="Strzałka w prawo 21">
            <a:extLst>
              <a:ext uri="{FF2B5EF4-FFF2-40B4-BE49-F238E27FC236}">
                <a16:creationId xmlns:a16="http://schemas.microsoft.com/office/drawing/2014/main" xmlns="" id="{5BF49165-A536-4747-9190-A114898922CC}"/>
              </a:ext>
            </a:extLst>
          </p:cNvPr>
          <p:cNvSpPr/>
          <p:nvPr/>
        </p:nvSpPr>
        <p:spPr>
          <a:xfrm>
            <a:off x="1258888" y="5300663"/>
            <a:ext cx="1296987" cy="431800"/>
          </a:xfrm>
          <a:prstGeom prst="rightArrow">
            <a:avLst>
              <a:gd name="adj1" fmla="val 63125"/>
              <a:gd name="adj2" fmla="val 50000"/>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i="1" dirty="0">
                <a:solidFill>
                  <a:srgbClr val="C00000"/>
                </a:solidFill>
              </a:rPr>
              <a:t>telefonicznie</a:t>
            </a:r>
          </a:p>
        </p:txBody>
      </p:sp>
      <p:sp>
        <p:nvSpPr>
          <p:cNvPr id="23" name="Strzałka w prawo 22">
            <a:extLst>
              <a:ext uri="{FF2B5EF4-FFF2-40B4-BE49-F238E27FC236}">
                <a16:creationId xmlns:a16="http://schemas.microsoft.com/office/drawing/2014/main" xmlns="" id="{1EC7B416-E6F1-4289-8F92-B0F6456B0606}"/>
              </a:ext>
            </a:extLst>
          </p:cNvPr>
          <p:cNvSpPr/>
          <p:nvPr/>
        </p:nvSpPr>
        <p:spPr>
          <a:xfrm>
            <a:off x="3492500" y="4868863"/>
            <a:ext cx="1439863" cy="720725"/>
          </a:xfrm>
          <a:prstGeom prst="rightArrow">
            <a:avLst>
              <a:gd name="adj1" fmla="val 63125"/>
              <a:gd name="adj2" fmla="val 50000"/>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i="1" dirty="0">
                <a:solidFill>
                  <a:srgbClr val="C00000"/>
                </a:solidFill>
              </a:rPr>
              <a:t>e-mail </a:t>
            </a:r>
            <a:r>
              <a:rPr lang="pl-PL" sz="1050" b="1" i="1" dirty="0">
                <a:solidFill>
                  <a:srgbClr val="C00000"/>
                </a:solidFill>
              </a:rPr>
              <a:t>(arkusz kalkulacyjny) </a:t>
            </a:r>
          </a:p>
        </p:txBody>
      </p:sp>
      <p:sp>
        <p:nvSpPr>
          <p:cNvPr id="24" name="Strzałka w prawo 23">
            <a:extLst>
              <a:ext uri="{FF2B5EF4-FFF2-40B4-BE49-F238E27FC236}">
                <a16:creationId xmlns:a16="http://schemas.microsoft.com/office/drawing/2014/main" xmlns="" id="{F4743816-F989-4D53-B9BC-D044FD6B8E3C}"/>
              </a:ext>
            </a:extLst>
          </p:cNvPr>
          <p:cNvSpPr/>
          <p:nvPr/>
        </p:nvSpPr>
        <p:spPr>
          <a:xfrm>
            <a:off x="3492500" y="5589588"/>
            <a:ext cx="1439863" cy="431800"/>
          </a:xfrm>
          <a:prstGeom prst="rightArrow">
            <a:avLst>
              <a:gd name="adj1" fmla="val 63125"/>
              <a:gd name="adj2" fmla="val 50000"/>
            </a:avLst>
          </a:prstGeom>
          <a:solidFill>
            <a:schemeClr val="bg2">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i="1" dirty="0">
                <a:solidFill>
                  <a:srgbClr val="C00000"/>
                </a:solidFill>
              </a:rPr>
              <a:t>telefonicznie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zaokrąglony 9">
            <a:extLst>
              <a:ext uri="{FF2B5EF4-FFF2-40B4-BE49-F238E27FC236}">
                <a16:creationId xmlns:a16="http://schemas.microsoft.com/office/drawing/2014/main" xmlns="" id="{CB5C5594-1C50-4E2D-99B1-BD5DA5435F6B}"/>
              </a:ext>
            </a:extLst>
          </p:cNvPr>
          <p:cNvSpPr/>
          <p:nvPr/>
        </p:nvSpPr>
        <p:spPr>
          <a:xfrm>
            <a:off x="323850" y="908050"/>
            <a:ext cx="7343775" cy="2808288"/>
          </a:xfrm>
          <a:prstGeom prst="roundRect">
            <a:avLst/>
          </a:prstGeom>
          <a:solidFill>
            <a:srgbClr val="9D032A"/>
          </a:solidFill>
          <a:ln w="38100">
            <a:solidFill>
              <a:srgbClr val="90181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75779"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w="9525">
            <a:noFill/>
            <a:miter lim="800000"/>
            <a:headEnd/>
            <a:tailEnd/>
          </a:ln>
        </p:spPr>
        <p:txBody>
          <a:bodyPr/>
          <a:lstStyle/>
          <a:p>
            <a:pPr eaLnBrk="1" hangingPunct="1"/>
            <a:endParaRPr lang="pl-PL" altLang="pl-PL"/>
          </a:p>
        </p:txBody>
      </p:sp>
      <p:sp>
        <p:nvSpPr>
          <p:cNvPr id="75780"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w="9525">
            <a:noFill/>
            <a:miter lim="800000"/>
            <a:headEnd/>
            <a:tailEnd/>
          </a:ln>
        </p:spPr>
        <p:txBody>
          <a:bodyPr/>
          <a:lstStyle/>
          <a:p>
            <a:pPr eaLnBrk="1" hangingPunct="1"/>
            <a:endParaRPr lang="pl-PL" altLang="pl-PL"/>
          </a:p>
        </p:txBody>
      </p:sp>
      <p:pic>
        <p:nvPicPr>
          <p:cNvPr id="75781" name="Obraz 6"/>
          <p:cNvPicPr>
            <a:picLocks noChangeAspect="1"/>
          </p:cNvPicPr>
          <p:nvPr/>
        </p:nvPicPr>
        <p:blipFill>
          <a:blip r:embed="rId3"/>
          <a:srcRect/>
          <a:stretch>
            <a:fillRect/>
          </a:stretch>
        </p:blipFill>
        <p:spPr bwMode="auto">
          <a:xfrm>
            <a:off x="7885113" y="6313488"/>
            <a:ext cx="1185862" cy="500062"/>
          </a:xfrm>
          <a:prstGeom prst="rect">
            <a:avLst/>
          </a:prstGeom>
          <a:noFill/>
          <a:ln w="9525">
            <a:noFill/>
            <a:miter lim="800000"/>
            <a:headEnd/>
            <a:tailEnd/>
          </a:ln>
        </p:spPr>
      </p:pic>
      <p:sp>
        <p:nvSpPr>
          <p:cNvPr id="75782" name="pole tekstowe 5"/>
          <p:cNvSpPr txBox="1">
            <a:spLocks noChangeArrowheads="1"/>
          </p:cNvSpPr>
          <p:nvPr/>
        </p:nvSpPr>
        <p:spPr bwMode="auto">
          <a:xfrm>
            <a:off x="965200" y="549275"/>
            <a:ext cx="5910263" cy="431800"/>
          </a:xfrm>
          <a:prstGeom prst="rect">
            <a:avLst/>
          </a:prstGeom>
          <a:noFill/>
          <a:ln w="9525">
            <a:noFill/>
            <a:miter lim="800000"/>
            <a:headEnd/>
            <a:tailEnd/>
          </a:ln>
        </p:spPr>
        <p:txBody>
          <a:bodyPr wrap="none">
            <a:spAutoFit/>
          </a:bodyPr>
          <a:lstStyle/>
          <a:p>
            <a:pPr algn="ctr" eaLnBrk="1" hangingPunct="1"/>
            <a:r>
              <a:rPr lang="pl-PL" altLang="pl-PL" sz="2200" b="1">
                <a:solidFill>
                  <a:srgbClr val="9D032A"/>
                </a:solidFill>
                <a:latin typeface="Arial Black" pitchFamily="34" charset="0"/>
              </a:rPr>
              <a:t>GŁOSOWANIE KORESPONDENCYJNE</a:t>
            </a:r>
          </a:p>
        </p:txBody>
      </p:sp>
      <p:sp>
        <p:nvSpPr>
          <p:cNvPr id="75783" name="Prostokąt 7"/>
          <p:cNvSpPr>
            <a:spLocks noChangeArrowheads="1"/>
          </p:cNvSpPr>
          <p:nvPr/>
        </p:nvSpPr>
        <p:spPr bwMode="auto">
          <a:xfrm>
            <a:off x="539750" y="1019175"/>
            <a:ext cx="6985000" cy="2554288"/>
          </a:xfrm>
          <a:prstGeom prst="rect">
            <a:avLst/>
          </a:prstGeom>
          <a:solidFill>
            <a:srgbClr val="9D032A"/>
          </a:solidFill>
          <a:ln w="9525">
            <a:noFill/>
            <a:miter lim="800000"/>
            <a:headEnd/>
            <a:tailEnd/>
          </a:ln>
        </p:spPr>
        <p:txBody>
          <a:bodyPr>
            <a:spAutoFit/>
          </a:bodyPr>
          <a:lstStyle/>
          <a:p>
            <a:pPr algn="just">
              <a:lnSpc>
                <a:spcPts val="3200"/>
              </a:lnSpc>
            </a:pPr>
            <a:r>
              <a:rPr lang="pl-PL" altLang="pl-PL" sz="1900" b="1">
                <a:solidFill>
                  <a:schemeClr val="bg1"/>
                </a:solidFill>
              </a:rPr>
              <a:t>OKW wykonują w dniu głosowania czynności związane </a:t>
            </a:r>
            <a:br>
              <a:rPr lang="pl-PL" altLang="pl-PL" sz="1900" b="1">
                <a:solidFill>
                  <a:schemeClr val="bg1"/>
                </a:solidFill>
              </a:rPr>
            </a:br>
            <a:r>
              <a:rPr lang="pl-PL" altLang="pl-PL" sz="1900" b="1">
                <a:solidFill>
                  <a:schemeClr val="bg1"/>
                </a:solidFill>
              </a:rPr>
              <a:t>z głosowaniem korespondencyjnym postępując w sposób określony w uchwale  Państwowej Komisji Wyborczej</a:t>
            </a:r>
            <a:r>
              <a:rPr lang="pl-PL" altLang="pl-PL" sz="1900">
                <a:solidFill>
                  <a:schemeClr val="bg1"/>
                </a:solidFill>
              </a:rPr>
              <a:t> </a:t>
            </a:r>
            <a:br>
              <a:rPr lang="pl-PL" altLang="pl-PL" sz="1900">
                <a:solidFill>
                  <a:schemeClr val="bg1"/>
                </a:solidFill>
              </a:rPr>
            </a:br>
            <a:r>
              <a:rPr lang="pl-PL" altLang="pl-PL" sz="1900" b="1">
                <a:solidFill>
                  <a:schemeClr val="bg1"/>
                </a:solidFill>
              </a:rPr>
              <a:t>z dnia 8 czerwca 2020r. w sprawie sposobu postępowania z kopertami zwrotnymi i pakietami wyborczymi </a:t>
            </a:r>
            <a:br>
              <a:rPr lang="pl-PL" altLang="pl-PL" sz="1900" b="1">
                <a:solidFill>
                  <a:schemeClr val="bg1"/>
                </a:solidFill>
              </a:rPr>
            </a:br>
            <a:r>
              <a:rPr lang="pl-PL" altLang="pl-PL" sz="1900" b="1">
                <a:solidFill>
                  <a:schemeClr val="bg1"/>
                </a:solidFill>
              </a:rPr>
              <a:t>w  głosowaniu korespondencyjnym</a:t>
            </a:r>
            <a:endParaRPr lang="pl-PL" altLang="pl-PL" sz="1900" b="1" i="1">
              <a:solidFill>
                <a:schemeClr val="bg1"/>
              </a:solidFill>
            </a:endParaRPr>
          </a:p>
        </p:txBody>
      </p:sp>
      <p:sp>
        <p:nvSpPr>
          <p:cNvPr id="75784" name="Prostokąt 14"/>
          <p:cNvSpPr>
            <a:spLocks noChangeArrowheads="1"/>
          </p:cNvSpPr>
          <p:nvPr/>
        </p:nvSpPr>
        <p:spPr bwMode="auto">
          <a:xfrm>
            <a:off x="179388" y="3757613"/>
            <a:ext cx="8713787" cy="2119312"/>
          </a:xfrm>
          <a:prstGeom prst="rect">
            <a:avLst/>
          </a:prstGeom>
          <a:noFill/>
          <a:ln w="9525">
            <a:noFill/>
            <a:miter lim="800000"/>
            <a:headEnd/>
            <a:tailEnd/>
          </a:ln>
        </p:spPr>
        <p:txBody>
          <a:bodyPr>
            <a:spAutoFit/>
          </a:bodyPr>
          <a:lstStyle/>
          <a:p>
            <a:pPr algn="just">
              <a:lnSpc>
                <a:spcPts val="2800"/>
              </a:lnSpc>
              <a:spcAft>
                <a:spcPts val="600"/>
              </a:spcAft>
            </a:pPr>
            <a:r>
              <a:rPr lang="pl-PL" altLang="pl-PL" sz="2000" b="1" u="sng"/>
              <a:t>OKW</a:t>
            </a:r>
            <a:r>
              <a:rPr lang="pl-PL" altLang="pl-PL" sz="2000" b="1"/>
              <a:t> od rozpoczęcia głosowania o godz. 7</a:t>
            </a:r>
            <a:r>
              <a:rPr lang="pl-PL" altLang="pl-PL" sz="2000" b="1" baseline="30000"/>
              <a:t>00 </a:t>
            </a:r>
            <a:r>
              <a:rPr lang="pl-PL" altLang="pl-PL" sz="2000" b="1"/>
              <a:t>do godziny 21</a:t>
            </a:r>
            <a:r>
              <a:rPr lang="pl-PL" altLang="pl-PL" sz="2000" b="1" baseline="30000"/>
              <a:t>00 </a:t>
            </a:r>
            <a:r>
              <a:rPr lang="pl-PL" altLang="pl-PL" sz="2000" b="1"/>
              <a:t> odbiera koperty zwrotne od:</a:t>
            </a:r>
          </a:p>
          <a:p>
            <a:pPr lvl="1" algn="just">
              <a:lnSpc>
                <a:spcPts val="2800"/>
              </a:lnSpc>
              <a:spcAft>
                <a:spcPts val="600"/>
              </a:spcAft>
              <a:buFontTx/>
              <a:buChar char="-"/>
            </a:pPr>
            <a:r>
              <a:rPr lang="pl-PL" altLang="pl-PL" sz="2000" b="1"/>
              <a:t> przedstawicieli Poczty Polskiej, </a:t>
            </a:r>
          </a:p>
          <a:p>
            <a:pPr lvl="1" algn="just">
              <a:lnSpc>
                <a:spcPts val="2800"/>
              </a:lnSpc>
              <a:spcAft>
                <a:spcPts val="600"/>
              </a:spcAft>
              <a:buFontTx/>
              <a:buChar char="-"/>
            </a:pPr>
            <a:r>
              <a:rPr lang="pl-PL" altLang="pl-PL" sz="2000" b="1"/>
              <a:t> przedstawicieli urzędów gmin,</a:t>
            </a:r>
          </a:p>
          <a:p>
            <a:pPr lvl="1" algn="just">
              <a:lnSpc>
                <a:spcPts val="2800"/>
              </a:lnSpc>
              <a:spcAft>
                <a:spcPts val="600"/>
              </a:spcAft>
              <a:buFontTx/>
              <a:buChar char="-"/>
            </a:pPr>
            <a:r>
              <a:rPr lang="pl-PL" altLang="pl-PL" sz="2000" b="1"/>
              <a:t> wyborców, a także innych osób doręczających koperty zwrotne.</a:t>
            </a:r>
            <a:endParaRPr lang="pl-PL" altLang="pl-PL" sz="2000" b="1">
              <a:solidFill>
                <a:srgbClr val="000000"/>
              </a:solidFill>
            </a:endParaRPr>
          </a:p>
        </p:txBody>
      </p:sp>
      <p:pic>
        <p:nvPicPr>
          <p:cNvPr id="75785" name="Picture 2" descr="http://www.eksperciwoswiacie.pl/gfx/oswiatainfo/pl/defaultaktualnosci/394/59/1/532053718.jpg"/>
          <p:cNvPicPr>
            <a:picLocks noChangeAspect="1" noChangeArrowheads="1"/>
          </p:cNvPicPr>
          <p:nvPr/>
        </p:nvPicPr>
        <p:blipFill>
          <a:blip r:embed="rId4"/>
          <a:srcRect/>
          <a:stretch>
            <a:fillRect/>
          </a:stretch>
        </p:blipFill>
        <p:spPr bwMode="auto">
          <a:xfrm>
            <a:off x="7740650" y="2070100"/>
            <a:ext cx="1343025" cy="1430338"/>
          </a:xfrm>
          <a:prstGeom prst="rect">
            <a:avLst/>
          </a:prstGeom>
          <a:noFill/>
          <a:ln w="9525">
            <a:noFill/>
            <a:miter lim="800000"/>
            <a:headEnd/>
            <a:tailEnd/>
          </a:ln>
        </p:spPr>
      </p:pic>
      <p:sp>
        <p:nvSpPr>
          <p:cNvPr id="75786" name="pole tekstowe 10"/>
          <p:cNvSpPr txBox="1">
            <a:spLocks noChangeArrowheads="1"/>
          </p:cNvSpPr>
          <p:nvPr/>
        </p:nvSpPr>
        <p:spPr bwMode="auto">
          <a:xfrm>
            <a:off x="250825" y="5949950"/>
            <a:ext cx="7273925" cy="646113"/>
          </a:xfrm>
          <a:prstGeom prst="rect">
            <a:avLst/>
          </a:prstGeom>
          <a:noFill/>
          <a:ln w="38100">
            <a:solidFill>
              <a:srgbClr val="FF0000"/>
            </a:solidFill>
            <a:miter lim="800000"/>
            <a:headEnd/>
            <a:tailEnd/>
          </a:ln>
        </p:spPr>
        <p:txBody>
          <a:bodyPr>
            <a:spAutoFit/>
          </a:bodyPr>
          <a:lstStyle/>
          <a:p>
            <a:r>
              <a:rPr lang="pl-PL" altLang="pl-PL" b="1"/>
              <a:t>OKW czuwa, aby doręczający </a:t>
            </a:r>
            <a:r>
              <a:rPr lang="pl-PL" altLang="pl-PL" b="1">
                <a:latin typeface="Arial Black" pitchFamily="34" charset="0"/>
              </a:rPr>
              <a:t>koperty zwrotne </a:t>
            </a:r>
            <a:r>
              <a:rPr lang="pl-PL" altLang="pl-PL" b="1"/>
              <a:t>nie wrzucali ich do urny wyborczej.</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971550" y="-1871663"/>
            <a:ext cx="3067050" cy="3743326"/>
          </a:xfrm>
          <a:prstGeom prst="rect">
            <a:avLst/>
          </a:prstGeom>
          <a:noFill/>
          <a:ln w="9525">
            <a:noFill/>
            <a:miter lim="800000"/>
            <a:headEnd/>
            <a:tailEnd/>
          </a:ln>
        </p:spPr>
        <p:txBody>
          <a:bodyPr/>
          <a:lstStyle/>
          <a:p>
            <a:pPr eaLnBrk="1" hangingPunct="1"/>
            <a:endParaRPr lang="pl-PL" altLang="pl-PL"/>
          </a:p>
        </p:txBody>
      </p:sp>
      <p:sp>
        <p:nvSpPr>
          <p:cNvPr id="77827"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188913"/>
            <a:ext cx="9872663" cy="801687"/>
          </a:xfrm>
          <a:prstGeom prst="rect">
            <a:avLst/>
          </a:prstGeom>
          <a:noFill/>
          <a:ln w="9525">
            <a:noFill/>
            <a:miter lim="800000"/>
            <a:headEnd/>
            <a:tailEnd/>
          </a:ln>
        </p:spPr>
        <p:txBody>
          <a:bodyPr/>
          <a:lstStyle/>
          <a:p>
            <a:pPr eaLnBrk="1" hangingPunct="1"/>
            <a:endParaRPr lang="pl-PL" altLang="pl-PL"/>
          </a:p>
        </p:txBody>
      </p:sp>
      <p:pic>
        <p:nvPicPr>
          <p:cNvPr id="77828" name="Obraz 6"/>
          <p:cNvPicPr>
            <a:picLocks noChangeAspect="1"/>
          </p:cNvPicPr>
          <p:nvPr/>
        </p:nvPicPr>
        <p:blipFill>
          <a:blip r:embed="rId3"/>
          <a:srcRect/>
          <a:stretch>
            <a:fillRect/>
          </a:stretch>
        </p:blipFill>
        <p:spPr bwMode="auto">
          <a:xfrm>
            <a:off x="7885113" y="6313488"/>
            <a:ext cx="1185862" cy="500062"/>
          </a:xfrm>
          <a:prstGeom prst="rect">
            <a:avLst/>
          </a:prstGeom>
          <a:noFill/>
          <a:ln w="9525">
            <a:noFill/>
            <a:miter lim="800000"/>
            <a:headEnd/>
            <a:tailEnd/>
          </a:ln>
        </p:spPr>
      </p:pic>
      <p:sp>
        <p:nvSpPr>
          <p:cNvPr id="77829" name="pole tekstowe 5"/>
          <p:cNvSpPr txBox="1">
            <a:spLocks noChangeArrowheads="1"/>
          </p:cNvSpPr>
          <p:nvPr/>
        </p:nvSpPr>
        <p:spPr bwMode="auto">
          <a:xfrm>
            <a:off x="611188" y="620713"/>
            <a:ext cx="6731000" cy="830262"/>
          </a:xfrm>
          <a:prstGeom prst="rect">
            <a:avLst/>
          </a:prstGeom>
          <a:noFill/>
          <a:ln w="9525">
            <a:noFill/>
            <a:miter lim="800000"/>
            <a:headEnd/>
            <a:tailEnd/>
          </a:ln>
        </p:spPr>
        <p:txBody>
          <a:bodyPr wrap="none">
            <a:spAutoFit/>
          </a:bodyPr>
          <a:lstStyle/>
          <a:p>
            <a:pPr algn="ctr" eaLnBrk="1" hangingPunct="1"/>
            <a:r>
              <a:rPr lang="pl-PL" altLang="pl-PL" sz="2400" b="1">
                <a:solidFill>
                  <a:srgbClr val="9D032A"/>
                </a:solidFill>
                <a:latin typeface="Arial Black" pitchFamily="34" charset="0"/>
              </a:rPr>
              <a:t>GŁOSOWANIE KORESPONDENCYJNE</a:t>
            </a:r>
          </a:p>
          <a:p>
            <a:pPr algn="ctr" eaLnBrk="1" hangingPunct="1"/>
            <a:r>
              <a:rPr lang="pl-PL" altLang="pl-PL" sz="2400" b="1">
                <a:solidFill>
                  <a:srgbClr val="9D032A"/>
                </a:solidFill>
                <a:latin typeface="Arial Black" pitchFamily="34" charset="0"/>
              </a:rPr>
              <a:t>– postępowanie z kopertami zwrotnymi</a:t>
            </a:r>
          </a:p>
        </p:txBody>
      </p:sp>
      <p:sp>
        <p:nvSpPr>
          <p:cNvPr id="5" name="Prostokąt 4">
            <a:extLst>
              <a:ext uri="{FF2B5EF4-FFF2-40B4-BE49-F238E27FC236}">
                <a16:creationId xmlns:a16="http://schemas.microsoft.com/office/drawing/2014/main" xmlns="" id="{8D2A2C36-47A0-479E-B8EB-CDEE386ABAC3}"/>
              </a:ext>
            </a:extLst>
          </p:cNvPr>
          <p:cNvSpPr/>
          <p:nvPr/>
        </p:nvSpPr>
        <p:spPr>
          <a:xfrm>
            <a:off x="468313" y="1484313"/>
            <a:ext cx="8280400" cy="3894137"/>
          </a:xfrm>
          <a:prstGeom prst="rect">
            <a:avLst/>
          </a:prstGeom>
        </p:spPr>
        <p:txBody>
          <a:bodyPr>
            <a:spAutoFit/>
          </a:bodyPr>
          <a:lstStyle/>
          <a:p>
            <a:pPr algn="just">
              <a:defRPr/>
            </a:pPr>
            <a:r>
              <a:rPr lang="pl-PL" sz="2000" b="1" dirty="0">
                <a:solidFill>
                  <a:srgbClr val="000000"/>
                </a:solidFill>
              </a:rPr>
              <a:t>Doręczone do godz. </a:t>
            </a:r>
            <a:r>
              <a:rPr lang="pl-PL" sz="2000" b="1" dirty="0"/>
              <a:t>21</a:t>
            </a:r>
            <a:r>
              <a:rPr lang="pl-PL" sz="2000" b="1" baseline="30000" dirty="0"/>
              <a:t>00 </a:t>
            </a:r>
            <a:r>
              <a:rPr lang="pl-PL" sz="2000" b="1" dirty="0">
                <a:solidFill>
                  <a:srgbClr val="000000"/>
                </a:solidFill>
              </a:rPr>
              <a:t>koperty </a:t>
            </a:r>
            <a:r>
              <a:rPr lang="pl-PL" sz="2000" b="1" u="sng" dirty="0">
                <a:solidFill>
                  <a:srgbClr val="000000"/>
                </a:solidFill>
              </a:rPr>
              <a:t>OKW</a:t>
            </a:r>
            <a:r>
              <a:rPr lang="pl-PL" sz="2000" b="1" dirty="0">
                <a:solidFill>
                  <a:srgbClr val="000000"/>
                </a:solidFill>
              </a:rPr>
              <a:t> otwiera niezwłocznie </a:t>
            </a:r>
            <a:br>
              <a:rPr lang="pl-PL" sz="2000" b="1" dirty="0">
                <a:solidFill>
                  <a:srgbClr val="000000"/>
                </a:solidFill>
              </a:rPr>
            </a:br>
            <a:r>
              <a:rPr lang="pl-PL" sz="2000" b="1" dirty="0">
                <a:solidFill>
                  <a:srgbClr val="000000"/>
                </a:solidFill>
              </a:rPr>
              <a:t>po doręczeniu i sprawdza, czy w kopercie zwrotnej znajduje się:</a:t>
            </a:r>
          </a:p>
          <a:p>
            <a:pPr>
              <a:defRPr/>
            </a:pPr>
            <a:endParaRPr lang="pl-PL" sz="1100" b="1" dirty="0">
              <a:solidFill>
                <a:srgbClr val="000000"/>
              </a:solidFill>
              <a:latin typeface="+mn-lt"/>
            </a:endParaRPr>
          </a:p>
          <a:p>
            <a:pPr marL="342900" indent="-342900" algn="just">
              <a:buFontTx/>
              <a:buAutoNum type="arabicParenR"/>
              <a:defRPr/>
            </a:pPr>
            <a:r>
              <a:rPr lang="pl-PL" sz="2000" b="1" dirty="0">
                <a:solidFill>
                  <a:srgbClr val="000000"/>
                </a:solidFill>
                <a:latin typeface="Arial" panose="020B0604020202020204" pitchFamily="34" charset="0"/>
                <a:cs typeface="Arial" pitchFamily="34" charset="0"/>
              </a:rPr>
              <a:t>prawidłowo wypełnione tj. </a:t>
            </a:r>
            <a:r>
              <a:rPr lang="pl-PL" sz="2000" u="sng" dirty="0"/>
              <a:t>zawierające imię, nazwisko i numer PESEL wyborcy zgodnie z danymi zawartymi w spisie wyborców </a:t>
            </a:r>
            <a:br>
              <a:rPr lang="pl-PL" sz="2000" u="sng" dirty="0"/>
            </a:br>
            <a:r>
              <a:rPr lang="pl-PL" sz="2000" b="1" u="sng" dirty="0">
                <a:solidFill>
                  <a:srgbClr val="000000"/>
                </a:solidFill>
                <a:latin typeface="Arial" panose="020B0604020202020204" pitchFamily="34" charset="0"/>
                <a:cs typeface="Arial" pitchFamily="34" charset="0"/>
              </a:rPr>
              <a:t>i podpisane przez wyborcę </a:t>
            </a:r>
            <a:r>
              <a:rPr lang="pl-PL" sz="2000" b="1" dirty="0">
                <a:solidFill>
                  <a:srgbClr val="000000"/>
                </a:solidFill>
                <a:latin typeface="Arial" panose="020B0604020202020204" pitchFamily="34" charset="0"/>
                <a:cs typeface="Arial" pitchFamily="34" charset="0"/>
              </a:rPr>
              <a:t>oświadczenie o osobistym i tajnym oddaniu głosu na karcie do głosowania;</a:t>
            </a:r>
            <a:r>
              <a:rPr lang="pl-PL" sz="2000" b="1" dirty="0">
                <a:solidFill>
                  <a:srgbClr val="000000"/>
                </a:solidFill>
                <a:latin typeface="+mn-lt"/>
              </a:rPr>
              <a:t> </a:t>
            </a:r>
          </a:p>
          <a:p>
            <a:pPr marL="342900" indent="-342900">
              <a:buFontTx/>
              <a:buAutoNum type="arabicParenR"/>
              <a:defRPr/>
            </a:pPr>
            <a:endParaRPr lang="pl-PL" sz="2000" b="1" dirty="0">
              <a:solidFill>
                <a:srgbClr val="000000"/>
              </a:solidFill>
              <a:latin typeface="+mn-lt"/>
            </a:endParaRPr>
          </a:p>
          <a:p>
            <a:pPr marL="342900" indent="-342900">
              <a:buFontTx/>
              <a:buAutoNum type="arabicParenR"/>
              <a:defRPr/>
            </a:pPr>
            <a:endParaRPr lang="pl-PL" sz="2000" b="1" dirty="0">
              <a:solidFill>
                <a:srgbClr val="000000"/>
              </a:solidFill>
              <a:latin typeface="+mn-lt"/>
            </a:endParaRPr>
          </a:p>
          <a:p>
            <a:pPr marL="342900" indent="-342900">
              <a:buFontTx/>
              <a:buAutoNum type="arabicParenR"/>
              <a:defRPr/>
            </a:pPr>
            <a:endParaRPr lang="pl-PL" sz="2000" b="1" dirty="0">
              <a:solidFill>
                <a:srgbClr val="000000"/>
              </a:solidFill>
              <a:latin typeface="+mn-lt"/>
            </a:endParaRPr>
          </a:p>
          <a:p>
            <a:pPr marL="342900" indent="-342900">
              <a:buFontTx/>
              <a:buAutoNum type="arabicParenR"/>
              <a:defRPr/>
            </a:pPr>
            <a:endParaRPr lang="pl-PL" sz="2000" b="1" dirty="0">
              <a:solidFill>
                <a:srgbClr val="000000"/>
              </a:solidFill>
              <a:latin typeface="+mn-lt"/>
            </a:endParaRPr>
          </a:p>
          <a:p>
            <a:pPr marL="342900" indent="-342900">
              <a:buFontTx/>
              <a:buAutoNum type="arabicParenR"/>
              <a:defRPr/>
            </a:pPr>
            <a:endParaRPr lang="pl-PL" sz="800" b="1" dirty="0">
              <a:solidFill>
                <a:srgbClr val="000000"/>
              </a:solidFill>
              <a:latin typeface="Arial" panose="020B0604020202020204" pitchFamily="34" charset="0"/>
              <a:cs typeface="Arial" pitchFamily="34" charset="0"/>
            </a:endParaRPr>
          </a:p>
          <a:p>
            <a:pPr>
              <a:defRPr/>
            </a:pPr>
            <a:r>
              <a:rPr lang="pl-PL" sz="2000" b="1" dirty="0">
                <a:solidFill>
                  <a:srgbClr val="000000"/>
                </a:solidFill>
                <a:latin typeface="Arial" panose="020B0604020202020204" pitchFamily="34" charset="0"/>
                <a:cs typeface="Arial" pitchFamily="34" charset="0"/>
              </a:rPr>
              <a:t>2)  zaklejona koperta na kartę do głosowania. </a:t>
            </a:r>
          </a:p>
        </p:txBody>
      </p:sp>
      <p:sp>
        <p:nvSpPr>
          <p:cNvPr id="14" name="Prostokąt 13">
            <a:extLst>
              <a:ext uri="{FF2B5EF4-FFF2-40B4-BE49-F238E27FC236}">
                <a16:creationId xmlns:a16="http://schemas.microsoft.com/office/drawing/2014/main" xmlns="" id="{7400D1A9-C6EB-4DFF-A718-D8535BF74D2E}"/>
              </a:ext>
            </a:extLst>
          </p:cNvPr>
          <p:cNvSpPr/>
          <p:nvPr/>
        </p:nvSpPr>
        <p:spPr>
          <a:xfrm>
            <a:off x="1547813" y="3644900"/>
            <a:ext cx="2520950" cy="11525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1400" b="1" dirty="0">
                <a:solidFill>
                  <a:schemeClr val="tx1"/>
                </a:solidFill>
              </a:rPr>
              <a:t>Oświadczenie </a:t>
            </a:r>
            <a:br>
              <a:rPr lang="pl-PL" sz="1400" b="1" dirty="0">
                <a:solidFill>
                  <a:schemeClr val="tx1"/>
                </a:solidFill>
              </a:rPr>
            </a:br>
            <a:r>
              <a:rPr lang="pl-PL" sz="1400" b="1" dirty="0">
                <a:solidFill>
                  <a:schemeClr val="tx1"/>
                </a:solidFill>
              </a:rPr>
              <a:t>o osobistym i tajnym oddaniu głosu </a:t>
            </a:r>
            <a:br>
              <a:rPr lang="pl-PL" sz="1400" b="1" dirty="0">
                <a:solidFill>
                  <a:schemeClr val="tx1"/>
                </a:solidFill>
              </a:rPr>
            </a:br>
            <a:r>
              <a:rPr lang="pl-PL" sz="1400" b="1" dirty="0">
                <a:solidFill>
                  <a:schemeClr val="tx1"/>
                </a:solidFill>
              </a:rPr>
              <a:t>na karcie do głosowania </a:t>
            </a:r>
          </a:p>
        </p:txBody>
      </p:sp>
      <p:pic>
        <p:nvPicPr>
          <p:cNvPr id="77832" name="Obraz 20" descr="koperta.png"/>
          <p:cNvPicPr>
            <a:picLocks noChangeAspect="1"/>
          </p:cNvPicPr>
          <p:nvPr/>
        </p:nvPicPr>
        <p:blipFill>
          <a:blip r:embed="rId4">
            <a:lum bright="36000" contrast="-4000"/>
          </a:blip>
          <a:srcRect/>
          <a:stretch>
            <a:fillRect/>
          </a:stretch>
        </p:blipFill>
        <p:spPr bwMode="auto">
          <a:xfrm>
            <a:off x="1303338" y="5373688"/>
            <a:ext cx="3197225" cy="1295400"/>
          </a:xfrm>
          <a:prstGeom prst="rect">
            <a:avLst/>
          </a:prstGeom>
          <a:noFill/>
          <a:ln w="28575">
            <a:solidFill>
              <a:srgbClr val="9D032A"/>
            </a:solidFill>
            <a:miter lim="800000"/>
            <a:headEnd/>
            <a:tailEnd/>
          </a:ln>
        </p:spPr>
      </p:pic>
      <p:pic>
        <p:nvPicPr>
          <p:cNvPr id="77833" name="Obraz 11" descr="WYBORY - nowa_urna.png"/>
          <p:cNvPicPr>
            <a:picLocks noChangeAspect="1"/>
          </p:cNvPicPr>
          <p:nvPr/>
        </p:nvPicPr>
        <p:blipFill>
          <a:blip r:embed="rId5"/>
          <a:srcRect/>
          <a:stretch>
            <a:fillRect/>
          </a:stretch>
        </p:blipFill>
        <p:spPr bwMode="auto">
          <a:xfrm>
            <a:off x="6326188" y="4221163"/>
            <a:ext cx="1270000" cy="1511300"/>
          </a:xfrm>
          <a:prstGeom prst="rect">
            <a:avLst/>
          </a:prstGeom>
          <a:noFill/>
          <a:ln w="9525">
            <a:noFill/>
            <a:miter lim="800000"/>
            <a:headEnd/>
            <a:tailEnd/>
          </a:ln>
        </p:spPr>
      </p:pic>
      <p:pic>
        <p:nvPicPr>
          <p:cNvPr id="77834" name="Picture 4" descr="http://pixabay.com/static/uploads/photo/2012/04/16/11/08/envelope-35526_640.png"/>
          <p:cNvPicPr>
            <a:picLocks noChangeAspect="1" noChangeArrowheads="1"/>
          </p:cNvPicPr>
          <p:nvPr/>
        </p:nvPicPr>
        <p:blipFill>
          <a:blip r:embed="rId6"/>
          <a:srcRect/>
          <a:stretch>
            <a:fillRect/>
          </a:stretch>
        </p:blipFill>
        <p:spPr bwMode="auto">
          <a:xfrm rot="-594026">
            <a:off x="6697663" y="3930650"/>
            <a:ext cx="860425" cy="51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Obraz 10" descr="PRP 2020 - Spis wyborców_KORES.jpg"/>
          <p:cNvPicPr>
            <a:picLocks noChangeAspect="1"/>
          </p:cNvPicPr>
          <p:nvPr/>
        </p:nvPicPr>
        <p:blipFill>
          <a:blip r:embed="rId3"/>
          <a:srcRect/>
          <a:stretch>
            <a:fillRect/>
          </a:stretch>
        </p:blipFill>
        <p:spPr bwMode="auto">
          <a:xfrm>
            <a:off x="0" y="4014788"/>
            <a:ext cx="8783638" cy="2654300"/>
          </a:xfrm>
          <a:prstGeom prst="rect">
            <a:avLst/>
          </a:prstGeom>
          <a:noFill/>
          <a:ln w="9525">
            <a:noFill/>
            <a:miter lim="800000"/>
            <a:headEnd/>
            <a:tailEnd/>
          </a:ln>
        </p:spPr>
      </p:pic>
      <p:sp>
        <p:nvSpPr>
          <p:cNvPr id="79875"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w="9525">
            <a:noFill/>
            <a:miter lim="800000"/>
            <a:headEnd/>
            <a:tailEnd/>
          </a:ln>
        </p:spPr>
        <p:txBody>
          <a:bodyPr/>
          <a:lstStyle/>
          <a:p>
            <a:pPr eaLnBrk="1" hangingPunct="1"/>
            <a:endParaRPr lang="pl-PL" altLang="pl-PL"/>
          </a:p>
        </p:txBody>
      </p:sp>
      <p:sp>
        <p:nvSpPr>
          <p:cNvPr id="79876"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w="9525">
            <a:noFill/>
            <a:miter lim="800000"/>
            <a:headEnd/>
            <a:tailEnd/>
          </a:ln>
        </p:spPr>
        <p:txBody>
          <a:bodyPr/>
          <a:lstStyle/>
          <a:p>
            <a:pPr eaLnBrk="1" hangingPunct="1"/>
            <a:endParaRPr lang="pl-PL" altLang="pl-PL"/>
          </a:p>
        </p:txBody>
      </p:sp>
      <p:pic>
        <p:nvPicPr>
          <p:cNvPr id="79877" name="Obraz 6"/>
          <p:cNvPicPr>
            <a:picLocks noChangeAspect="1"/>
          </p:cNvPicPr>
          <p:nvPr/>
        </p:nvPicPr>
        <p:blipFill>
          <a:blip r:embed="rId4"/>
          <a:srcRect/>
          <a:stretch>
            <a:fillRect/>
          </a:stretch>
        </p:blipFill>
        <p:spPr bwMode="auto">
          <a:xfrm>
            <a:off x="7885113" y="6313488"/>
            <a:ext cx="1185862" cy="500062"/>
          </a:xfrm>
          <a:prstGeom prst="rect">
            <a:avLst/>
          </a:prstGeom>
          <a:noFill/>
          <a:ln w="9525">
            <a:noFill/>
            <a:miter lim="800000"/>
            <a:headEnd/>
            <a:tailEnd/>
          </a:ln>
        </p:spPr>
      </p:pic>
      <p:sp>
        <p:nvSpPr>
          <p:cNvPr id="79878" name="pole tekstowe 5"/>
          <p:cNvSpPr txBox="1">
            <a:spLocks noChangeArrowheads="1"/>
          </p:cNvSpPr>
          <p:nvPr/>
        </p:nvSpPr>
        <p:spPr bwMode="auto">
          <a:xfrm>
            <a:off x="989013" y="476250"/>
            <a:ext cx="5910262" cy="769938"/>
          </a:xfrm>
          <a:prstGeom prst="rect">
            <a:avLst/>
          </a:prstGeom>
          <a:noFill/>
          <a:ln w="9525">
            <a:noFill/>
            <a:miter lim="800000"/>
            <a:headEnd/>
            <a:tailEnd/>
          </a:ln>
        </p:spPr>
        <p:txBody>
          <a:bodyPr wrap="none">
            <a:spAutoFit/>
          </a:bodyPr>
          <a:lstStyle/>
          <a:p>
            <a:pPr algn="ctr" eaLnBrk="1" hangingPunct="1"/>
            <a:r>
              <a:rPr lang="pl-PL" altLang="pl-PL" sz="2200" b="1">
                <a:solidFill>
                  <a:srgbClr val="9D032A"/>
                </a:solidFill>
                <a:latin typeface="Arial Black" pitchFamily="34" charset="0"/>
              </a:rPr>
              <a:t>GŁOSOWANIE KORESPONDENCYJNE</a:t>
            </a:r>
          </a:p>
          <a:p>
            <a:pPr algn="ctr" eaLnBrk="1" hangingPunct="1"/>
            <a:r>
              <a:rPr lang="pl-PL" altLang="pl-PL" sz="2200" b="1">
                <a:solidFill>
                  <a:srgbClr val="9D032A"/>
                </a:solidFill>
                <a:latin typeface="Arial Black" pitchFamily="34" charset="0"/>
              </a:rPr>
              <a:t>– adnotacje w spisie wyborców</a:t>
            </a:r>
          </a:p>
        </p:txBody>
      </p:sp>
      <p:sp>
        <p:nvSpPr>
          <p:cNvPr id="5" name="Prostokąt 4">
            <a:extLst>
              <a:ext uri="{FF2B5EF4-FFF2-40B4-BE49-F238E27FC236}">
                <a16:creationId xmlns:a16="http://schemas.microsoft.com/office/drawing/2014/main" xmlns="" id="{D46D4DFC-CBF7-4ED5-863E-BF3EFC2C0FF1}"/>
              </a:ext>
            </a:extLst>
          </p:cNvPr>
          <p:cNvSpPr/>
          <p:nvPr/>
        </p:nvSpPr>
        <p:spPr>
          <a:xfrm>
            <a:off x="155575" y="1268413"/>
            <a:ext cx="8569325" cy="2746375"/>
          </a:xfrm>
          <a:prstGeom prst="rect">
            <a:avLst/>
          </a:prstGeom>
        </p:spPr>
        <p:txBody>
          <a:bodyPr>
            <a:spAutoFit/>
          </a:bodyPr>
          <a:lstStyle/>
          <a:p>
            <a:pPr algn="just">
              <a:defRPr/>
            </a:pPr>
            <a:r>
              <a:rPr lang="pl-PL" b="1" dirty="0">
                <a:latin typeface="Arial" panose="020B0604020202020204" pitchFamily="34" charset="0"/>
              </a:rPr>
              <a:t>Jeżeli spełnione są powyższe warunki, </a:t>
            </a:r>
            <a:r>
              <a:rPr lang="pl-PL" b="1" u="sng" dirty="0">
                <a:latin typeface="Arial" panose="020B0604020202020204" pitchFamily="34" charset="0"/>
              </a:rPr>
              <a:t>komisja odnotowuje w rubryce spisu </a:t>
            </a:r>
            <a:r>
              <a:rPr lang="pl-PL" b="1" u="sng" dirty="0">
                <a:latin typeface="Arial Black" panose="020B0A04020102020204" pitchFamily="34" charset="0"/>
              </a:rPr>
              <a:t>„Uwagi”</a:t>
            </a:r>
            <a:r>
              <a:rPr lang="pl-PL" b="1" dirty="0">
                <a:latin typeface="Arial Black" panose="020B0A04020102020204" pitchFamily="34" charset="0"/>
              </a:rPr>
              <a:t>, </a:t>
            </a:r>
            <a:r>
              <a:rPr lang="pl-PL" b="1" dirty="0">
                <a:latin typeface="Arial" panose="020B0604020202020204" pitchFamily="34" charset="0"/>
              </a:rPr>
              <a:t>odpowiadającej pozycji, pod którą przy nazwisku wyborcy umieszczono informację o wysłaniu pakietu wyborczego, że </a:t>
            </a:r>
            <a:r>
              <a:rPr lang="pl-PL" b="1" u="sng" dirty="0">
                <a:latin typeface="Arial" panose="020B0604020202020204" pitchFamily="34" charset="0"/>
              </a:rPr>
              <a:t>wyborca głosował korespondencyjnie</a:t>
            </a:r>
            <a:r>
              <a:rPr lang="pl-PL" b="1" dirty="0">
                <a:latin typeface="Arial" panose="020B0604020202020204" pitchFamily="34" charset="0"/>
              </a:rPr>
              <a:t> </a:t>
            </a:r>
          </a:p>
          <a:p>
            <a:pPr algn="just">
              <a:defRPr/>
            </a:pPr>
            <a:endParaRPr lang="pl-PL" sz="1050" b="1" dirty="0">
              <a:latin typeface="Arial" panose="020B0604020202020204" pitchFamily="34" charset="0"/>
            </a:endParaRPr>
          </a:p>
          <a:p>
            <a:pPr marL="285750" indent="-285750">
              <a:buFont typeface="Arial" panose="020B0604020202020204" pitchFamily="34" charset="0"/>
              <a:buChar char="•"/>
              <a:defRPr/>
            </a:pPr>
            <a:r>
              <a:rPr lang="pl-PL" b="1" dirty="0">
                <a:solidFill>
                  <a:srgbClr val="9D032A"/>
                </a:solidFill>
                <a:latin typeface="Arial Black" panose="020B0A04020102020204" pitchFamily="34" charset="0"/>
              </a:rPr>
              <a:t>zaklejoną kopertę na kartę do głosowania OKW wrzuca do urny wyborczej. </a:t>
            </a:r>
          </a:p>
          <a:p>
            <a:pPr marL="285750" indent="-285750">
              <a:buFont typeface="Arial" panose="020B0604020202020204" pitchFamily="34" charset="0"/>
              <a:buChar char="•"/>
              <a:defRPr/>
            </a:pPr>
            <a:r>
              <a:rPr lang="pl-PL" b="1" dirty="0">
                <a:solidFill>
                  <a:srgbClr val="9D032A"/>
                </a:solidFill>
                <a:latin typeface="Arial Black" panose="020B0A04020102020204" pitchFamily="34" charset="0"/>
              </a:rPr>
              <a:t>oświadczenie o osobistym i tajnym oddaniu głosu OKW dołącza do spisu wyborców.</a:t>
            </a:r>
          </a:p>
          <a:p>
            <a:pPr marL="285750" indent="-285750">
              <a:buFont typeface="Arial" panose="020B0604020202020204" pitchFamily="34" charset="0"/>
              <a:buChar char="•"/>
              <a:defRPr/>
            </a:pPr>
            <a:r>
              <a:rPr lang="pl-PL" b="1" dirty="0">
                <a:solidFill>
                  <a:srgbClr val="9D032A"/>
                </a:solidFill>
                <a:latin typeface="Arial Black" panose="020B0A04020102020204" pitchFamily="34" charset="0"/>
              </a:rPr>
              <a:t>puste koperty zwrotne OKW pakuje w pakiet, opisuje i odkłada</a:t>
            </a:r>
            <a:endParaRPr lang="pl-PL" dirty="0">
              <a:solidFill>
                <a:srgbClr val="9D032A"/>
              </a:solidFill>
              <a:latin typeface="+mn-lt"/>
            </a:endParaRPr>
          </a:p>
        </p:txBody>
      </p:sp>
      <p:sp>
        <p:nvSpPr>
          <p:cNvPr id="79880" name="pole tekstowe 12"/>
          <p:cNvSpPr txBox="1">
            <a:spLocks noChangeArrowheads="1"/>
          </p:cNvSpPr>
          <p:nvPr/>
        </p:nvSpPr>
        <p:spPr bwMode="auto">
          <a:xfrm>
            <a:off x="5940425" y="6453188"/>
            <a:ext cx="1511300" cy="307975"/>
          </a:xfrm>
          <a:prstGeom prst="rect">
            <a:avLst/>
          </a:prstGeom>
          <a:noFill/>
          <a:ln w="9525">
            <a:noFill/>
            <a:miter lim="800000"/>
            <a:headEnd/>
            <a:tailEnd/>
          </a:ln>
        </p:spPr>
        <p:txBody>
          <a:bodyPr>
            <a:spAutoFit/>
          </a:bodyPr>
          <a:lstStyle/>
          <a:p>
            <a:r>
              <a:rPr lang="pl-PL" altLang="pl-PL" sz="1400" b="1">
                <a:solidFill>
                  <a:srgbClr val="FF0000"/>
                </a:solidFill>
              </a:rPr>
              <a:t> wpis komisji</a:t>
            </a:r>
          </a:p>
        </p:txBody>
      </p:sp>
      <p:cxnSp>
        <p:nvCxnSpPr>
          <p:cNvPr id="16" name="Łącznik prosty ze strzałką 15">
            <a:extLst>
              <a:ext uri="{FF2B5EF4-FFF2-40B4-BE49-F238E27FC236}">
                <a16:creationId xmlns:a16="http://schemas.microsoft.com/office/drawing/2014/main" xmlns="" id="{AC1E0BF7-433C-407E-8680-9C7E1A6D7830}"/>
              </a:ext>
            </a:extLst>
          </p:cNvPr>
          <p:cNvCxnSpPr/>
          <p:nvPr/>
        </p:nvCxnSpPr>
        <p:spPr>
          <a:xfrm flipV="1">
            <a:off x="6948488" y="5732463"/>
            <a:ext cx="0" cy="79216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w="9525">
            <a:noFill/>
            <a:miter lim="800000"/>
            <a:headEnd/>
            <a:tailEnd/>
          </a:ln>
        </p:spPr>
        <p:txBody>
          <a:bodyPr/>
          <a:lstStyle/>
          <a:p>
            <a:pPr eaLnBrk="1" hangingPunct="1"/>
            <a:endParaRPr lang="pl-PL" altLang="pl-PL">
              <a:solidFill>
                <a:srgbClr val="000000"/>
              </a:solidFill>
            </a:endParaRPr>
          </a:p>
        </p:txBody>
      </p:sp>
      <p:sp>
        <p:nvSpPr>
          <p:cNvPr id="81923"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w="9525">
            <a:noFill/>
            <a:miter lim="800000"/>
            <a:headEnd/>
            <a:tailEnd/>
          </a:ln>
        </p:spPr>
        <p:txBody>
          <a:bodyPr/>
          <a:lstStyle/>
          <a:p>
            <a:pPr eaLnBrk="1" hangingPunct="1"/>
            <a:endParaRPr lang="pl-PL" altLang="pl-PL">
              <a:solidFill>
                <a:srgbClr val="000000"/>
              </a:solidFill>
            </a:endParaRPr>
          </a:p>
        </p:txBody>
      </p:sp>
      <p:pic>
        <p:nvPicPr>
          <p:cNvPr id="81924" name="Obraz 6"/>
          <p:cNvPicPr>
            <a:picLocks noChangeAspect="1"/>
          </p:cNvPicPr>
          <p:nvPr/>
        </p:nvPicPr>
        <p:blipFill>
          <a:blip r:embed="rId3"/>
          <a:srcRect/>
          <a:stretch>
            <a:fillRect/>
          </a:stretch>
        </p:blipFill>
        <p:spPr bwMode="auto">
          <a:xfrm>
            <a:off x="7885113" y="6313488"/>
            <a:ext cx="1185862" cy="500062"/>
          </a:xfrm>
          <a:prstGeom prst="rect">
            <a:avLst/>
          </a:prstGeom>
          <a:noFill/>
          <a:ln w="9525">
            <a:noFill/>
            <a:miter lim="800000"/>
            <a:headEnd/>
            <a:tailEnd/>
          </a:ln>
        </p:spPr>
      </p:pic>
      <p:sp>
        <p:nvSpPr>
          <p:cNvPr id="81925" name="pole tekstowe 5"/>
          <p:cNvSpPr txBox="1">
            <a:spLocks noChangeArrowheads="1"/>
          </p:cNvSpPr>
          <p:nvPr/>
        </p:nvSpPr>
        <p:spPr bwMode="auto">
          <a:xfrm>
            <a:off x="60325" y="476250"/>
            <a:ext cx="7607300" cy="831850"/>
          </a:xfrm>
          <a:prstGeom prst="rect">
            <a:avLst/>
          </a:prstGeom>
          <a:noFill/>
          <a:ln w="9525">
            <a:noFill/>
            <a:miter lim="800000"/>
            <a:headEnd/>
            <a:tailEnd/>
          </a:ln>
        </p:spPr>
        <p:txBody>
          <a:bodyPr wrap="none">
            <a:spAutoFit/>
          </a:bodyPr>
          <a:lstStyle/>
          <a:p>
            <a:pPr algn="ctr" eaLnBrk="1" hangingPunct="1"/>
            <a:r>
              <a:rPr lang="pl-PL" altLang="pl-PL" sz="2400" b="1">
                <a:solidFill>
                  <a:srgbClr val="9D032A"/>
                </a:solidFill>
                <a:latin typeface="Arial Black" pitchFamily="34" charset="0"/>
              </a:rPr>
              <a:t>GŁOSOWANIE KORESPONDENCYJNE</a:t>
            </a:r>
          </a:p>
          <a:p>
            <a:pPr algn="ctr" eaLnBrk="1" hangingPunct="1"/>
            <a:r>
              <a:rPr lang="pl-PL" altLang="pl-PL" sz="2400" b="1">
                <a:solidFill>
                  <a:srgbClr val="9D032A"/>
                </a:solidFill>
                <a:latin typeface="Arial Black" pitchFamily="34" charset="0"/>
              </a:rPr>
              <a:t>- koperty zwrotne z naruszeniami warunków</a:t>
            </a:r>
          </a:p>
        </p:txBody>
      </p:sp>
      <p:sp>
        <p:nvSpPr>
          <p:cNvPr id="5" name="Prostokąt 4">
            <a:extLst>
              <a:ext uri="{FF2B5EF4-FFF2-40B4-BE49-F238E27FC236}">
                <a16:creationId xmlns:a16="http://schemas.microsoft.com/office/drawing/2014/main" xmlns="" id="{1D921C09-B6B1-48B8-ADE6-0711C0043958}"/>
              </a:ext>
            </a:extLst>
          </p:cNvPr>
          <p:cNvSpPr/>
          <p:nvPr/>
        </p:nvSpPr>
        <p:spPr>
          <a:xfrm>
            <a:off x="179388" y="1190625"/>
            <a:ext cx="8785225" cy="5678488"/>
          </a:xfrm>
          <a:prstGeom prst="rect">
            <a:avLst/>
          </a:prstGeom>
        </p:spPr>
        <p:txBody>
          <a:bodyPr>
            <a:spAutoFit/>
          </a:bodyPr>
          <a:lstStyle/>
          <a:p>
            <a:pPr algn="just">
              <a:spcAft>
                <a:spcPts val="600"/>
              </a:spcAft>
              <a:defRPr/>
            </a:pPr>
            <a:r>
              <a:rPr lang="pl-PL" sz="2000" b="1" dirty="0">
                <a:solidFill>
                  <a:prstClr val="black"/>
                </a:solidFill>
                <a:latin typeface="Arial" panose="020B0604020202020204" pitchFamily="34" charset="0"/>
                <a:cs typeface="Arial" panose="020B0604020202020204" pitchFamily="34" charset="0"/>
              </a:rPr>
              <a:t>Jeżeli:</a:t>
            </a:r>
          </a:p>
          <a:p>
            <a:pPr marL="684000" indent="-360000">
              <a:buFont typeface="+mj-lt"/>
              <a:buAutoNum type="arabicParenR"/>
              <a:defRPr/>
            </a:pPr>
            <a:r>
              <a:rPr lang="pl-PL" b="1" dirty="0">
                <a:solidFill>
                  <a:srgbClr val="FF0000"/>
                </a:solidFill>
                <a:latin typeface="Arial" panose="020B0604020202020204" pitchFamily="34" charset="0"/>
                <a:cs typeface="Arial" panose="020B0604020202020204" pitchFamily="34" charset="0"/>
              </a:rPr>
              <a:t>w kopercie zwrotnej nie było oświadczenia o osobistym i tajnym</a:t>
            </a:r>
            <a:br>
              <a:rPr lang="pl-PL" b="1" dirty="0">
                <a:solidFill>
                  <a:srgbClr val="FF0000"/>
                </a:solidFill>
                <a:latin typeface="Arial" panose="020B0604020202020204" pitchFamily="34" charset="0"/>
                <a:cs typeface="Arial" panose="020B0604020202020204" pitchFamily="34" charset="0"/>
              </a:rPr>
            </a:br>
            <a:r>
              <a:rPr lang="pl-PL" b="1" dirty="0">
                <a:solidFill>
                  <a:srgbClr val="FF0000"/>
                </a:solidFill>
                <a:latin typeface="Arial" panose="020B0604020202020204" pitchFamily="34" charset="0"/>
                <a:cs typeface="Arial" panose="020B0604020202020204" pitchFamily="34" charset="0"/>
              </a:rPr>
              <a:t>oddaniu głosu na karcie do glosowania,</a:t>
            </a:r>
          </a:p>
          <a:p>
            <a:pPr marL="701675" indent="-342900">
              <a:buFont typeface="+mj-lt"/>
              <a:buAutoNum type="arabicParenR"/>
              <a:defRPr/>
            </a:pPr>
            <a:r>
              <a:rPr lang="pl-PL" b="1" dirty="0">
                <a:solidFill>
                  <a:srgbClr val="FF0000"/>
                </a:solidFill>
                <a:latin typeface="Arial" panose="020B0604020202020204" pitchFamily="34" charset="0"/>
                <a:cs typeface="Arial" panose="020B0604020202020204" pitchFamily="34" charset="0"/>
              </a:rPr>
              <a:t>oświadczenie o osobistym i tajnym oddaniu głosu na karcie do</a:t>
            </a:r>
            <a:br>
              <a:rPr lang="pl-PL" b="1" dirty="0">
                <a:solidFill>
                  <a:srgbClr val="FF0000"/>
                </a:solidFill>
                <a:latin typeface="Arial" panose="020B0604020202020204" pitchFamily="34" charset="0"/>
                <a:cs typeface="Arial" panose="020B0604020202020204" pitchFamily="34" charset="0"/>
              </a:rPr>
            </a:br>
            <a:r>
              <a:rPr lang="pl-PL" b="1" dirty="0">
                <a:solidFill>
                  <a:srgbClr val="FF0000"/>
                </a:solidFill>
                <a:latin typeface="Arial" panose="020B0604020202020204" pitchFamily="34" charset="0"/>
                <a:cs typeface="Arial" panose="020B0604020202020204" pitchFamily="34" charset="0"/>
              </a:rPr>
              <a:t>głosowania było nieprawidłowo wypełnione lub niepodpisane</a:t>
            </a:r>
            <a:br>
              <a:rPr lang="pl-PL" b="1" dirty="0">
                <a:solidFill>
                  <a:srgbClr val="FF0000"/>
                </a:solidFill>
                <a:latin typeface="Arial" panose="020B0604020202020204" pitchFamily="34" charset="0"/>
                <a:cs typeface="Arial" panose="020B0604020202020204" pitchFamily="34" charset="0"/>
              </a:rPr>
            </a:br>
            <a:r>
              <a:rPr lang="pl-PL" b="1" dirty="0">
                <a:solidFill>
                  <a:srgbClr val="FF0000"/>
                </a:solidFill>
                <a:latin typeface="Arial" panose="020B0604020202020204" pitchFamily="34" charset="0"/>
                <a:cs typeface="Arial" panose="020B0604020202020204" pitchFamily="34" charset="0"/>
              </a:rPr>
              <a:t>przez wyborcę,</a:t>
            </a:r>
          </a:p>
          <a:p>
            <a:pPr marL="701675" indent="-342900">
              <a:buFont typeface="+mj-lt"/>
              <a:buAutoNum type="arabicParenR"/>
              <a:defRPr/>
            </a:pPr>
            <a:r>
              <a:rPr lang="pl-PL" b="1" dirty="0">
                <a:solidFill>
                  <a:srgbClr val="FF0000"/>
                </a:solidFill>
                <a:latin typeface="Arial" panose="020B0604020202020204" pitchFamily="34" charset="0"/>
                <a:cs typeface="Arial" panose="020B0604020202020204" pitchFamily="34" charset="0"/>
              </a:rPr>
              <a:t>w kopercie zwrotnej nie było koperty na kartę do głosowania,</a:t>
            </a:r>
          </a:p>
          <a:p>
            <a:pPr marL="701675" indent="-342900">
              <a:buFont typeface="+mj-lt"/>
              <a:buAutoNum type="arabicParenR"/>
              <a:defRPr/>
            </a:pPr>
            <a:r>
              <a:rPr lang="pl-PL" b="1" dirty="0">
                <a:solidFill>
                  <a:srgbClr val="FF0000"/>
                </a:solidFill>
                <a:latin typeface="Arial" panose="020B0604020202020204" pitchFamily="34" charset="0"/>
                <a:cs typeface="Arial" panose="020B0604020202020204" pitchFamily="34" charset="0"/>
              </a:rPr>
              <a:t>koperta na kartę do głosowania była niezaklejona,</a:t>
            </a:r>
          </a:p>
          <a:p>
            <a:pPr marL="701675" indent="-342900">
              <a:buFont typeface="+mj-lt"/>
              <a:buAutoNum type="arabicParenR"/>
              <a:defRPr/>
            </a:pPr>
            <a:r>
              <a:rPr lang="pl-PL" b="1" dirty="0">
                <a:solidFill>
                  <a:srgbClr val="FF0000"/>
                </a:solidFill>
              </a:rPr>
              <a:t>w kopercie zwrotnej znajdowała się więcej niż jedna koperta </a:t>
            </a:r>
            <a:br>
              <a:rPr lang="pl-PL" b="1" dirty="0">
                <a:solidFill>
                  <a:srgbClr val="FF0000"/>
                </a:solidFill>
              </a:rPr>
            </a:br>
            <a:r>
              <a:rPr lang="pl-PL" b="1" dirty="0">
                <a:solidFill>
                  <a:srgbClr val="FF0000"/>
                </a:solidFill>
              </a:rPr>
              <a:t>na kartę do głosowania</a:t>
            </a:r>
            <a:endParaRPr lang="pl-PL" b="1" dirty="0">
              <a:solidFill>
                <a:srgbClr val="FF0000"/>
              </a:solidFill>
              <a:latin typeface="Arial" panose="020B0604020202020204" pitchFamily="34" charset="0"/>
              <a:cs typeface="Arial" panose="020B0604020202020204" pitchFamily="34" charset="0"/>
            </a:endParaRPr>
          </a:p>
          <a:p>
            <a:pPr algn="just">
              <a:spcBef>
                <a:spcPts val="600"/>
              </a:spcBef>
              <a:spcAft>
                <a:spcPts val="0"/>
              </a:spcAft>
              <a:defRPr/>
            </a:pPr>
            <a:r>
              <a:rPr lang="pl-PL" sz="2000" b="1" u="sng" dirty="0">
                <a:solidFill>
                  <a:prstClr val="black"/>
                </a:solidFill>
                <a:latin typeface="Arial" panose="020B0604020202020204" pitchFamily="34" charset="0"/>
                <a:cs typeface="Arial" panose="020B0604020202020204" pitchFamily="34" charset="0"/>
              </a:rPr>
              <a:t>OKW</a:t>
            </a:r>
            <a:r>
              <a:rPr lang="pl-PL" sz="2000" b="1" dirty="0">
                <a:solidFill>
                  <a:prstClr val="black"/>
                </a:solidFill>
                <a:latin typeface="Arial" panose="020B0604020202020204" pitchFamily="34" charset="0"/>
                <a:cs typeface="Arial" panose="020B0604020202020204" pitchFamily="34" charset="0"/>
              </a:rPr>
              <a:t> odkłada kopertę zwrotną wraz z zawartością, segregując odłożone koperty według naruszeń powyższych warunków. </a:t>
            </a:r>
          </a:p>
          <a:p>
            <a:pPr algn="just">
              <a:defRPr/>
            </a:pPr>
            <a:r>
              <a:rPr lang="pl-PL" sz="2000" b="1" dirty="0">
                <a:solidFill>
                  <a:prstClr val="black"/>
                </a:solidFill>
                <a:latin typeface="Arial" panose="020B0604020202020204" pitchFamily="34" charset="0"/>
                <a:cs typeface="Arial" panose="020B0604020202020204" pitchFamily="34" charset="0"/>
              </a:rPr>
              <a:t>Kopert tych OKW nie bierze pod uwagę przy ustalaniu wyników głosowania.</a:t>
            </a:r>
          </a:p>
          <a:p>
            <a:pPr algn="just">
              <a:defRPr/>
            </a:pPr>
            <a:endParaRPr lang="pl-PL" sz="700" b="1" dirty="0">
              <a:solidFill>
                <a:prstClr val="black"/>
              </a:solidFill>
              <a:latin typeface="Arial" panose="020B0604020202020204" pitchFamily="34" charset="0"/>
              <a:cs typeface="Arial" panose="020B0604020202020204" pitchFamily="34" charset="0"/>
            </a:endParaRPr>
          </a:p>
          <a:p>
            <a:pPr algn="just">
              <a:defRPr/>
            </a:pPr>
            <a:r>
              <a:rPr lang="pl-PL" sz="2000" b="1" dirty="0"/>
              <a:t>Jeżeli wyborca, którego koperta zwrotna została doręczona do komisji, nie jest ujęty w spisie wyborców, OKW jest obowiązana wyjaśnić telefonicznie w dziale ewidencji ludności urzędu gminy przyczynę nieumieszczenia wyborcy w spisie wyborców.</a:t>
            </a:r>
            <a:endParaRPr lang="pl-PL" dirty="0">
              <a:solidFill>
                <a:srgbClr val="C00000"/>
              </a:solidFill>
              <a:latin typeface="Calibri"/>
            </a:endParaRPr>
          </a:p>
        </p:txBody>
      </p:sp>
      <p:sp>
        <p:nvSpPr>
          <p:cNvPr id="7" name="Prostokąt 6">
            <a:extLst>
              <a:ext uri="{FF2B5EF4-FFF2-40B4-BE49-F238E27FC236}">
                <a16:creationId xmlns:a16="http://schemas.microsoft.com/office/drawing/2014/main" xmlns="" id="{A8BFA714-4695-4DCE-9437-36DED522CC79}"/>
              </a:ext>
            </a:extLst>
          </p:cNvPr>
          <p:cNvSpPr/>
          <p:nvPr/>
        </p:nvSpPr>
        <p:spPr>
          <a:xfrm>
            <a:off x="250825" y="5478463"/>
            <a:ext cx="8642350" cy="1295400"/>
          </a:xfrm>
          <a:prstGeom prst="rect">
            <a:avLst/>
          </a:prstGeom>
          <a:noFill/>
          <a:ln w="38100">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a:extLst>
              <a:ext uri="{FF2B5EF4-FFF2-40B4-BE49-F238E27FC236}">
                <a16:creationId xmlns:a16="http://schemas.microsoft.com/office/drawing/2014/main" xmlns="" id="{D81DC936-174B-4EB9-B234-32F502151B4B}"/>
              </a:ext>
            </a:extLst>
          </p:cNvPr>
          <p:cNvSpPr/>
          <p:nvPr/>
        </p:nvSpPr>
        <p:spPr>
          <a:xfrm>
            <a:off x="34925" y="6021388"/>
            <a:ext cx="7777163" cy="792162"/>
          </a:xfrm>
          <a:prstGeom prst="roundRect">
            <a:avLst/>
          </a:prstGeom>
          <a:solidFill>
            <a:schemeClr val="tx2">
              <a:lumMod val="20000"/>
              <a:lumOff val="80000"/>
            </a:schemeClr>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83971"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w="9525">
            <a:noFill/>
            <a:miter lim="800000"/>
            <a:headEnd/>
            <a:tailEnd/>
          </a:ln>
        </p:spPr>
        <p:txBody>
          <a:bodyPr/>
          <a:lstStyle/>
          <a:p>
            <a:pPr eaLnBrk="1" hangingPunct="1"/>
            <a:endParaRPr lang="pl-PL" altLang="pl-PL"/>
          </a:p>
        </p:txBody>
      </p:sp>
      <p:sp>
        <p:nvSpPr>
          <p:cNvPr id="83972"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w="9525">
            <a:noFill/>
            <a:miter lim="800000"/>
            <a:headEnd/>
            <a:tailEnd/>
          </a:ln>
        </p:spPr>
        <p:txBody>
          <a:bodyPr/>
          <a:lstStyle/>
          <a:p>
            <a:pPr eaLnBrk="1" hangingPunct="1"/>
            <a:endParaRPr lang="pl-PL" altLang="pl-PL"/>
          </a:p>
        </p:txBody>
      </p:sp>
      <p:pic>
        <p:nvPicPr>
          <p:cNvPr id="83973" name="Obraz 6"/>
          <p:cNvPicPr>
            <a:picLocks noChangeAspect="1"/>
          </p:cNvPicPr>
          <p:nvPr/>
        </p:nvPicPr>
        <p:blipFill>
          <a:blip r:embed="rId3"/>
          <a:srcRect/>
          <a:stretch>
            <a:fillRect/>
          </a:stretch>
        </p:blipFill>
        <p:spPr bwMode="auto">
          <a:xfrm>
            <a:off x="7885113" y="6313488"/>
            <a:ext cx="1185862" cy="500062"/>
          </a:xfrm>
          <a:prstGeom prst="rect">
            <a:avLst/>
          </a:prstGeom>
          <a:noFill/>
          <a:ln w="9525">
            <a:noFill/>
            <a:miter lim="800000"/>
            <a:headEnd/>
            <a:tailEnd/>
          </a:ln>
        </p:spPr>
      </p:pic>
      <p:sp>
        <p:nvSpPr>
          <p:cNvPr id="83974" name="pole tekstowe 5"/>
          <p:cNvSpPr txBox="1">
            <a:spLocks noChangeArrowheads="1"/>
          </p:cNvSpPr>
          <p:nvPr/>
        </p:nvSpPr>
        <p:spPr bwMode="auto">
          <a:xfrm>
            <a:off x="755650" y="476250"/>
            <a:ext cx="6429375" cy="461963"/>
          </a:xfrm>
          <a:prstGeom prst="rect">
            <a:avLst/>
          </a:prstGeom>
          <a:noFill/>
          <a:ln w="9525">
            <a:noFill/>
            <a:miter lim="800000"/>
            <a:headEnd/>
            <a:tailEnd/>
          </a:ln>
        </p:spPr>
        <p:txBody>
          <a:bodyPr wrap="none">
            <a:spAutoFit/>
          </a:bodyPr>
          <a:lstStyle/>
          <a:p>
            <a:pPr algn="ctr" eaLnBrk="1" hangingPunct="1"/>
            <a:r>
              <a:rPr lang="pl-PL" altLang="pl-PL" sz="2400" b="1">
                <a:solidFill>
                  <a:srgbClr val="9D032A"/>
                </a:solidFill>
                <a:latin typeface="Arial Black" pitchFamily="34" charset="0"/>
              </a:rPr>
              <a:t>GŁOSOWANIE KORESPONDENCYJNE</a:t>
            </a:r>
          </a:p>
        </p:txBody>
      </p:sp>
      <p:pic>
        <p:nvPicPr>
          <p:cNvPr id="83975" name="Obraz 2"/>
          <p:cNvPicPr>
            <a:picLocks noChangeAspect="1"/>
          </p:cNvPicPr>
          <p:nvPr/>
        </p:nvPicPr>
        <p:blipFill>
          <a:blip r:embed="rId4"/>
          <a:srcRect/>
          <a:stretch>
            <a:fillRect/>
          </a:stretch>
        </p:blipFill>
        <p:spPr bwMode="auto">
          <a:xfrm>
            <a:off x="7164388" y="4365625"/>
            <a:ext cx="998537" cy="925513"/>
          </a:xfrm>
          <a:prstGeom prst="rect">
            <a:avLst/>
          </a:prstGeom>
          <a:noFill/>
          <a:ln w="9525">
            <a:noFill/>
            <a:miter lim="800000"/>
            <a:headEnd/>
            <a:tailEnd/>
          </a:ln>
        </p:spPr>
      </p:pic>
      <p:sp>
        <p:nvSpPr>
          <p:cNvPr id="5" name="Prostokąt 4">
            <a:extLst>
              <a:ext uri="{FF2B5EF4-FFF2-40B4-BE49-F238E27FC236}">
                <a16:creationId xmlns:a16="http://schemas.microsoft.com/office/drawing/2014/main" xmlns="" id="{A76BE99C-9461-40C7-AD84-7361760B733C}"/>
              </a:ext>
            </a:extLst>
          </p:cNvPr>
          <p:cNvSpPr/>
          <p:nvPr/>
        </p:nvSpPr>
        <p:spPr>
          <a:xfrm>
            <a:off x="250825" y="908050"/>
            <a:ext cx="6272213" cy="5110163"/>
          </a:xfrm>
          <a:prstGeom prst="rect">
            <a:avLst/>
          </a:prstGeom>
        </p:spPr>
        <p:txBody>
          <a:bodyPr>
            <a:spAutoFit/>
          </a:bodyPr>
          <a:lstStyle/>
          <a:p>
            <a:pPr marL="355600" indent="-355600" algn="just">
              <a:spcAft>
                <a:spcPts val="600"/>
              </a:spcAft>
              <a:buFont typeface="Arial" panose="020B0604020202020204" pitchFamily="34" charset="0"/>
              <a:buChar char="―"/>
              <a:defRPr/>
            </a:pPr>
            <a:r>
              <a:rPr lang="pl-PL" b="1" dirty="0">
                <a:latin typeface="Arial" panose="020B0604020202020204" pitchFamily="34" charset="0"/>
                <a:cs typeface="Arial" panose="020B0604020202020204" pitchFamily="34" charset="0"/>
              </a:rPr>
              <a:t>Puste koperty zwrotne OKW </a:t>
            </a:r>
            <a:r>
              <a:rPr lang="pl-PL" b="1" dirty="0">
                <a:latin typeface="Arial" panose="020B0604020202020204" pitchFamily="34" charset="0"/>
              </a:rPr>
              <a:t>pakuje w pakiet, opisuje i odkłada</a:t>
            </a:r>
          </a:p>
          <a:p>
            <a:pPr marL="355600" indent="-355600" algn="just">
              <a:spcAft>
                <a:spcPts val="600"/>
              </a:spcAft>
              <a:buFont typeface="Arial" panose="020B0604020202020204" pitchFamily="34" charset="0"/>
              <a:buChar char="―"/>
              <a:defRPr/>
            </a:pPr>
            <a:r>
              <a:rPr lang="pl-PL" b="1" dirty="0">
                <a:latin typeface="Arial" panose="020B0604020202020204" pitchFamily="34" charset="0"/>
              </a:rPr>
              <a:t>Koperty wraz z kartami posegregowane wg naruszeń warunków OKW pakuje w osobne pakiety, opisuje i odkłada</a:t>
            </a:r>
          </a:p>
          <a:p>
            <a:pPr marL="355600" indent="-355600" algn="just">
              <a:spcAft>
                <a:spcPts val="600"/>
              </a:spcAft>
              <a:buFont typeface="Arial" panose="020B0604020202020204" pitchFamily="34" charset="0"/>
              <a:buChar char="―"/>
              <a:defRPr/>
            </a:pPr>
            <a:r>
              <a:rPr lang="pl-PL" b="1" dirty="0"/>
              <a:t>Koperty zwrotne, (w których znajdowało się oświadczenie wyborcy nieujętego w spisie wyborców, zawierające oświadczenie o osobistym i tajnym oddaniu głosu na karcie do głosowania wyborcy, który głosował wcześniej, w których znajdowała się więcej niż jedna koperta na kartę do głosowania</a:t>
            </a:r>
            <a:endParaRPr lang="pl-PL" b="1" dirty="0">
              <a:latin typeface="Arial" panose="020B0604020202020204" pitchFamily="34" charset="0"/>
            </a:endParaRPr>
          </a:p>
          <a:p>
            <a:pPr marL="355600" indent="-355600" algn="just">
              <a:spcAft>
                <a:spcPts val="600"/>
              </a:spcAft>
              <a:buFont typeface="Arial" panose="020B0604020202020204" pitchFamily="34" charset="0"/>
              <a:buChar char="―"/>
              <a:defRPr/>
            </a:pPr>
            <a:r>
              <a:rPr lang="pl-PL" b="1" dirty="0">
                <a:latin typeface="Arial" panose="020B0604020202020204" pitchFamily="34" charset="0"/>
              </a:rPr>
              <a:t>Pakiety wyborcze nieodebrane przez wyborcę, dostarczone OKW komisja pakuje w pakiet, opisuje </a:t>
            </a:r>
            <a:br>
              <a:rPr lang="pl-PL" b="1" dirty="0">
                <a:latin typeface="Arial" panose="020B0604020202020204" pitchFamily="34" charset="0"/>
              </a:rPr>
            </a:br>
            <a:r>
              <a:rPr lang="pl-PL" b="1" dirty="0">
                <a:latin typeface="Arial" panose="020B0604020202020204" pitchFamily="34" charset="0"/>
              </a:rPr>
              <a:t>i odkłada</a:t>
            </a:r>
          </a:p>
          <a:p>
            <a:pPr marL="355600" indent="-355600" algn="just">
              <a:buFont typeface="Arial" panose="020B0604020202020204" pitchFamily="34" charset="0"/>
              <a:buChar char="―"/>
              <a:defRPr/>
            </a:pPr>
            <a:r>
              <a:rPr lang="pl-PL" b="1" dirty="0">
                <a:latin typeface="Arial" panose="020B0604020202020204" pitchFamily="34" charset="0"/>
              </a:rPr>
              <a:t>Koperty zwrotne doręczone do OKW po zakończeniu głosowania pakuje w pakiet, opisuje i odkłada </a:t>
            </a:r>
            <a:endParaRPr lang="pl-PL" dirty="0">
              <a:solidFill>
                <a:srgbClr val="000000"/>
              </a:solidFill>
              <a:latin typeface="+mn-lt"/>
            </a:endParaRPr>
          </a:p>
        </p:txBody>
      </p:sp>
      <p:pic>
        <p:nvPicPr>
          <p:cNvPr id="83977" name="Obraz 22"/>
          <p:cNvPicPr>
            <a:picLocks noChangeAspect="1"/>
          </p:cNvPicPr>
          <p:nvPr/>
        </p:nvPicPr>
        <p:blipFill>
          <a:blip r:embed="rId5"/>
          <a:srcRect/>
          <a:stretch>
            <a:fillRect/>
          </a:stretch>
        </p:blipFill>
        <p:spPr bwMode="auto">
          <a:xfrm>
            <a:off x="6523038" y="2070100"/>
            <a:ext cx="611187" cy="566738"/>
          </a:xfrm>
          <a:prstGeom prst="rect">
            <a:avLst/>
          </a:prstGeom>
          <a:noFill/>
          <a:ln w="9525">
            <a:noFill/>
            <a:miter lim="800000"/>
            <a:headEnd/>
            <a:tailEnd/>
          </a:ln>
        </p:spPr>
      </p:pic>
      <p:pic>
        <p:nvPicPr>
          <p:cNvPr id="83978" name="Obraz 23"/>
          <p:cNvPicPr>
            <a:picLocks noChangeAspect="1"/>
          </p:cNvPicPr>
          <p:nvPr/>
        </p:nvPicPr>
        <p:blipFill>
          <a:blip r:embed="rId4"/>
          <a:srcRect/>
          <a:stretch>
            <a:fillRect/>
          </a:stretch>
        </p:blipFill>
        <p:spPr bwMode="auto">
          <a:xfrm>
            <a:off x="6661150" y="765175"/>
            <a:ext cx="1000125" cy="925513"/>
          </a:xfrm>
          <a:prstGeom prst="rect">
            <a:avLst/>
          </a:prstGeom>
          <a:noFill/>
          <a:ln w="9525">
            <a:noFill/>
            <a:miter lim="800000"/>
            <a:headEnd/>
            <a:tailEnd/>
          </a:ln>
        </p:spPr>
      </p:pic>
      <p:sp>
        <p:nvSpPr>
          <p:cNvPr id="83979" name="Prostokąt 2"/>
          <p:cNvSpPr>
            <a:spLocks noChangeArrowheads="1"/>
          </p:cNvSpPr>
          <p:nvPr/>
        </p:nvSpPr>
        <p:spPr bwMode="auto">
          <a:xfrm>
            <a:off x="-204788" y="5981700"/>
            <a:ext cx="8280401" cy="831850"/>
          </a:xfrm>
          <a:prstGeom prst="rect">
            <a:avLst/>
          </a:prstGeom>
          <a:noFill/>
          <a:ln w="9525">
            <a:noFill/>
            <a:miter lim="800000"/>
            <a:headEnd/>
            <a:tailEnd/>
          </a:ln>
        </p:spPr>
        <p:txBody>
          <a:bodyPr>
            <a:spAutoFit/>
          </a:bodyPr>
          <a:lstStyle/>
          <a:p>
            <a:pPr algn="ctr"/>
            <a:r>
              <a:rPr lang="pl-PL" altLang="pl-PL" sz="1600" b="1"/>
              <a:t>Pakiety te pozostają w dokumentacji </a:t>
            </a:r>
            <a:r>
              <a:rPr lang="pl-PL" altLang="pl-PL" sz="1600" b="1" u="sng"/>
              <a:t>OKW</a:t>
            </a:r>
            <a:r>
              <a:rPr lang="pl-PL" altLang="pl-PL" sz="1600" b="1"/>
              <a:t>, które po zakończeniu głosowania w opakowaniu zbiorczym zamkniętym i opisanym przekazywane są razem z innymi dokumentami (m.in. spisem wyborców) w depozyt </a:t>
            </a:r>
            <a:r>
              <a:rPr lang="pl-PL" altLang="pl-PL" sz="1600" b="1">
                <a:solidFill>
                  <a:srgbClr val="90181B"/>
                </a:solidFill>
              </a:rPr>
              <a:t>urzędnikowi wyborczemu. </a:t>
            </a:r>
          </a:p>
        </p:txBody>
      </p:sp>
      <p:pic>
        <p:nvPicPr>
          <p:cNvPr id="83980" name="Obraz 2"/>
          <p:cNvPicPr>
            <a:picLocks noChangeAspect="1"/>
          </p:cNvPicPr>
          <p:nvPr/>
        </p:nvPicPr>
        <p:blipFill>
          <a:blip r:embed="rId4"/>
          <a:srcRect/>
          <a:stretch>
            <a:fillRect/>
          </a:stretch>
        </p:blipFill>
        <p:spPr bwMode="auto">
          <a:xfrm>
            <a:off x="6842125" y="2852738"/>
            <a:ext cx="1320800" cy="1223962"/>
          </a:xfrm>
          <a:prstGeom prst="rect">
            <a:avLst/>
          </a:prstGeom>
          <a:noFill/>
          <a:ln w="9525">
            <a:noFill/>
            <a:miter lim="800000"/>
            <a:headEnd/>
            <a:tailEnd/>
          </a:ln>
        </p:spPr>
      </p:pic>
      <p:pic>
        <p:nvPicPr>
          <p:cNvPr id="83981" name="Obraz 22"/>
          <p:cNvPicPr>
            <a:picLocks noChangeAspect="1"/>
          </p:cNvPicPr>
          <p:nvPr/>
        </p:nvPicPr>
        <p:blipFill>
          <a:blip r:embed="rId5"/>
          <a:srcRect/>
          <a:stretch>
            <a:fillRect/>
          </a:stretch>
        </p:blipFill>
        <p:spPr bwMode="auto">
          <a:xfrm>
            <a:off x="7019925" y="1773238"/>
            <a:ext cx="611188" cy="565150"/>
          </a:xfrm>
          <a:prstGeom prst="rect">
            <a:avLst/>
          </a:prstGeom>
          <a:noFill/>
          <a:ln w="9525">
            <a:noFill/>
            <a:miter lim="800000"/>
            <a:headEnd/>
            <a:tailEnd/>
          </a:ln>
        </p:spPr>
      </p:pic>
      <p:pic>
        <p:nvPicPr>
          <p:cNvPr id="83982" name="Obraz 22"/>
          <p:cNvPicPr>
            <a:picLocks noChangeAspect="1"/>
          </p:cNvPicPr>
          <p:nvPr/>
        </p:nvPicPr>
        <p:blipFill>
          <a:blip r:embed="rId5"/>
          <a:srcRect/>
          <a:stretch>
            <a:fillRect/>
          </a:stretch>
        </p:blipFill>
        <p:spPr bwMode="auto">
          <a:xfrm>
            <a:off x="7466013" y="1898650"/>
            <a:ext cx="609600" cy="565150"/>
          </a:xfrm>
          <a:prstGeom prst="rect">
            <a:avLst/>
          </a:prstGeom>
          <a:noFill/>
          <a:ln w="9525">
            <a:noFill/>
            <a:miter lim="800000"/>
            <a:headEnd/>
            <a:tailEnd/>
          </a:ln>
        </p:spPr>
      </p:pic>
      <p:pic>
        <p:nvPicPr>
          <p:cNvPr id="83983" name="Obraz 22"/>
          <p:cNvPicPr>
            <a:picLocks noChangeAspect="1"/>
          </p:cNvPicPr>
          <p:nvPr/>
        </p:nvPicPr>
        <p:blipFill>
          <a:blip r:embed="rId5"/>
          <a:srcRect/>
          <a:stretch>
            <a:fillRect/>
          </a:stretch>
        </p:blipFill>
        <p:spPr bwMode="auto">
          <a:xfrm>
            <a:off x="7961313" y="1628775"/>
            <a:ext cx="611187" cy="565150"/>
          </a:xfrm>
          <a:prstGeom prst="rect">
            <a:avLst/>
          </a:prstGeom>
          <a:noFill/>
          <a:ln w="9525">
            <a:noFill/>
            <a:miter lim="800000"/>
            <a:headEnd/>
            <a:tailEnd/>
          </a:ln>
        </p:spPr>
      </p:pic>
      <p:pic>
        <p:nvPicPr>
          <p:cNvPr id="83984" name="Obraz 2"/>
          <p:cNvPicPr>
            <a:picLocks noChangeAspect="1"/>
          </p:cNvPicPr>
          <p:nvPr/>
        </p:nvPicPr>
        <p:blipFill>
          <a:blip r:embed="rId4"/>
          <a:srcRect/>
          <a:stretch>
            <a:fillRect/>
          </a:stretch>
        </p:blipFill>
        <p:spPr bwMode="auto">
          <a:xfrm>
            <a:off x="7164388" y="5157788"/>
            <a:ext cx="998537" cy="92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a:extLst>
              <a:ext uri="{FF2B5EF4-FFF2-40B4-BE49-F238E27FC236}">
                <a16:creationId xmlns:a16="http://schemas.microsoft.com/office/drawing/2014/main" xmlns="" id="{EA981D6D-E6D3-4C6C-8940-11D8FF3959FE}"/>
              </a:ext>
            </a:extLst>
          </p:cNvPr>
          <p:cNvSpPr/>
          <p:nvPr/>
        </p:nvSpPr>
        <p:spPr>
          <a:xfrm>
            <a:off x="107950" y="5635625"/>
            <a:ext cx="7488238" cy="1054100"/>
          </a:xfrm>
          <a:prstGeom prst="roundRect">
            <a:avLst/>
          </a:prstGeom>
          <a:solidFill>
            <a:schemeClr val="tx2">
              <a:lumMod val="20000"/>
              <a:lumOff val="80000"/>
            </a:schemeClr>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86019"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w="9525">
            <a:noFill/>
            <a:miter lim="800000"/>
            <a:headEnd/>
            <a:tailEnd/>
          </a:ln>
        </p:spPr>
        <p:txBody>
          <a:bodyPr/>
          <a:lstStyle/>
          <a:p>
            <a:pPr eaLnBrk="1" hangingPunct="1"/>
            <a:endParaRPr lang="pl-PL" altLang="pl-PL"/>
          </a:p>
        </p:txBody>
      </p:sp>
      <p:sp>
        <p:nvSpPr>
          <p:cNvPr id="86020"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w="9525">
            <a:noFill/>
            <a:miter lim="800000"/>
            <a:headEnd/>
            <a:tailEnd/>
          </a:ln>
        </p:spPr>
        <p:txBody>
          <a:bodyPr/>
          <a:lstStyle/>
          <a:p>
            <a:pPr eaLnBrk="1" hangingPunct="1"/>
            <a:endParaRPr lang="pl-PL" altLang="pl-PL"/>
          </a:p>
        </p:txBody>
      </p:sp>
      <p:pic>
        <p:nvPicPr>
          <p:cNvPr id="86021" name="Obraz 6"/>
          <p:cNvPicPr>
            <a:picLocks noChangeAspect="1"/>
          </p:cNvPicPr>
          <p:nvPr/>
        </p:nvPicPr>
        <p:blipFill>
          <a:blip r:embed="rId3"/>
          <a:srcRect/>
          <a:stretch>
            <a:fillRect/>
          </a:stretch>
        </p:blipFill>
        <p:spPr bwMode="auto">
          <a:xfrm>
            <a:off x="7885113" y="6313488"/>
            <a:ext cx="1185862" cy="500062"/>
          </a:xfrm>
          <a:prstGeom prst="rect">
            <a:avLst/>
          </a:prstGeom>
          <a:noFill/>
          <a:ln w="9525">
            <a:noFill/>
            <a:miter lim="800000"/>
            <a:headEnd/>
            <a:tailEnd/>
          </a:ln>
        </p:spPr>
      </p:pic>
      <p:sp>
        <p:nvSpPr>
          <p:cNvPr id="86022" name="pole tekstowe 5"/>
          <p:cNvSpPr txBox="1">
            <a:spLocks noChangeArrowheads="1"/>
          </p:cNvSpPr>
          <p:nvPr/>
        </p:nvSpPr>
        <p:spPr bwMode="auto">
          <a:xfrm>
            <a:off x="23813" y="333375"/>
            <a:ext cx="7893050" cy="800100"/>
          </a:xfrm>
          <a:prstGeom prst="rect">
            <a:avLst/>
          </a:prstGeom>
          <a:noFill/>
          <a:ln w="9525">
            <a:noFill/>
            <a:miter lim="800000"/>
            <a:headEnd/>
            <a:tailEnd/>
          </a:ln>
        </p:spPr>
        <p:txBody>
          <a:bodyPr wrap="none">
            <a:spAutoFit/>
          </a:bodyPr>
          <a:lstStyle/>
          <a:p>
            <a:pPr algn="ctr" eaLnBrk="1" hangingPunct="1"/>
            <a:r>
              <a:rPr lang="pl-PL" altLang="pl-PL" sz="2400" b="1">
                <a:solidFill>
                  <a:srgbClr val="9D032A"/>
                </a:solidFill>
                <a:latin typeface="Arial Black" pitchFamily="34" charset="0"/>
              </a:rPr>
              <a:t>INFORMACJA O ZNALEZIONYCH </a:t>
            </a:r>
            <a:br>
              <a:rPr lang="pl-PL" altLang="pl-PL" sz="2400" b="1">
                <a:solidFill>
                  <a:srgbClr val="9D032A"/>
                </a:solidFill>
                <a:latin typeface="Arial Black" pitchFamily="34" charset="0"/>
              </a:rPr>
            </a:br>
            <a:r>
              <a:rPr lang="pl-PL" altLang="pl-PL" sz="2200" b="1">
                <a:solidFill>
                  <a:srgbClr val="9D032A"/>
                </a:solidFill>
                <a:latin typeface="Arial Black" pitchFamily="34" charset="0"/>
              </a:rPr>
              <a:t>kartach do głosowania lub pakietach wyborczych </a:t>
            </a:r>
          </a:p>
        </p:txBody>
      </p:sp>
      <p:sp>
        <p:nvSpPr>
          <p:cNvPr id="5" name="Prostokąt 4">
            <a:extLst>
              <a:ext uri="{FF2B5EF4-FFF2-40B4-BE49-F238E27FC236}">
                <a16:creationId xmlns:a16="http://schemas.microsoft.com/office/drawing/2014/main" xmlns="" id="{D9F3B2A3-5FE3-458E-9B61-E1603A9724AD}"/>
              </a:ext>
            </a:extLst>
          </p:cNvPr>
          <p:cNvSpPr/>
          <p:nvPr/>
        </p:nvSpPr>
        <p:spPr>
          <a:xfrm>
            <a:off x="250825" y="1304925"/>
            <a:ext cx="6913563" cy="4362450"/>
          </a:xfrm>
          <a:prstGeom prst="rect">
            <a:avLst/>
          </a:prstGeom>
        </p:spPr>
        <p:txBody>
          <a:bodyPr>
            <a:spAutoFit/>
          </a:bodyPr>
          <a:lstStyle/>
          <a:p>
            <a:pPr indent="-355600" algn="just">
              <a:spcAft>
                <a:spcPts val="600"/>
              </a:spcAft>
              <a:defRPr/>
            </a:pPr>
            <a:r>
              <a:rPr lang="pl-PL" sz="2000" b="1" dirty="0"/>
              <a:t>W przypadku, gdyby komisja </a:t>
            </a:r>
            <a:r>
              <a:rPr lang="pl-PL" sz="2000" b="1" dirty="0">
                <a:latin typeface="Arial Black" pitchFamily="34" charset="0"/>
              </a:rPr>
              <a:t>znalazła</a:t>
            </a:r>
            <a:r>
              <a:rPr lang="pl-PL" sz="2000" b="1" dirty="0"/>
              <a:t> w lokalu wyborczym lub w budynku, w którym znajduje się lokal wyborczy, w trakcie głosowania albo po jego zakończeniu, kartę (lub karty) do głosowania pozostawioną przez wyborcę, komisja nie jest uprawniona do wrzucenia jej do urny wyborczej. Karty takiej nie uwzględnia się przy obliczeniach</a:t>
            </a:r>
          </a:p>
          <a:p>
            <a:pPr indent="-355600" algn="just">
              <a:spcAft>
                <a:spcPts val="600"/>
              </a:spcAft>
              <a:defRPr/>
            </a:pPr>
            <a:endParaRPr lang="pl-PL" sz="1050" b="1" dirty="0"/>
          </a:p>
          <a:p>
            <a:pPr indent="-355600" algn="just">
              <a:spcAft>
                <a:spcPts val="600"/>
              </a:spcAft>
              <a:defRPr/>
            </a:pPr>
            <a:r>
              <a:rPr lang="pl-PL" sz="2000" b="1" dirty="0"/>
              <a:t>Odnalezioną kartę należy zapakować w odrębny pakiet, opieczętować go i opisać, a informację o odnalezieniu karty odnotować </a:t>
            </a:r>
            <a:r>
              <a:rPr lang="pl-PL" sz="2000" b="1" u="sng" dirty="0"/>
              <a:t>w punkcie 22 protokołu głosowania</a:t>
            </a:r>
            <a:r>
              <a:rPr lang="pl-PL" sz="2000" b="1" dirty="0"/>
              <a:t>. </a:t>
            </a:r>
          </a:p>
          <a:p>
            <a:pPr indent="-355600" algn="just">
              <a:spcAft>
                <a:spcPts val="600"/>
              </a:spcAft>
              <a:defRPr/>
            </a:pPr>
            <a:endParaRPr lang="pl-PL" sz="700" b="1" dirty="0"/>
          </a:p>
          <a:p>
            <a:pPr indent="-355600" algn="just">
              <a:spcAft>
                <a:spcPts val="600"/>
              </a:spcAft>
              <a:defRPr/>
            </a:pPr>
            <a:r>
              <a:rPr lang="pl-PL" sz="2000" b="1" dirty="0"/>
              <a:t>Analogicznie komisja postępuje z odnalezionym pakietem wyborczym lub kopertą zwrotną </a:t>
            </a:r>
            <a:endParaRPr lang="pl-PL" dirty="0">
              <a:solidFill>
                <a:srgbClr val="000000"/>
              </a:solidFill>
              <a:latin typeface="+mn-lt"/>
            </a:endParaRPr>
          </a:p>
        </p:txBody>
      </p:sp>
      <p:sp>
        <p:nvSpPr>
          <p:cNvPr id="86024" name="Prostokąt 2"/>
          <p:cNvSpPr>
            <a:spLocks noChangeArrowheads="1"/>
          </p:cNvSpPr>
          <p:nvPr/>
        </p:nvSpPr>
        <p:spPr bwMode="auto">
          <a:xfrm>
            <a:off x="57150" y="5732463"/>
            <a:ext cx="7585075" cy="923925"/>
          </a:xfrm>
          <a:prstGeom prst="rect">
            <a:avLst/>
          </a:prstGeom>
          <a:noFill/>
          <a:ln w="9525">
            <a:noFill/>
            <a:miter lim="800000"/>
            <a:headEnd/>
            <a:tailEnd/>
          </a:ln>
        </p:spPr>
        <p:txBody>
          <a:bodyPr>
            <a:spAutoFit/>
          </a:bodyPr>
          <a:lstStyle/>
          <a:p>
            <a:pPr algn="just"/>
            <a:r>
              <a:rPr lang="pl-PL" altLang="pl-PL" b="1"/>
              <a:t>Pakiet ten należy przekazać razem z innymi dokumentami, </a:t>
            </a:r>
            <a:br>
              <a:rPr lang="pl-PL" altLang="pl-PL" b="1"/>
            </a:br>
            <a:r>
              <a:rPr lang="pl-PL" altLang="pl-PL" b="1"/>
              <a:t>o których mowa w pkt. 135 wytycznych dla OKW w depozyt </a:t>
            </a:r>
            <a:r>
              <a:rPr lang="pl-PL" altLang="pl-PL" b="1">
                <a:solidFill>
                  <a:srgbClr val="90181B"/>
                </a:solidFill>
              </a:rPr>
              <a:t>urzędnikowi wyborczemu. </a:t>
            </a:r>
          </a:p>
        </p:txBody>
      </p:sp>
      <p:pic>
        <p:nvPicPr>
          <p:cNvPr id="86025" name="Obraz 2"/>
          <p:cNvPicPr>
            <a:picLocks noChangeAspect="1"/>
          </p:cNvPicPr>
          <p:nvPr/>
        </p:nvPicPr>
        <p:blipFill>
          <a:blip r:embed="rId4"/>
          <a:srcRect/>
          <a:stretch>
            <a:fillRect/>
          </a:stretch>
        </p:blipFill>
        <p:spPr bwMode="auto">
          <a:xfrm>
            <a:off x="7451725" y="3789363"/>
            <a:ext cx="1320800" cy="1223962"/>
          </a:xfrm>
          <a:prstGeom prst="rect">
            <a:avLst/>
          </a:prstGeom>
          <a:noFill/>
          <a:ln w="9525">
            <a:noFill/>
            <a:miter lim="800000"/>
            <a:headEnd/>
            <a:tailEnd/>
          </a:ln>
        </p:spPr>
      </p:pic>
      <p:sp>
        <p:nvSpPr>
          <p:cNvPr id="12" name="Schemat blokowy: dane 11">
            <a:extLst>
              <a:ext uri="{FF2B5EF4-FFF2-40B4-BE49-F238E27FC236}">
                <a16:creationId xmlns:a16="http://schemas.microsoft.com/office/drawing/2014/main" xmlns="" id="{05395567-CCE9-4B5D-9BA1-A3213A1B3160}"/>
              </a:ext>
            </a:extLst>
          </p:cNvPr>
          <p:cNvSpPr/>
          <p:nvPr/>
        </p:nvSpPr>
        <p:spPr>
          <a:xfrm rot="1327889">
            <a:off x="7370763" y="2193925"/>
            <a:ext cx="1655762" cy="944563"/>
          </a:xfrm>
          <a:prstGeom prst="flowChartInputOutput">
            <a:avLst/>
          </a:prstGeom>
          <a:solidFill>
            <a:schemeClr val="bg1"/>
          </a:solidFill>
          <a:ln>
            <a:solidFill>
              <a:schemeClr val="bg1"/>
            </a:solidFill>
          </a:ln>
          <a:effectLst>
            <a:outerShdw blurRad="381000" dist="38100" dir="18900000" algn="b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86027" name="Obraz 10" descr="lupa.png"/>
          <p:cNvPicPr>
            <a:picLocks noChangeAspect="1"/>
          </p:cNvPicPr>
          <p:nvPr/>
        </p:nvPicPr>
        <p:blipFill>
          <a:blip r:embed="rId5"/>
          <a:srcRect/>
          <a:stretch>
            <a:fillRect/>
          </a:stretch>
        </p:blipFill>
        <p:spPr bwMode="auto">
          <a:xfrm rot="1882881">
            <a:off x="8162925" y="1762125"/>
            <a:ext cx="1017588" cy="80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ole tekstowe 1"/>
          <p:cNvSpPr txBox="1">
            <a:spLocks noChangeArrowheads="1"/>
          </p:cNvSpPr>
          <p:nvPr/>
        </p:nvSpPr>
        <p:spPr bwMode="auto">
          <a:xfrm>
            <a:off x="1042988" y="260350"/>
            <a:ext cx="5184775" cy="400050"/>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            PRZERWA W GŁOSOWANIU</a:t>
            </a:r>
            <a:endParaRPr lang="pl-PL" altLang="pl-PL" sz="2000">
              <a:solidFill>
                <a:srgbClr val="9D032A"/>
              </a:solidFill>
              <a:latin typeface="Arial Black" pitchFamily="34" charset="0"/>
            </a:endParaRPr>
          </a:p>
        </p:txBody>
      </p:sp>
      <p:sp>
        <p:nvSpPr>
          <p:cNvPr id="146435" name="Rectangle 1">
            <a:extLst>
              <a:ext uri="{FF2B5EF4-FFF2-40B4-BE49-F238E27FC236}">
                <a16:creationId xmlns:a16="http://schemas.microsoft.com/office/drawing/2014/main" xmlns="" id="{C6520254-906F-496C-85B8-294D0DAD8F8D}"/>
              </a:ext>
            </a:extLst>
          </p:cNvPr>
          <p:cNvSpPr>
            <a:spLocks noChangeArrowheads="1"/>
          </p:cNvSpPr>
          <p:nvPr/>
        </p:nvSpPr>
        <p:spPr bwMode="auto">
          <a:xfrm>
            <a:off x="107950" y="719138"/>
            <a:ext cx="7343775" cy="2278062"/>
          </a:xfrm>
          <a:prstGeom prst="rect">
            <a:avLst/>
          </a:prstGeom>
          <a:noFill/>
          <a:ln>
            <a:noFill/>
          </a:ln>
          <a:extLst/>
        </p:spPr>
        <p:txBody>
          <a:bodyPr anchor="ctr">
            <a:spAutoFit/>
          </a:bodyPr>
          <a:lstStyle>
            <a:lvl1pPr>
              <a:lnSpc>
                <a:spcPct val="90000"/>
              </a:lnSpc>
              <a:spcBef>
                <a:spcPts val="1000"/>
              </a:spcBef>
              <a:buFont typeface="Arial" panose="020B0604020202020204" pitchFamily="34" charset="0"/>
              <a:buChar char="•"/>
              <a:tabLst>
                <a:tab pos="2698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698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698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698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69875" algn="l"/>
              </a:tabLst>
              <a:defRPr>
                <a:solidFill>
                  <a:schemeClr val="tx1"/>
                </a:solidFill>
                <a:latin typeface="Calibri" panose="020F0502020204030204" pitchFamily="34" charset="0"/>
              </a:defRPr>
            </a:lvl9pPr>
          </a:lstStyle>
          <a:p>
            <a:pPr algn="just" eaLnBrk="1" hangingPunct="1">
              <a:lnSpc>
                <a:spcPct val="100000"/>
              </a:lnSpc>
              <a:spcBef>
                <a:spcPct val="0"/>
              </a:spcBef>
              <a:buFontTx/>
              <a:buNone/>
              <a:defRPr/>
            </a:pPr>
            <a:r>
              <a:rPr lang="pl-PL" altLang="pl-PL" sz="2000" b="1" dirty="0">
                <a:latin typeface="+mn-lt"/>
                <a:cs typeface="Times New Roman" panose="02020603050405020304" pitchFamily="18" charset="0"/>
              </a:rPr>
              <a:t>Głosowania nie wolno przerywać – tylko nadzwyczajne wydarzenia,</a:t>
            </a:r>
          </a:p>
          <a:p>
            <a:pPr algn="just" eaLnBrk="1" hangingPunct="1">
              <a:lnSpc>
                <a:spcPct val="100000"/>
              </a:lnSpc>
              <a:spcBef>
                <a:spcPct val="0"/>
              </a:spcBef>
              <a:buFontTx/>
              <a:buNone/>
              <a:defRPr/>
            </a:pPr>
            <a:r>
              <a:rPr lang="pl-PL" altLang="pl-PL" sz="2000" dirty="0">
                <a:latin typeface="+mn-lt"/>
                <a:cs typeface="Times New Roman" panose="02020603050405020304" pitchFamily="18" charset="0"/>
              </a:rPr>
              <a:t>np. katastrofa budowlana dotycząca budynku lokalu wyborczego może być przyczyną przerwy w głosowaniu.</a:t>
            </a:r>
          </a:p>
          <a:p>
            <a:pPr marL="627063" eaLnBrk="1" hangingPunct="1">
              <a:lnSpc>
                <a:spcPct val="100000"/>
              </a:lnSpc>
              <a:spcBef>
                <a:spcPct val="0"/>
              </a:spcBef>
              <a:buFontTx/>
              <a:buNone/>
              <a:defRPr/>
            </a:pPr>
            <a:r>
              <a:rPr lang="pl-PL" altLang="pl-PL" sz="2000" dirty="0">
                <a:latin typeface="+mn-lt"/>
                <a:cs typeface="Times New Roman" panose="02020603050405020304" pitchFamily="18" charset="0"/>
              </a:rPr>
              <a:t>Brak pieczęci, trudność w dostaniu się do budynku lub lokalu przed rozpoczęciem głosowania, zapełnienie się urny </a:t>
            </a:r>
          </a:p>
          <a:p>
            <a:pPr marL="627063" eaLnBrk="1" hangingPunct="1">
              <a:lnSpc>
                <a:spcPct val="100000"/>
              </a:lnSpc>
              <a:spcBef>
                <a:spcPct val="0"/>
              </a:spcBef>
              <a:buFontTx/>
              <a:buNone/>
              <a:defRPr/>
            </a:pPr>
            <a:r>
              <a:rPr lang="pl-PL" altLang="pl-PL" sz="2000" dirty="0">
                <a:latin typeface="+mn-lt"/>
                <a:cs typeface="Times New Roman" panose="02020603050405020304" pitchFamily="18" charset="0"/>
              </a:rPr>
              <a:t>– </a:t>
            </a:r>
            <a:r>
              <a:rPr lang="pl-PL" altLang="pl-PL" sz="2000" b="1" dirty="0">
                <a:solidFill>
                  <a:srgbClr val="9D032A"/>
                </a:solidFill>
                <a:latin typeface="+mn-lt"/>
                <a:cs typeface="Times New Roman" panose="02020603050405020304" pitchFamily="18" charset="0"/>
              </a:rPr>
              <a:t>to nie są nadzwyczajne wydarzenia!!! </a:t>
            </a:r>
          </a:p>
          <a:p>
            <a:pPr marL="627063" eaLnBrk="1" hangingPunct="1">
              <a:lnSpc>
                <a:spcPct val="100000"/>
              </a:lnSpc>
              <a:spcBef>
                <a:spcPct val="0"/>
              </a:spcBef>
              <a:buFontTx/>
              <a:buNone/>
              <a:defRPr/>
            </a:pPr>
            <a:r>
              <a:rPr lang="pl-PL" altLang="pl-PL" sz="2200" b="1" dirty="0">
                <a:solidFill>
                  <a:srgbClr val="9D032A"/>
                </a:solidFill>
                <a:latin typeface="+mn-lt"/>
                <a:cs typeface="Times New Roman" panose="02020603050405020304" pitchFamily="18" charset="0"/>
              </a:rPr>
              <a:t>Nie upoważniają do zarządzenia przerwy w głosowaniu.</a:t>
            </a:r>
          </a:p>
        </p:txBody>
      </p:sp>
      <p:pic>
        <p:nvPicPr>
          <p:cNvPr id="88068" name="Picture 2" descr="http://www.pomorska.pl/apps/pbcsi.dll/bilde?Site=PO&amp;Date=20100421&amp;Category=INNEMIASTA13&amp;ArtNo=901377486&amp;Ref=AR&amp;border=0&amp;MaxW=666"/>
          <p:cNvPicPr>
            <a:picLocks noChangeAspect="1" noChangeArrowheads="1"/>
          </p:cNvPicPr>
          <p:nvPr/>
        </p:nvPicPr>
        <p:blipFill>
          <a:blip r:embed="rId2"/>
          <a:srcRect/>
          <a:stretch>
            <a:fillRect/>
          </a:stretch>
        </p:blipFill>
        <p:spPr bwMode="auto">
          <a:xfrm>
            <a:off x="7507288" y="1708150"/>
            <a:ext cx="1404937" cy="930275"/>
          </a:xfrm>
          <a:prstGeom prst="rect">
            <a:avLst/>
          </a:prstGeom>
          <a:noFill/>
          <a:ln w="9525">
            <a:noFill/>
            <a:miter lim="800000"/>
            <a:headEnd/>
            <a:tailEnd/>
          </a:ln>
        </p:spPr>
      </p:pic>
      <p:sp>
        <p:nvSpPr>
          <p:cNvPr id="5" name="Prostokąt 4">
            <a:extLst>
              <a:ext uri="{FF2B5EF4-FFF2-40B4-BE49-F238E27FC236}">
                <a16:creationId xmlns:a16="http://schemas.microsoft.com/office/drawing/2014/main" xmlns="" id="{F6A16870-D6D2-4D54-A7AB-D700E0A24323}"/>
              </a:ext>
            </a:extLst>
          </p:cNvPr>
          <p:cNvSpPr/>
          <p:nvPr/>
        </p:nvSpPr>
        <p:spPr>
          <a:xfrm>
            <a:off x="395288" y="3095625"/>
            <a:ext cx="8208962" cy="923925"/>
          </a:xfrm>
          <a:prstGeom prst="rect">
            <a:avLst/>
          </a:prstGeom>
          <a:solidFill>
            <a:srgbClr val="9D032A"/>
          </a:solidFill>
          <a:ln w="28575">
            <a:solidFill>
              <a:schemeClr val="bg1">
                <a:lumMod val="75000"/>
              </a:schemeClr>
            </a:solidFill>
          </a:ln>
        </p:spPr>
        <p:txBody>
          <a:bodyPr>
            <a:spAutoFit/>
          </a:bodyPr>
          <a:lstStyle>
            <a:lvl1pPr>
              <a:tabLst>
                <a:tab pos="269875" algn="l"/>
              </a:tabLst>
              <a:defRPr>
                <a:solidFill>
                  <a:schemeClr val="tx1"/>
                </a:solidFill>
                <a:latin typeface="Arial" panose="020B0604020202020204" pitchFamily="34" charset="0"/>
              </a:defRPr>
            </a:lvl1pPr>
            <a:lvl2pPr marL="742950" indent="-285750">
              <a:tabLst>
                <a:tab pos="269875" algn="l"/>
              </a:tabLst>
              <a:defRPr>
                <a:solidFill>
                  <a:schemeClr val="tx1"/>
                </a:solidFill>
                <a:latin typeface="Arial" panose="020B0604020202020204" pitchFamily="34" charset="0"/>
              </a:defRPr>
            </a:lvl2pPr>
            <a:lvl3pPr marL="1143000" indent="-228600">
              <a:tabLst>
                <a:tab pos="269875" algn="l"/>
              </a:tabLst>
              <a:defRPr>
                <a:solidFill>
                  <a:schemeClr val="tx1"/>
                </a:solidFill>
                <a:latin typeface="Arial" panose="020B0604020202020204" pitchFamily="34" charset="0"/>
              </a:defRPr>
            </a:lvl3pPr>
            <a:lvl4pPr marL="1600200" indent="-228600">
              <a:tabLst>
                <a:tab pos="269875" algn="l"/>
              </a:tabLst>
              <a:defRPr>
                <a:solidFill>
                  <a:schemeClr val="tx1"/>
                </a:solidFill>
                <a:latin typeface="Arial" panose="020B0604020202020204" pitchFamily="34" charset="0"/>
              </a:defRPr>
            </a:lvl4pPr>
            <a:lvl5pPr marL="2057400" indent="-228600">
              <a:tabLst>
                <a:tab pos="2698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698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698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698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lgn="just">
              <a:defRPr/>
            </a:pPr>
            <a:r>
              <a:rPr lang="pl-PL" altLang="pl-PL" b="1" dirty="0">
                <a:solidFill>
                  <a:schemeClr val="bg1"/>
                </a:solidFill>
                <a:latin typeface="Calibri Light" panose="020F0302020204030204" pitchFamily="34" charset="0"/>
                <a:cs typeface="Times New Roman" panose="02020603050405020304" pitchFamily="18" charset="0"/>
              </a:rPr>
              <a:t>O przyczynach uzasadniających — zdaniem komisji — zarządzenie przerwy w głosowaniu, jego przedłużenie lub odroczenie komisja powiadamia niezwłocznie Okręgową Komisję Wyborczą  </a:t>
            </a:r>
            <a:r>
              <a:rPr lang="pl-PL" altLang="pl-PL" b="1" u="sng" dirty="0">
                <a:solidFill>
                  <a:schemeClr val="bg1"/>
                </a:solidFill>
                <a:latin typeface="Calibri Light" panose="020F0302020204030204" pitchFamily="34" charset="0"/>
                <a:cs typeface="Times New Roman" panose="02020603050405020304" pitchFamily="18" charset="0"/>
              </a:rPr>
              <a:t>i za jej zgodą</a:t>
            </a:r>
            <a:r>
              <a:rPr lang="pl-PL" altLang="pl-PL" b="1" dirty="0">
                <a:solidFill>
                  <a:schemeClr val="bg1"/>
                </a:solidFill>
                <a:latin typeface="Calibri Light" panose="020F0302020204030204" pitchFamily="34" charset="0"/>
                <a:cs typeface="Times New Roman" panose="02020603050405020304" pitchFamily="18" charset="0"/>
              </a:rPr>
              <a:t> podejmuje uchwałę w tej sprawie.</a:t>
            </a:r>
            <a:r>
              <a:rPr lang="pl-PL" altLang="pl-PL" dirty="0">
                <a:solidFill>
                  <a:schemeClr val="bg1"/>
                </a:solidFill>
                <a:latin typeface="Calibri Light" panose="020F0302020204030204" pitchFamily="34" charset="0"/>
                <a:cs typeface="Times New Roman" panose="02020603050405020304" pitchFamily="18" charset="0"/>
              </a:rPr>
              <a:t> </a:t>
            </a:r>
          </a:p>
        </p:txBody>
      </p:sp>
      <p:sp>
        <p:nvSpPr>
          <p:cNvPr id="88070" name="Prostokąt 5"/>
          <p:cNvSpPr>
            <a:spLocks noChangeArrowheads="1"/>
          </p:cNvSpPr>
          <p:nvPr/>
        </p:nvSpPr>
        <p:spPr bwMode="auto">
          <a:xfrm>
            <a:off x="393700" y="4164013"/>
            <a:ext cx="8208963" cy="1384300"/>
          </a:xfrm>
          <a:prstGeom prst="rect">
            <a:avLst/>
          </a:prstGeom>
          <a:noFill/>
          <a:ln w="28575">
            <a:solidFill>
              <a:srgbClr val="9D032A"/>
            </a:solidFill>
            <a:miter lim="800000"/>
            <a:headEnd/>
            <a:tailEnd/>
          </a:ln>
        </p:spPr>
        <p:txBody>
          <a:bodyPr>
            <a:spAutoFit/>
          </a:bodyPr>
          <a:lstStyle/>
          <a:p>
            <a:pPr algn="just">
              <a:tabLst>
                <a:tab pos="269875" algn="l"/>
              </a:tabLst>
            </a:pPr>
            <a:r>
              <a:rPr lang="pl-PL" altLang="pl-PL" sz="2400" b="1" u="sng">
                <a:latin typeface="Calibri Light" pitchFamily="34" charset="0"/>
                <a:cs typeface="Times New Roman" pitchFamily="18" charset="0"/>
              </a:rPr>
              <a:t>Uchwałę</a:t>
            </a:r>
            <a:r>
              <a:rPr lang="pl-PL" altLang="pl-PL" sz="2000">
                <a:latin typeface="Calibri Light" pitchFamily="34" charset="0"/>
                <a:cs typeface="Times New Roman" pitchFamily="18" charset="0"/>
              </a:rPr>
              <a:t> o zarządzeniu przerwy w głosowaniu, jego przedłużeniu lub odroczeniu komisja bezzwłocznie:</a:t>
            </a:r>
          </a:p>
          <a:p>
            <a:pPr algn="just">
              <a:buFont typeface="Wingdings" pitchFamily="2" charset="2"/>
              <a:buChar char="§"/>
              <a:tabLst>
                <a:tab pos="269875" algn="l"/>
              </a:tabLst>
            </a:pPr>
            <a:r>
              <a:rPr lang="pl-PL" altLang="pl-PL" sz="2000">
                <a:latin typeface="Calibri Light" pitchFamily="34" charset="0"/>
                <a:cs typeface="Times New Roman" pitchFamily="18" charset="0"/>
              </a:rPr>
              <a:t> podaje do publicznej wiadomości, </a:t>
            </a:r>
          </a:p>
          <a:p>
            <a:pPr algn="just">
              <a:buFont typeface="Wingdings" pitchFamily="2" charset="2"/>
              <a:buChar char="§"/>
              <a:tabLst>
                <a:tab pos="269875" algn="l"/>
              </a:tabLst>
            </a:pPr>
            <a:r>
              <a:rPr lang="pl-PL" altLang="pl-PL" sz="2000">
                <a:latin typeface="Calibri Light" pitchFamily="34" charset="0"/>
                <a:cs typeface="Times New Roman" pitchFamily="18" charset="0"/>
              </a:rPr>
              <a:t> przesyła Okręgowej Komisji Wyborczej i wójtowi.</a:t>
            </a:r>
          </a:p>
        </p:txBody>
      </p:sp>
      <p:sp>
        <p:nvSpPr>
          <p:cNvPr id="7" name="Prostokąt 6">
            <a:extLst>
              <a:ext uri="{FF2B5EF4-FFF2-40B4-BE49-F238E27FC236}">
                <a16:creationId xmlns:a16="http://schemas.microsoft.com/office/drawing/2014/main" xmlns="" id="{668CAF1B-17AD-42E3-AFC3-A42510722C77}"/>
              </a:ext>
            </a:extLst>
          </p:cNvPr>
          <p:cNvSpPr/>
          <p:nvPr/>
        </p:nvSpPr>
        <p:spPr>
          <a:xfrm>
            <a:off x="395288" y="5589588"/>
            <a:ext cx="8208962" cy="646112"/>
          </a:xfrm>
          <a:prstGeom prst="rect">
            <a:avLst/>
          </a:prstGeom>
          <a:solidFill>
            <a:schemeClr val="bg1">
              <a:lumMod val="75000"/>
            </a:schemeClr>
          </a:solidFill>
          <a:ln w="28575">
            <a:solidFill>
              <a:srgbClr val="9D032A"/>
            </a:solidFill>
          </a:ln>
        </p:spPr>
        <p:txBody>
          <a:bodyPr>
            <a:spAutoFit/>
          </a:bodyPr>
          <a:lstStyle>
            <a:lvl1pPr>
              <a:tabLst>
                <a:tab pos="269875" algn="l"/>
              </a:tabLst>
              <a:defRPr>
                <a:solidFill>
                  <a:schemeClr val="tx1"/>
                </a:solidFill>
                <a:latin typeface="Arial" panose="020B0604020202020204" pitchFamily="34" charset="0"/>
              </a:defRPr>
            </a:lvl1pPr>
            <a:lvl2pPr marL="742950" indent="-285750">
              <a:tabLst>
                <a:tab pos="269875" algn="l"/>
              </a:tabLst>
              <a:defRPr>
                <a:solidFill>
                  <a:schemeClr val="tx1"/>
                </a:solidFill>
                <a:latin typeface="Arial" panose="020B0604020202020204" pitchFamily="34" charset="0"/>
              </a:defRPr>
            </a:lvl2pPr>
            <a:lvl3pPr marL="1143000" indent="-228600">
              <a:tabLst>
                <a:tab pos="269875" algn="l"/>
              </a:tabLst>
              <a:defRPr>
                <a:solidFill>
                  <a:schemeClr val="tx1"/>
                </a:solidFill>
                <a:latin typeface="Arial" panose="020B0604020202020204" pitchFamily="34" charset="0"/>
              </a:defRPr>
            </a:lvl3pPr>
            <a:lvl4pPr marL="1600200" indent="-228600">
              <a:tabLst>
                <a:tab pos="269875" algn="l"/>
              </a:tabLst>
              <a:defRPr>
                <a:solidFill>
                  <a:schemeClr val="tx1"/>
                </a:solidFill>
                <a:latin typeface="Arial" panose="020B0604020202020204" pitchFamily="34" charset="0"/>
              </a:defRPr>
            </a:lvl4pPr>
            <a:lvl5pPr marL="2057400" indent="-228600">
              <a:tabLst>
                <a:tab pos="26987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6987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6987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6987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lgn="ctr">
              <a:defRPr/>
            </a:pPr>
            <a:r>
              <a:rPr lang="pl-PL" dirty="0"/>
              <a:t>W razie przerwania lub odroczenia głosowania</a:t>
            </a:r>
            <a:r>
              <a:rPr lang="pl-PL" b="1" dirty="0"/>
              <a:t>, o ile nie zagraża to życiu </a:t>
            </a:r>
            <a:br>
              <a:rPr lang="pl-PL" b="1" dirty="0"/>
            </a:br>
            <a:r>
              <a:rPr lang="pl-PL" b="1" dirty="0"/>
              <a:t>i zdrowiu członków komisji,</a:t>
            </a:r>
            <a:r>
              <a:rPr lang="pl-PL" dirty="0"/>
              <a:t> komisja zabezpiecza dokumentację. </a:t>
            </a:r>
            <a:endParaRPr lang="pl-PL" altLang="pl-PL" dirty="0">
              <a:latin typeface="Calibri Light" panose="020F0302020204030204" pitchFamily="34" charset="0"/>
              <a:cs typeface="Times New Roman" panose="02020603050405020304" pitchFamily="18" charset="0"/>
            </a:endParaRPr>
          </a:p>
        </p:txBody>
      </p:sp>
      <p:sp>
        <p:nvSpPr>
          <p:cNvPr id="9" name="Prostokąt 8">
            <a:extLst>
              <a:ext uri="{FF2B5EF4-FFF2-40B4-BE49-F238E27FC236}">
                <a16:creationId xmlns:a16="http://schemas.microsoft.com/office/drawing/2014/main" xmlns="" id="{6085A3A1-D2EC-4607-BBF0-B089F3BFDFC1}"/>
              </a:ext>
            </a:extLst>
          </p:cNvPr>
          <p:cNvSpPr/>
          <p:nvPr/>
        </p:nvSpPr>
        <p:spPr>
          <a:xfrm>
            <a:off x="323850" y="6310313"/>
            <a:ext cx="6985000" cy="369887"/>
          </a:xfrm>
          <a:prstGeom prst="rect">
            <a:avLst/>
          </a:prstGeom>
        </p:spPr>
        <p:txBody>
          <a:bodyPr>
            <a:spAutoFit/>
          </a:bodyPr>
          <a:lstStyle/>
          <a:p>
            <a:pPr algn="ctr">
              <a:tabLst>
                <a:tab pos="269875" algn="l"/>
              </a:tabLst>
              <a:defRPr/>
            </a:pPr>
            <a:r>
              <a:rPr lang="pl-PL" b="1" dirty="0">
                <a:latin typeface="+mj-lt"/>
                <a:cs typeface="Times New Roman" pitchFamily="18" charset="0"/>
              </a:rPr>
              <a:t>Cała procedura opisana  jest w pkt od 75</a:t>
            </a:r>
            <a:r>
              <a:rPr lang="pl-PL" b="1" i="1" dirty="0">
                <a:latin typeface="+mj-lt"/>
                <a:cs typeface="Times New Roman" pitchFamily="18" charset="0"/>
              </a:rPr>
              <a:t> do 80 Wytycznych dla OKW </a:t>
            </a:r>
            <a:r>
              <a:rPr lang="pl-PL" b="1" dirty="0">
                <a:latin typeface="+mj-lt"/>
                <a:cs typeface="Times New Roman" pitchFamily="18" charset="0"/>
              </a:rPr>
              <a:t>.</a:t>
            </a:r>
            <a:endParaRPr lang="pl-PL" b="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Obraz 6" descr="virus.jpg"/>
          <p:cNvPicPr>
            <a:picLocks noChangeAspect="1"/>
          </p:cNvPicPr>
          <p:nvPr/>
        </p:nvPicPr>
        <p:blipFill>
          <a:blip r:embed="rId2"/>
          <a:srcRect/>
          <a:stretch>
            <a:fillRect/>
          </a:stretch>
        </p:blipFill>
        <p:spPr bwMode="auto">
          <a:xfrm>
            <a:off x="4987925" y="4221163"/>
            <a:ext cx="592138" cy="682625"/>
          </a:xfrm>
          <a:prstGeom prst="rect">
            <a:avLst/>
          </a:prstGeom>
          <a:noFill/>
          <a:ln w="9525">
            <a:noFill/>
            <a:miter lim="800000"/>
            <a:headEnd/>
            <a:tailEnd/>
          </a:ln>
        </p:spPr>
      </p:pic>
      <p:pic>
        <p:nvPicPr>
          <p:cNvPr id="14339" name="Obraz 3" descr="identyfikator.jpg"/>
          <p:cNvPicPr>
            <a:picLocks noChangeAspect="1"/>
          </p:cNvPicPr>
          <p:nvPr/>
        </p:nvPicPr>
        <p:blipFill>
          <a:blip r:embed="rId3"/>
          <a:srcRect t="18961"/>
          <a:stretch>
            <a:fillRect/>
          </a:stretch>
        </p:blipFill>
        <p:spPr bwMode="auto">
          <a:xfrm rot="-970816">
            <a:off x="4581525" y="1009650"/>
            <a:ext cx="2000250" cy="1358900"/>
          </a:xfrm>
          <a:prstGeom prst="rect">
            <a:avLst/>
          </a:prstGeom>
          <a:noFill/>
          <a:ln w="9525">
            <a:noFill/>
            <a:miter lim="800000"/>
            <a:headEnd/>
            <a:tailEnd/>
          </a:ln>
        </p:spPr>
      </p:pic>
      <p:sp>
        <p:nvSpPr>
          <p:cNvPr id="14340" name="Prostokąt 1"/>
          <p:cNvSpPr>
            <a:spLocks noChangeArrowheads="1"/>
          </p:cNvSpPr>
          <p:nvPr/>
        </p:nvSpPr>
        <p:spPr bwMode="auto">
          <a:xfrm>
            <a:off x="1684338" y="652463"/>
            <a:ext cx="3608387" cy="400050"/>
          </a:xfrm>
          <a:prstGeom prst="rect">
            <a:avLst/>
          </a:prstGeom>
          <a:noFill/>
          <a:ln w="9525">
            <a:noFill/>
            <a:miter lim="800000"/>
            <a:headEnd/>
            <a:tailEnd/>
          </a:ln>
        </p:spPr>
        <p:txBody>
          <a:bodyPr wrap="none">
            <a:spAutoFit/>
          </a:bodyPr>
          <a:lstStyle/>
          <a:p>
            <a:pPr algn="ctr"/>
            <a:r>
              <a:rPr lang="pl-PL" altLang="pl-PL" sz="2000">
                <a:solidFill>
                  <a:srgbClr val="9D032A"/>
                </a:solidFill>
                <a:latin typeface="Arial Black" pitchFamily="34" charset="0"/>
                <a:cs typeface="Arial" charset="0"/>
              </a:rPr>
              <a:t>CZŁONKOWIE KOMISJI </a:t>
            </a:r>
          </a:p>
        </p:txBody>
      </p:sp>
      <p:sp>
        <p:nvSpPr>
          <p:cNvPr id="3" name="Symbol zastępczy zawartości 2">
            <a:extLst>
              <a:ext uri="{FF2B5EF4-FFF2-40B4-BE49-F238E27FC236}">
                <a16:creationId xmlns:a16="http://schemas.microsoft.com/office/drawing/2014/main" xmlns="" id="{2AA69871-7139-4B94-8FF5-81E4F0551EB6}"/>
              </a:ext>
            </a:extLst>
          </p:cNvPr>
          <p:cNvSpPr txBox="1">
            <a:spLocks/>
          </p:cNvSpPr>
          <p:nvPr/>
        </p:nvSpPr>
        <p:spPr>
          <a:xfrm>
            <a:off x="174625" y="1341438"/>
            <a:ext cx="8789988" cy="4032250"/>
          </a:xfrm>
          <a:prstGeom prst="rect">
            <a:avLst/>
          </a:prstGeom>
          <a:noFill/>
        </p:spPr>
        <p:txBody>
          <a:bodyPr/>
          <a:lstStyle/>
          <a:p>
            <a:pPr eaLnBrk="1" fontAlgn="auto" hangingPunct="1">
              <a:spcBef>
                <a:spcPct val="20000"/>
              </a:spcBef>
              <a:spcAft>
                <a:spcPts val="0"/>
              </a:spcAft>
              <a:buFont typeface="Wingdings" pitchFamily="2" charset="2"/>
              <a:buChar char="Ø"/>
              <a:defRPr/>
            </a:pPr>
            <a:r>
              <a:rPr lang="pl-PL" dirty="0">
                <a:latin typeface="Franklin Gothic Book" panose="020B0503020102020204" pitchFamily="34" charset="0"/>
                <a:cs typeface="Arial" panose="020B0604020202020204" pitchFamily="34" charset="0"/>
              </a:rPr>
              <a:t>  są obowiązani nosić w widoczny sposób </a:t>
            </a:r>
            <a:br>
              <a:rPr lang="pl-PL"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     </a:t>
            </a:r>
            <a:r>
              <a:rPr lang="pl-PL" b="1" dirty="0">
                <a:latin typeface="Franklin Gothic Book" panose="020B0503020102020204" pitchFamily="34" charset="0"/>
                <a:cs typeface="Arial" panose="020B0604020202020204" pitchFamily="34" charset="0"/>
              </a:rPr>
              <a:t>identyfikatory</a:t>
            </a:r>
            <a:r>
              <a:rPr lang="pl-PL" dirty="0">
                <a:latin typeface="Franklin Gothic Book" panose="020B0503020102020204" pitchFamily="34" charset="0"/>
                <a:cs typeface="Arial" panose="020B0604020202020204" pitchFamily="34" charset="0"/>
              </a:rPr>
              <a:t> – w dniu głosowania;</a:t>
            </a:r>
          </a:p>
          <a:p>
            <a:pPr algn="just" eaLnBrk="1" fontAlgn="auto" hangingPunct="1">
              <a:spcBef>
                <a:spcPct val="20000"/>
              </a:spcBef>
              <a:spcAft>
                <a:spcPts val="0"/>
              </a:spcAft>
              <a:defRPr/>
            </a:pPr>
            <a:endParaRPr lang="pl-PL" sz="900" dirty="0">
              <a:latin typeface="Franklin Gothic Book" panose="020B0503020102020204" pitchFamily="34" charset="0"/>
              <a:cs typeface="Arial" panose="020B0604020202020204" pitchFamily="34" charset="0"/>
            </a:endParaRPr>
          </a:p>
          <a:p>
            <a:pPr algn="just" eaLnBrk="1" fontAlgn="auto" hangingPunct="1">
              <a:spcBef>
                <a:spcPct val="20000"/>
              </a:spcBef>
              <a:spcAft>
                <a:spcPts val="0"/>
              </a:spcAft>
              <a:buFont typeface="Wingdings" pitchFamily="2" charset="2"/>
              <a:buChar char="Ø"/>
              <a:defRPr/>
            </a:pPr>
            <a:r>
              <a:rPr lang="pl-PL" dirty="0">
                <a:latin typeface="Franklin Gothic Book" panose="020B0503020102020204" pitchFamily="34" charset="0"/>
                <a:cs typeface="Arial" panose="020B0604020202020204" pitchFamily="34" charset="0"/>
              </a:rPr>
              <a:t> nie mogą udzielać </a:t>
            </a:r>
            <a:r>
              <a:rPr lang="pl-PL" b="1" dirty="0">
                <a:latin typeface="Franklin Gothic Book" panose="020B0503020102020204" pitchFamily="34" charset="0"/>
                <a:cs typeface="Arial" panose="020B0604020202020204" pitchFamily="34" charset="0"/>
              </a:rPr>
              <a:t>wyborcom pomocy </a:t>
            </a:r>
            <a:r>
              <a:rPr lang="pl-PL" b="1" u="sng" dirty="0">
                <a:latin typeface="Franklin Gothic Book" panose="020B0503020102020204" pitchFamily="34" charset="0"/>
                <a:cs typeface="Arial" panose="020B0604020202020204" pitchFamily="34" charset="0"/>
              </a:rPr>
              <a:t>w głosowaniu</a:t>
            </a:r>
            <a:r>
              <a:rPr lang="pl-PL" b="1" dirty="0">
                <a:latin typeface="Franklin Gothic Book" panose="020B0503020102020204" pitchFamily="34" charset="0"/>
                <a:cs typeface="Arial" panose="020B0604020202020204" pitchFamily="34" charset="0"/>
              </a:rPr>
              <a:t> </a:t>
            </a:r>
            <a:r>
              <a:rPr lang="pl-PL" dirty="0">
                <a:latin typeface="Franklin Gothic Book" panose="020B0503020102020204" pitchFamily="34" charset="0"/>
                <a:cs typeface="Arial" panose="020B0604020202020204" pitchFamily="34" charset="0"/>
              </a:rPr>
              <a:t>z wyjątkiem</a:t>
            </a:r>
          </a:p>
          <a:p>
            <a:pPr algn="just" eaLnBrk="1" fontAlgn="auto" hangingPunct="1">
              <a:spcBef>
                <a:spcPct val="20000"/>
              </a:spcBef>
              <a:spcAft>
                <a:spcPts val="0"/>
              </a:spcAft>
              <a:defRPr/>
            </a:pPr>
            <a:r>
              <a:rPr lang="pl-PL" dirty="0">
                <a:latin typeface="Franklin Gothic Book" panose="020B0503020102020204" pitchFamily="34" charset="0"/>
                <a:cs typeface="Arial" panose="020B0604020202020204" pitchFamily="34" charset="0"/>
              </a:rPr>
              <a:t>    pomocy polegającej na udzielaniu głosującym stosownych informacji;</a:t>
            </a:r>
          </a:p>
          <a:p>
            <a:pPr algn="just" eaLnBrk="1" fontAlgn="auto" hangingPunct="1">
              <a:spcBef>
                <a:spcPct val="20000"/>
              </a:spcBef>
              <a:spcAft>
                <a:spcPts val="0"/>
              </a:spcAft>
              <a:defRPr/>
            </a:pPr>
            <a:endParaRPr lang="pl-PL" sz="500" dirty="0">
              <a:latin typeface="Franklin Gothic Book" panose="020B0503020102020204" pitchFamily="34" charset="0"/>
              <a:cs typeface="Arial" panose="020B0604020202020204" pitchFamily="34" charset="0"/>
            </a:endParaRPr>
          </a:p>
          <a:p>
            <a:pPr algn="just" eaLnBrk="1" fontAlgn="auto" hangingPunct="1">
              <a:spcBef>
                <a:spcPct val="20000"/>
              </a:spcBef>
              <a:spcAft>
                <a:spcPts val="0"/>
              </a:spcAft>
              <a:buFont typeface="Wingdings" pitchFamily="2" charset="2"/>
              <a:buChar char="Ø"/>
              <a:defRPr/>
            </a:pPr>
            <a:r>
              <a:rPr lang="pl-PL" dirty="0">
                <a:latin typeface="Franklin Gothic Book" panose="020B0503020102020204" pitchFamily="34" charset="0"/>
                <a:cs typeface="Arial" panose="020B0604020202020204" pitchFamily="34" charset="0"/>
              </a:rPr>
              <a:t> na wniosek wyborcy komisja jest obowiązana </a:t>
            </a:r>
            <a:r>
              <a:rPr lang="pl-PL" b="1" dirty="0">
                <a:latin typeface="Franklin Gothic Book" panose="020B0503020102020204" pitchFamily="34" charset="0"/>
                <a:cs typeface="Arial" panose="020B0604020202020204" pitchFamily="34" charset="0"/>
              </a:rPr>
              <a:t>wyjaśnić jej sposób głosowania</a:t>
            </a:r>
            <a:br>
              <a:rPr lang="pl-PL" b="1" dirty="0">
                <a:latin typeface="Franklin Gothic Book" panose="020B0503020102020204" pitchFamily="34" charset="0"/>
                <a:cs typeface="Arial" panose="020B0604020202020204" pitchFamily="34" charset="0"/>
              </a:rPr>
            </a:br>
            <a:r>
              <a:rPr lang="pl-PL" b="1" dirty="0">
                <a:latin typeface="Franklin Gothic Book" panose="020B0503020102020204" pitchFamily="34" charset="0"/>
                <a:cs typeface="Arial" panose="020B0604020202020204" pitchFamily="34" charset="0"/>
              </a:rPr>
              <a:t>    </a:t>
            </a:r>
            <a:r>
              <a:rPr lang="pl-PL" dirty="0">
                <a:latin typeface="Franklin Gothic Book" panose="020B0503020102020204" pitchFamily="34" charset="0"/>
                <a:cs typeface="Arial" panose="020B0604020202020204" pitchFamily="34" charset="0"/>
              </a:rPr>
              <a:t>oraz warunki ważności głosu, zgodnie z informacją umieszczoną na karcie </a:t>
            </a:r>
            <a:br>
              <a:rPr lang="pl-PL"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    do głosowania;</a:t>
            </a:r>
          </a:p>
          <a:p>
            <a:pPr algn="just">
              <a:spcBef>
                <a:spcPct val="20000"/>
              </a:spcBef>
              <a:buFont typeface="Wingdings" pitchFamily="2" charset="2"/>
              <a:buChar char="Ø"/>
              <a:defRPr/>
            </a:pPr>
            <a:r>
              <a:rPr lang="pl-PL" dirty="0">
                <a:latin typeface="Franklin Gothic Book" panose="020B0503020102020204" pitchFamily="34" charset="0"/>
                <a:cs typeface="Arial" panose="020B0604020202020204" pitchFamily="34" charset="0"/>
              </a:rPr>
              <a:t> </a:t>
            </a:r>
            <a:r>
              <a:rPr lang="pl-PL" dirty="0">
                <a:solidFill>
                  <a:srgbClr val="90181B"/>
                </a:solidFill>
                <a:latin typeface="Franklin Gothic Book" panose="020B0503020102020204" pitchFamily="34" charset="0"/>
                <a:cs typeface="Arial" panose="020B0604020202020204" pitchFamily="34" charset="0"/>
              </a:rPr>
              <a:t>przewodniczący komisji </a:t>
            </a:r>
            <a:r>
              <a:rPr lang="pl-PL" b="1" dirty="0">
                <a:solidFill>
                  <a:srgbClr val="90181B"/>
                </a:solidFill>
                <a:latin typeface="Franklin Gothic Book" panose="020B0503020102020204" pitchFamily="34" charset="0"/>
                <a:cs typeface="Arial" panose="020B0604020202020204" pitchFamily="34" charset="0"/>
              </a:rPr>
              <a:t>odpowiada za utrzymanie porządku i spokoju, czuwa</a:t>
            </a:r>
            <a:br>
              <a:rPr lang="pl-PL" b="1" dirty="0">
                <a:solidFill>
                  <a:srgbClr val="90181B"/>
                </a:solidFill>
                <a:latin typeface="Franklin Gothic Book" panose="020B0503020102020204" pitchFamily="34" charset="0"/>
                <a:cs typeface="Arial" panose="020B0604020202020204" pitchFamily="34" charset="0"/>
              </a:rPr>
            </a:br>
            <a:r>
              <a:rPr lang="pl-PL" b="1" dirty="0">
                <a:solidFill>
                  <a:srgbClr val="90181B"/>
                </a:solidFill>
                <a:latin typeface="Franklin Gothic Book" panose="020B0503020102020204" pitchFamily="34" charset="0"/>
                <a:cs typeface="Arial" panose="020B0604020202020204" pitchFamily="34" charset="0"/>
              </a:rPr>
              <a:t>    nad przestrzeganiem tajności głosowania </a:t>
            </a:r>
            <a:r>
              <a:rPr lang="pl-PL" b="1" u="sng" dirty="0">
                <a:solidFill>
                  <a:srgbClr val="90181B"/>
                </a:solidFill>
                <a:latin typeface="Franklin Gothic Book" panose="020B0503020102020204" pitchFamily="34" charset="0"/>
                <a:cs typeface="Arial" panose="020B0604020202020204" pitchFamily="34" charset="0"/>
              </a:rPr>
              <a:t>oraz zasad bezpieczeństwa sanitarnego</a:t>
            </a:r>
            <a:br>
              <a:rPr lang="pl-PL" b="1" u="sng" dirty="0">
                <a:solidFill>
                  <a:srgbClr val="90181B"/>
                </a:solidFill>
                <a:latin typeface="Franklin Gothic Book" panose="020B0503020102020204" pitchFamily="34" charset="0"/>
                <a:cs typeface="Arial" panose="020B0604020202020204" pitchFamily="34" charset="0"/>
              </a:rPr>
            </a:br>
            <a:r>
              <a:rPr lang="pl-PL" b="1" dirty="0">
                <a:solidFill>
                  <a:srgbClr val="90181B"/>
                </a:solidFill>
                <a:latin typeface="Franklin Gothic Book" panose="020B0503020102020204" pitchFamily="34" charset="0"/>
                <a:cs typeface="Arial" panose="020B0604020202020204" pitchFamily="34" charset="0"/>
              </a:rPr>
              <a:t>    </a:t>
            </a:r>
            <a:r>
              <a:rPr lang="pl-PL" b="1" u="sng" dirty="0">
                <a:solidFill>
                  <a:srgbClr val="90181B"/>
                </a:solidFill>
                <a:latin typeface="Franklin Gothic Book" panose="020B0503020102020204" pitchFamily="34" charset="0"/>
                <a:cs typeface="Arial" panose="020B0604020202020204" pitchFamily="34" charset="0"/>
              </a:rPr>
              <a:t>związanego ze zwalczaniem epidemii COVID-1</a:t>
            </a:r>
            <a:r>
              <a:rPr lang="pl-PL" b="1" dirty="0">
                <a:solidFill>
                  <a:srgbClr val="9D032A"/>
                </a:solidFill>
              </a:rPr>
              <a:t>9</a:t>
            </a:r>
            <a:r>
              <a:rPr lang="pl-PL" b="1" dirty="0">
                <a:solidFill>
                  <a:srgbClr val="90181B"/>
                </a:solidFill>
                <a:latin typeface="Franklin Gothic Book" panose="020B0503020102020204" pitchFamily="34" charset="0"/>
                <a:cs typeface="Arial" panose="020B0604020202020204" pitchFamily="34" charset="0"/>
              </a:rPr>
              <a:t>.</a:t>
            </a:r>
          </a:p>
          <a:p>
            <a:pPr algn="just">
              <a:spcBef>
                <a:spcPct val="20000"/>
              </a:spcBef>
              <a:defRPr/>
            </a:pPr>
            <a:endParaRPr lang="pl-PL" sz="300" b="1" dirty="0">
              <a:latin typeface="Franklin Gothic Book" panose="020B0503020102020204" pitchFamily="34" charset="0"/>
              <a:cs typeface="Arial" panose="020B0604020202020204" pitchFamily="34" charset="0"/>
            </a:endParaRPr>
          </a:p>
          <a:p>
            <a:pPr algn="just">
              <a:spcBef>
                <a:spcPct val="20000"/>
              </a:spcBef>
              <a:buFont typeface="Wingdings" pitchFamily="2" charset="2"/>
              <a:buChar char="Ø"/>
              <a:defRPr/>
            </a:pPr>
            <a:r>
              <a:rPr lang="pl-PL" b="1" dirty="0">
                <a:solidFill>
                  <a:srgbClr val="90181B"/>
                </a:solidFill>
                <a:latin typeface="Franklin Gothic Book" panose="020B0503020102020204" pitchFamily="34" charset="0"/>
                <a:cs typeface="Arial" panose="020B0604020202020204" pitchFamily="34" charset="0"/>
              </a:rPr>
              <a:t>przewodniczący kieruje pracami komisji</a:t>
            </a:r>
            <a:r>
              <a:rPr lang="pl-PL" dirty="0">
                <a:solidFill>
                  <a:srgbClr val="90181B"/>
                </a:solidFill>
                <a:latin typeface="Franklin Gothic Book" panose="020B0503020102020204" pitchFamily="34" charset="0"/>
                <a:cs typeface="Arial" panose="020B0604020202020204" pitchFamily="34" charset="0"/>
              </a:rPr>
              <a:t>,</a:t>
            </a:r>
            <a:r>
              <a:rPr lang="pl-PL" dirty="0">
                <a:latin typeface="Franklin Gothic Book" panose="020B0503020102020204" pitchFamily="34" charset="0"/>
                <a:cs typeface="Arial" panose="020B0604020202020204" pitchFamily="34" charset="0"/>
              </a:rPr>
              <a:t> ma prawo żądać opuszczenia</a:t>
            </a:r>
            <a:br>
              <a:rPr lang="pl-PL"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    lokalu przez osoby </a:t>
            </a:r>
            <a:r>
              <a:rPr lang="pl-PL" b="1" dirty="0">
                <a:solidFill>
                  <a:srgbClr val="90181B"/>
                </a:solidFill>
                <a:latin typeface="Franklin Gothic Book" panose="020B0503020102020204" pitchFamily="34" charset="0"/>
                <a:cs typeface="Arial" panose="020B0604020202020204" pitchFamily="34" charset="0"/>
              </a:rPr>
              <a:t>naruszające</a:t>
            </a:r>
            <a:r>
              <a:rPr lang="pl-PL" dirty="0">
                <a:latin typeface="Franklin Gothic Book" panose="020B0503020102020204" pitchFamily="34" charset="0"/>
                <a:cs typeface="Arial" panose="020B0604020202020204" pitchFamily="34" charset="0"/>
              </a:rPr>
              <a:t> porządek i </a:t>
            </a:r>
            <a:r>
              <a:rPr lang="pl-PL" b="1" dirty="0">
                <a:solidFill>
                  <a:srgbClr val="90181B"/>
                </a:solidFill>
                <a:latin typeface="Franklin Gothic Book" panose="020B0503020102020204" pitchFamily="34" charset="0"/>
                <a:cs typeface="Arial" panose="020B0604020202020204" pitchFamily="34" charset="0"/>
              </a:rPr>
              <a:t>zakłócające</a:t>
            </a:r>
            <a:r>
              <a:rPr lang="pl-PL" dirty="0">
                <a:latin typeface="Franklin Gothic Book" panose="020B0503020102020204" pitchFamily="34" charset="0"/>
                <a:cs typeface="Arial" panose="020B0604020202020204" pitchFamily="34" charset="0"/>
              </a:rPr>
              <a:t> spokój oraz prowadzące</a:t>
            </a:r>
            <a:br>
              <a:rPr lang="pl-PL"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    agitację wyborczą </a:t>
            </a:r>
            <a:r>
              <a:rPr lang="pl-PL" sz="1200" dirty="0">
                <a:latin typeface="Franklin Gothic Book" panose="020B0503020102020204" pitchFamily="34" charset="0"/>
                <a:cs typeface="Arial" panose="020B0604020202020204" pitchFamily="34" charset="0"/>
              </a:rPr>
              <a:t>(art. 107 § 2 Kodeksu wyborczego), </a:t>
            </a:r>
            <a:r>
              <a:rPr lang="pl-PL" dirty="0">
                <a:latin typeface="Franklin Gothic Book" panose="020B0503020102020204" pitchFamily="34" charset="0"/>
                <a:cs typeface="Arial" panose="020B0604020202020204" pitchFamily="34" charset="0"/>
              </a:rPr>
              <a:t>a w razie potrzeby zwrócić się do Policji </a:t>
            </a:r>
            <a:br>
              <a:rPr lang="pl-PL"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    o pomoc </a:t>
            </a:r>
            <a:r>
              <a:rPr lang="pl-PL" sz="1200" dirty="0">
                <a:latin typeface="Franklin Gothic Book" panose="020B0503020102020204" pitchFamily="34" charset="0"/>
                <a:cs typeface="Arial" panose="020B0604020202020204" pitchFamily="34" charset="0"/>
              </a:rPr>
              <a:t>(art. 49 § 3 Kodeksu wyborczego). </a:t>
            </a:r>
            <a:endParaRPr lang="pl-PL" sz="1200" dirty="0">
              <a:solidFill>
                <a:schemeClr val="tx1">
                  <a:tint val="75000"/>
                </a:schemeClr>
              </a:solidFill>
              <a:latin typeface="Franklin Gothic Book" panose="020B0503020102020204" pitchFamily="34" charset="0"/>
              <a:cs typeface="Arial" panose="020B0604020202020204" pitchFamily="34" charset="0"/>
            </a:endParaRPr>
          </a:p>
        </p:txBody>
      </p:sp>
      <p:sp>
        <p:nvSpPr>
          <p:cNvPr id="14342" name="pole tekstowe 4"/>
          <p:cNvSpPr txBox="1">
            <a:spLocks noChangeArrowheads="1"/>
          </p:cNvSpPr>
          <p:nvPr/>
        </p:nvSpPr>
        <p:spPr bwMode="auto">
          <a:xfrm>
            <a:off x="4833938" y="1489075"/>
            <a:ext cx="1898650" cy="430213"/>
          </a:xfrm>
          <a:prstGeom prst="rect">
            <a:avLst/>
          </a:prstGeom>
          <a:noFill/>
          <a:ln w="9525">
            <a:noFill/>
            <a:miter lim="800000"/>
            <a:headEnd/>
            <a:tailEnd/>
          </a:ln>
        </p:spPr>
        <p:txBody>
          <a:bodyPr>
            <a:spAutoFit/>
          </a:bodyPr>
          <a:lstStyle/>
          <a:p>
            <a:r>
              <a:rPr lang="pl-PL" altLang="pl-PL" sz="1100" b="1">
                <a:latin typeface="Franklin Gothic Book" pitchFamily="34" charset="0"/>
              </a:rPr>
              <a:t>Ewa Kowalska</a:t>
            </a:r>
          </a:p>
          <a:p>
            <a:r>
              <a:rPr lang="pl-PL" altLang="pl-PL" sz="1100" b="1">
                <a:latin typeface="Franklin Gothic Book" pitchFamily="34" charset="0"/>
              </a:rPr>
              <a:t>Przewodnicząca Komisji</a:t>
            </a:r>
          </a:p>
        </p:txBody>
      </p:sp>
      <p:pic>
        <p:nvPicPr>
          <p:cNvPr id="14343" name="Obraz 5" descr="para.png"/>
          <p:cNvPicPr>
            <a:picLocks noChangeAspect="1"/>
          </p:cNvPicPr>
          <p:nvPr/>
        </p:nvPicPr>
        <p:blipFill>
          <a:blip r:embed="rId4"/>
          <a:srcRect/>
          <a:stretch>
            <a:fillRect/>
          </a:stretch>
        </p:blipFill>
        <p:spPr bwMode="auto">
          <a:xfrm>
            <a:off x="7272338" y="1285875"/>
            <a:ext cx="1727200" cy="1249363"/>
          </a:xfrm>
          <a:prstGeom prst="rect">
            <a:avLst/>
          </a:prstGeom>
          <a:noFill/>
          <a:ln w="9525">
            <a:noFill/>
            <a:miter lim="800000"/>
            <a:headEnd/>
            <a:tailEnd/>
          </a:ln>
        </p:spPr>
      </p:pic>
      <p:sp>
        <p:nvSpPr>
          <p:cNvPr id="7" name="Prostokąt 6">
            <a:extLst>
              <a:ext uri="{FF2B5EF4-FFF2-40B4-BE49-F238E27FC236}">
                <a16:creationId xmlns:a16="http://schemas.microsoft.com/office/drawing/2014/main" xmlns="" id="{1064F880-5323-4714-A21F-B3B7E9978E2B}"/>
              </a:ext>
            </a:extLst>
          </p:cNvPr>
          <p:cNvSpPr/>
          <p:nvPr/>
        </p:nvSpPr>
        <p:spPr>
          <a:xfrm>
            <a:off x="323850" y="5832475"/>
            <a:ext cx="7362825" cy="981075"/>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000" b="1" dirty="0">
                <a:solidFill>
                  <a:schemeClr val="tx1"/>
                </a:solidFill>
                <a:latin typeface="Franklin Gothic Book" panose="020B0503020102020204" pitchFamily="34" charset="0"/>
                <a:cs typeface="Arial" panose="020B0604020202020204" pitchFamily="34" charset="0"/>
              </a:rPr>
              <a:t>Przypadki zakłócenia głosowania odnotowuje się </a:t>
            </a:r>
            <a:br>
              <a:rPr lang="pl-PL" sz="2000" b="1" dirty="0">
                <a:solidFill>
                  <a:schemeClr val="tx1"/>
                </a:solidFill>
                <a:latin typeface="Franklin Gothic Book" panose="020B0503020102020204" pitchFamily="34" charset="0"/>
                <a:cs typeface="Arial" panose="020B0604020202020204" pitchFamily="34" charset="0"/>
              </a:rPr>
            </a:br>
            <a:r>
              <a:rPr lang="pl-PL" sz="2000" b="1" dirty="0">
                <a:solidFill>
                  <a:schemeClr val="tx1"/>
                </a:solidFill>
                <a:latin typeface="Franklin Gothic Book" panose="020B0503020102020204" pitchFamily="34" charset="0"/>
                <a:cs typeface="Arial" panose="020B0604020202020204" pitchFamily="34" charset="0"/>
              </a:rPr>
              <a:t>w punkcie 22 protokołu głosowania.</a:t>
            </a:r>
            <a:endParaRPr lang="pl-PL" sz="2000" dirty="0">
              <a:solidFill>
                <a:schemeClr val="tx1"/>
              </a:solidFill>
              <a:latin typeface="Franklin Gothic Book" panose="020B05030201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ole tekstowe 1"/>
          <p:cNvSpPr txBox="1">
            <a:spLocks noChangeArrowheads="1"/>
          </p:cNvSpPr>
          <p:nvPr/>
        </p:nvSpPr>
        <p:spPr bwMode="auto">
          <a:xfrm>
            <a:off x="827088" y="476250"/>
            <a:ext cx="6048375" cy="400050"/>
          </a:xfrm>
          <a:prstGeom prst="rect">
            <a:avLst/>
          </a:prstGeom>
          <a:noFill/>
          <a:ln w="9525">
            <a:noFill/>
            <a:miter lim="800000"/>
            <a:headEnd/>
            <a:tailEnd/>
          </a:ln>
        </p:spPr>
        <p:txBody>
          <a:bodyPr>
            <a:spAutoFit/>
          </a:bodyPr>
          <a:lstStyle/>
          <a:p>
            <a:pPr algn="ctr"/>
            <a:r>
              <a:rPr lang="pl-PL" altLang="pl-PL" sz="2000" b="1">
                <a:solidFill>
                  <a:srgbClr val="9D032A"/>
                </a:solidFill>
                <a:latin typeface="Arial Black" pitchFamily="34" charset="0"/>
              </a:rPr>
              <a:t>            ZAKOŃCZENIE GŁOSOWANIA</a:t>
            </a:r>
            <a:endParaRPr lang="pl-PL" altLang="pl-PL" sz="2000">
              <a:solidFill>
                <a:srgbClr val="9D032A"/>
              </a:solidFill>
              <a:latin typeface="Arial Black" pitchFamily="34" charset="0"/>
            </a:endParaRPr>
          </a:p>
        </p:txBody>
      </p:sp>
      <p:sp>
        <p:nvSpPr>
          <p:cNvPr id="3" name="pole tekstowe 2">
            <a:extLst>
              <a:ext uri="{FF2B5EF4-FFF2-40B4-BE49-F238E27FC236}">
                <a16:creationId xmlns:a16="http://schemas.microsoft.com/office/drawing/2014/main" xmlns="" id="{1C0C8C5F-8EEA-4984-8C46-B6D472B3C936}"/>
              </a:ext>
            </a:extLst>
          </p:cNvPr>
          <p:cNvSpPr txBox="1"/>
          <p:nvPr/>
        </p:nvSpPr>
        <p:spPr>
          <a:xfrm>
            <a:off x="1476375" y="1282700"/>
            <a:ext cx="5327650" cy="400050"/>
          </a:xfrm>
          <a:prstGeom prst="rect">
            <a:avLst/>
          </a:prstGeom>
          <a:solidFill>
            <a:schemeClr val="bg1">
              <a:lumMod val="75000"/>
            </a:schemeClr>
          </a:solidFill>
          <a:ln>
            <a:solidFill>
              <a:srgbClr val="9D032A"/>
            </a:solidFill>
          </a:ln>
        </p:spPr>
        <p:txBody>
          <a:bodyPr>
            <a:spAutoFit/>
          </a:bodyPr>
          <a:lstStyle/>
          <a:p>
            <a:pPr>
              <a:defRPr/>
            </a:pPr>
            <a:r>
              <a:rPr lang="pl-PL" sz="2000" b="1" dirty="0">
                <a:latin typeface="Arial Black" panose="020B0A04020102020204" pitchFamily="34" charset="0"/>
              </a:rPr>
              <a:t>O godz. 21.00 OKW zamyka lokal </a:t>
            </a:r>
          </a:p>
        </p:txBody>
      </p:sp>
      <p:pic>
        <p:nvPicPr>
          <p:cNvPr id="89092" name="Picture 8" descr="http://pixabay.com/static/uploads/photo/2012/04/13/20/14/lock-33491_640.png"/>
          <p:cNvPicPr>
            <a:picLocks noChangeAspect="1" noChangeArrowheads="1"/>
          </p:cNvPicPr>
          <p:nvPr/>
        </p:nvPicPr>
        <p:blipFill>
          <a:blip r:embed="rId2"/>
          <a:srcRect/>
          <a:stretch>
            <a:fillRect/>
          </a:stretch>
        </p:blipFill>
        <p:spPr bwMode="auto">
          <a:xfrm>
            <a:off x="7019925" y="836613"/>
            <a:ext cx="574675" cy="865187"/>
          </a:xfrm>
          <a:prstGeom prst="rect">
            <a:avLst/>
          </a:prstGeom>
          <a:noFill/>
          <a:ln w="9525">
            <a:noFill/>
            <a:miter lim="800000"/>
            <a:headEnd/>
            <a:tailEnd/>
          </a:ln>
        </p:spPr>
      </p:pic>
      <p:sp>
        <p:nvSpPr>
          <p:cNvPr id="121861" name="Rectangle 19">
            <a:extLst>
              <a:ext uri="{FF2B5EF4-FFF2-40B4-BE49-F238E27FC236}">
                <a16:creationId xmlns:a16="http://schemas.microsoft.com/office/drawing/2014/main" xmlns="" id="{7B6CFF42-CAF4-49AE-A207-783C6BB6CDB3}"/>
              </a:ext>
            </a:extLst>
          </p:cNvPr>
          <p:cNvSpPr>
            <a:spLocks noGrp="1" noChangeArrowheads="1"/>
          </p:cNvSpPr>
          <p:nvPr>
            <p:ph idx="4294967295"/>
          </p:nvPr>
        </p:nvSpPr>
        <p:spPr>
          <a:xfrm>
            <a:off x="393700" y="1700213"/>
            <a:ext cx="8120063" cy="2001837"/>
          </a:xfrm>
        </p:spPr>
        <p:txBody>
          <a:bodyPr/>
          <a:lstStyle/>
          <a:p>
            <a:pPr algn="ctr" eaLnBrk="1" hangingPunct="1">
              <a:lnSpc>
                <a:spcPct val="60000"/>
              </a:lnSpc>
              <a:buFont typeface="Wingdings" pitchFamily="2" charset="2"/>
              <a:buNone/>
              <a:defRPr/>
            </a:pPr>
            <a:endParaRPr lang="pl-PL" altLang="pl-PL" sz="700" dirty="0">
              <a:latin typeface="Calibri Light" pitchFamily="34" charset="0"/>
            </a:endParaRPr>
          </a:p>
          <a:p>
            <a:pPr algn="just">
              <a:lnSpc>
                <a:spcPct val="100000"/>
              </a:lnSpc>
              <a:buFont typeface="Arial" charset="0"/>
              <a:buBlip>
                <a:blip r:embed="rId3"/>
              </a:buBlip>
              <a:defRPr/>
            </a:pPr>
            <a:r>
              <a:rPr lang="pl-PL" altLang="pl-PL" sz="2400" dirty="0">
                <a:latin typeface="Calibri Light" pitchFamily="34" charset="0"/>
              </a:rPr>
              <a:t>osobom przybyłym do lokalu przed 21</a:t>
            </a:r>
            <a:r>
              <a:rPr lang="pl-PL" altLang="pl-PL" sz="2400" baseline="30000" dirty="0">
                <a:latin typeface="Calibri Light" pitchFamily="34" charset="0"/>
                <a:cs typeface="Times New Roman" pitchFamily="18" charset="0"/>
              </a:rPr>
              <a:t>00</a:t>
            </a:r>
            <a:r>
              <a:rPr lang="pl-PL" altLang="pl-PL" sz="2400" dirty="0">
                <a:latin typeface="Calibri Light" pitchFamily="34" charset="0"/>
              </a:rPr>
              <a:t> należy umożliwić oddanie głosu, </a:t>
            </a:r>
            <a:r>
              <a:rPr lang="pl-PL" sz="2400" b="1" dirty="0"/>
              <a:t>w tym osobom czekającym w kolejce przed drzwiami lokalu</a:t>
            </a:r>
            <a:r>
              <a:rPr lang="pl-PL" altLang="pl-PL" sz="2400" dirty="0">
                <a:latin typeface="Calibri Light" pitchFamily="34" charset="0"/>
              </a:rPr>
              <a:t>;</a:t>
            </a:r>
          </a:p>
          <a:p>
            <a:pPr algn="just">
              <a:lnSpc>
                <a:spcPct val="100000"/>
              </a:lnSpc>
              <a:buFont typeface="Arial" charset="0"/>
              <a:buBlip>
                <a:blip r:embed="rId3"/>
              </a:buBlip>
              <a:defRPr/>
            </a:pPr>
            <a:r>
              <a:rPr lang="pl-PL" altLang="pl-PL" sz="2400" dirty="0">
                <a:latin typeface="Calibri Light" pitchFamily="34" charset="0"/>
                <a:cs typeface="Times New Roman" pitchFamily="18" charset="0"/>
              </a:rPr>
              <a:t>w obwodach odrębnych OKW może zarządzić wcześniejsze zakończenie głosowania, pod warunkiem że </a:t>
            </a:r>
            <a:r>
              <a:rPr lang="pl-PL" altLang="pl-PL" sz="2400" b="1" dirty="0">
                <a:solidFill>
                  <a:srgbClr val="9D032A"/>
                </a:solidFill>
                <a:latin typeface="Calibri Light" pitchFamily="34" charset="0"/>
                <a:cs typeface="Times New Roman" pitchFamily="18" charset="0"/>
              </a:rPr>
              <a:t>wszyscy  wyborcy wpisani do spisu wyborców oddali swoje głosy – zawiadomić osobę kierującą jednostką, wójta i Okręgową Komisję Wyborczą.</a:t>
            </a:r>
          </a:p>
          <a:p>
            <a:pPr marL="0" algn="just">
              <a:lnSpc>
                <a:spcPct val="100000"/>
              </a:lnSpc>
              <a:spcBef>
                <a:spcPts val="0"/>
              </a:spcBef>
              <a:buFont typeface="Arial" charset="0"/>
              <a:buNone/>
              <a:defRPr/>
            </a:pPr>
            <a:endParaRPr lang="pl-PL" altLang="pl-PL" sz="1400" b="1" dirty="0">
              <a:solidFill>
                <a:srgbClr val="000000"/>
              </a:solidFill>
              <a:latin typeface="Calibri Light" pitchFamily="34" charset="0"/>
              <a:cs typeface="Times New Roman" pitchFamily="18" charset="0"/>
            </a:endParaRPr>
          </a:p>
          <a:p>
            <a:pPr marL="0" algn="just">
              <a:lnSpc>
                <a:spcPct val="100000"/>
              </a:lnSpc>
              <a:spcBef>
                <a:spcPts val="0"/>
              </a:spcBef>
              <a:buFont typeface="Arial" charset="0"/>
              <a:buNone/>
              <a:defRPr/>
            </a:pPr>
            <a:endParaRPr lang="pl-PL" altLang="pl-PL" sz="1400" b="1" dirty="0">
              <a:solidFill>
                <a:srgbClr val="000000"/>
              </a:solidFill>
              <a:latin typeface="Calibri Light" pitchFamily="34" charset="0"/>
              <a:cs typeface="Times New Roman" pitchFamily="18" charset="0"/>
            </a:endParaRPr>
          </a:p>
          <a:p>
            <a:pPr marL="0" algn="just">
              <a:lnSpc>
                <a:spcPct val="100000"/>
              </a:lnSpc>
              <a:spcBef>
                <a:spcPts val="0"/>
              </a:spcBef>
              <a:buFont typeface="Arial" charset="0"/>
              <a:buNone/>
              <a:defRPr/>
            </a:pPr>
            <a:endParaRPr lang="pl-PL" altLang="pl-PL" sz="1000" b="1" dirty="0">
              <a:solidFill>
                <a:srgbClr val="000000"/>
              </a:solidFill>
              <a:latin typeface="Calibri Light" pitchFamily="34" charset="0"/>
              <a:cs typeface="Times New Roman" pitchFamily="18" charset="0"/>
            </a:endParaRPr>
          </a:p>
          <a:p>
            <a:pPr marL="0" algn="just">
              <a:lnSpc>
                <a:spcPct val="100000"/>
              </a:lnSpc>
              <a:spcBef>
                <a:spcPts val="0"/>
              </a:spcBef>
              <a:buFont typeface="Arial" charset="0"/>
              <a:buNone/>
              <a:defRPr/>
            </a:pPr>
            <a:r>
              <a:rPr lang="pl-PL" altLang="pl-PL" sz="2300" b="1" dirty="0">
                <a:solidFill>
                  <a:srgbClr val="000000"/>
                </a:solidFill>
                <a:latin typeface="Calibri Light" pitchFamily="34" charset="0"/>
                <a:cs typeface="Times New Roman" pitchFamily="18" charset="0"/>
              </a:rPr>
              <a:t>Zarządzenie wcześniejszego zakończenia głosowania może nastąpić</a:t>
            </a:r>
            <a:br>
              <a:rPr lang="pl-PL" altLang="pl-PL" sz="2300" b="1" dirty="0">
                <a:solidFill>
                  <a:srgbClr val="000000"/>
                </a:solidFill>
                <a:latin typeface="Calibri Light" pitchFamily="34" charset="0"/>
                <a:cs typeface="Times New Roman" pitchFamily="18" charset="0"/>
              </a:rPr>
            </a:br>
            <a:r>
              <a:rPr lang="pl-PL" altLang="pl-PL" sz="2300" b="1" dirty="0">
                <a:solidFill>
                  <a:srgbClr val="000000"/>
                </a:solidFill>
                <a:latin typeface="Calibri Light" pitchFamily="34" charset="0"/>
                <a:cs typeface="Times New Roman" pitchFamily="18" charset="0"/>
              </a:rPr>
              <a:t>nie wcześniej niż o godzinie 18</a:t>
            </a:r>
            <a:r>
              <a:rPr lang="pl-PL" altLang="pl-PL" sz="2300" b="1" baseline="30000" dirty="0">
                <a:solidFill>
                  <a:srgbClr val="000000"/>
                </a:solidFill>
                <a:latin typeface="Calibri Light" pitchFamily="34" charset="0"/>
                <a:cs typeface="Times New Roman" pitchFamily="18" charset="0"/>
              </a:rPr>
              <a:t>00</a:t>
            </a:r>
            <a:r>
              <a:rPr lang="pl-PL" altLang="pl-PL" sz="2300" dirty="0">
                <a:solidFill>
                  <a:srgbClr val="000000"/>
                </a:solidFill>
                <a:latin typeface="Calibri Light" pitchFamily="34" charset="0"/>
                <a:cs typeface="Times New Roman" pitchFamily="18" charset="0"/>
              </a:rPr>
              <a:t> ale protokół można podać </a:t>
            </a:r>
            <a:br>
              <a:rPr lang="pl-PL" altLang="pl-PL" sz="2300" dirty="0">
                <a:solidFill>
                  <a:srgbClr val="000000"/>
                </a:solidFill>
                <a:latin typeface="Calibri Light" pitchFamily="34" charset="0"/>
                <a:cs typeface="Times New Roman" pitchFamily="18" charset="0"/>
              </a:rPr>
            </a:br>
            <a:r>
              <a:rPr lang="pl-PL" altLang="pl-PL" sz="2300" dirty="0">
                <a:solidFill>
                  <a:srgbClr val="000000"/>
                </a:solidFill>
                <a:latin typeface="Calibri Light" pitchFamily="34" charset="0"/>
                <a:cs typeface="Times New Roman" pitchFamily="18" charset="0"/>
              </a:rPr>
              <a:t>do publicznej wiadomości nie wcześniej niż o godz. 21.00</a:t>
            </a:r>
          </a:p>
          <a:p>
            <a:pPr algn="ctr">
              <a:lnSpc>
                <a:spcPct val="100000"/>
              </a:lnSpc>
              <a:buFont typeface="Arial" charset="0"/>
              <a:buNone/>
              <a:defRPr/>
            </a:pPr>
            <a:endParaRPr lang="pl-PL" altLang="pl-PL" sz="2300" b="1" dirty="0">
              <a:latin typeface="Calibri Light" pitchFamily="34" charset="0"/>
              <a:cs typeface="Times New Roman" pitchFamily="18" charset="0"/>
            </a:endParaRPr>
          </a:p>
          <a:p>
            <a:pPr eaLnBrk="1" hangingPunct="1">
              <a:lnSpc>
                <a:spcPct val="100000"/>
              </a:lnSpc>
              <a:buFont typeface="Wingdings" pitchFamily="2" charset="2"/>
              <a:buNone/>
              <a:defRPr/>
            </a:pPr>
            <a:endParaRPr lang="pl-PL" altLang="pl-PL" sz="2300" dirty="0">
              <a:latin typeface="Calibri Light" pitchFamily="34" charset="0"/>
            </a:endParaRPr>
          </a:p>
        </p:txBody>
      </p:sp>
      <p:sp>
        <p:nvSpPr>
          <p:cNvPr id="7" name="Prostokąt 6">
            <a:extLst>
              <a:ext uri="{FF2B5EF4-FFF2-40B4-BE49-F238E27FC236}">
                <a16:creationId xmlns:a16="http://schemas.microsoft.com/office/drawing/2014/main" xmlns="" id="{4A681FE8-590E-489B-B205-F84D329101A7}"/>
              </a:ext>
            </a:extLst>
          </p:cNvPr>
          <p:cNvSpPr/>
          <p:nvPr/>
        </p:nvSpPr>
        <p:spPr>
          <a:xfrm>
            <a:off x="393700" y="5013325"/>
            <a:ext cx="8064500" cy="1223963"/>
          </a:xfrm>
          <a:prstGeom prst="rect">
            <a:avLst/>
          </a:prstGeom>
          <a:no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4"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307975" y="-1638300"/>
            <a:ext cx="3067050" cy="3743325"/>
          </a:xfrm>
          <a:prstGeom prst="rect">
            <a:avLst/>
          </a:prstGeom>
          <a:noFill/>
          <a:ln w="9525">
            <a:noFill/>
            <a:miter lim="800000"/>
            <a:headEnd/>
            <a:tailEnd/>
          </a:ln>
        </p:spPr>
        <p:txBody>
          <a:bodyPr/>
          <a:lstStyle/>
          <a:p>
            <a:pPr eaLnBrk="1" hangingPunct="1"/>
            <a:endParaRPr lang="pl-PL" altLang="pl-PL"/>
          </a:p>
        </p:txBody>
      </p:sp>
      <p:sp>
        <p:nvSpPr>
          <p:cNvPr id="90115" name="AutoShape 6" descr="data:image/jpeg;base64,/9j/4AAQSkZJRgABAQAAAQABAAD/2wCEAAkGBxQSEhQUExQVFRUXFBgZGRgYFBgYFxcXFhcXGhcaFxUYHCghGholHBcUITEhJSkrLi4uGCAzODMsNygtLisBCgoKDg0OGxAQGywkICQwLDAsNDc0LCwsLDQsLCwsNCwsNCwsLC0sLCwsLCwsLCwsLSwsLC8sLCwsLCwsNDQsLP/AABEIAPgAywMBEQACEQEDEQH/xAAcAAABBQEBAQAAAAAAAAAAAAAAAwQFBgcCAQj/xABDEAACAQIDBQQHBQYEBgMAAAABAgMAEQQSIQUGMUFRE2FxgQciMkKRobEUUmLB0SNykrLh8BUkQ4IzU2OiwvEINFT/xAAbAQEAAgMBAQAAAAAAAAAAAAAAAwQBAgUGB//EADwRAAIBAwEECAUCBQMFAQEAAAABAgMEETEFEiFBE1FhcYGhsfAiMpHB0RThBiNCcvEzUrI0Q2JzghYV/9oADAMBAAIRAxEAPwDcaAKAKAKAKAKAKAKAKAKAKAKAb4zGpELu1ug5nwFbRg5PgR1KsKazJkJLt6R/+DHYfebX+g+dT9DGPzsoyvKk/wDTiNycQ3tTEeGn0ArO9TWiI/58tZHgglHCd7+LfrTpIf7TG5UWk35/k7TF4pPeDjobf0Pzp/Kl2GyqXEOeR9hN4VJyyqYz14j9RWsqDxmLyT076LeJrBNK1xcag1XLyeT2gCgCgCgCgCgCgCgCgCgCgCgCgCgCgCgCgCgGO1toiBLnVjoo6n9Kkp03N4ILiuqUc8+RX44DIxkl1Y8ByA8PyqeVRRW7A58abm9+pqPQKgJz0LQzg9yGgwc2oYE5oVcWYX/vka2jJx0NZQUlhieCxrYZsrXaInzXw/SpXFVVlamlOrK3eHxi/ItCsCARqDqKqHUTyso9oZCgCgCgCgCgCgCgCgCgCgCgCgGs2MytYjS1cG923G0uuinHMcLL557OtYwSxp70cjiOQMLg3rr29zSuIb9KWV716iNprU6qcweMwAJPAUMN44lTWUzytI3sjRR06fr4mrc/5cVFHJUumqOb0WhKyrGFFiS393uKr8S3JQ3eGpxFFQwojpIKxklUDowUyZ3BGSGmTRxGrratiJrAnLGGBB4GsptPKNZRUlhim7eLILQMfZ1Xw5j6HzNSV4ppTRmzqNN0pctCfqsdAKA4klCi5Nqr3N3Rtob9WWF693WZUW9DnDzhxcdahsNoU72DnBYw8cdTMouOorV41CgCgCgCgCgCgCgCgPGUHiL1HVo06sd2pFNdvEym1oNzhADdSVPy+Fcl7FpU59JbSdOXZxT709e436Rvg+IshPO3iP05V0qMqy+Gql3rR+D4rzXaaPHIY7wTZYH7xl/iNj8r1dorM0VbuW7Sf0GW70Asv7ubzP8A7rNZ5kyG0hwR3Jq5ta1+VaGz4yY8gSsMmih4qVqTJHVqGRGaOsmkkR86VsivJDF3sw6HTz5fnW6WUyBvDQgzZMRE/UgHz0PyPyqWHxU3Eib3K0ZFsqodcScsfZFu8/kKo1p3M/hoJL/yl9lq/HHibJJaiYwYvdiWPfw+FUobCoyn0lxJ1JdvBfRcuzODbpXouAuqgcBauvSo06Ud2nFJdnA0bb1OqkMBQBQBQBQBQBQBQHLmwJ7qjrT6OnKaWcJv6GVxY0XaAPuny1rzlL+JYT1pS8OP4JXR7RZMSD7r/wANdKjtaFT/ALVRf/L+2TR08c0LK1+vwrowqKeifimvU1aIveZbwN3Mp+dvzq1b/OU71ZovwE9hP7Peg/KsVFxZravTuALZiOhP1rUzjDY/w9assQEomPa2ub+tmBJy5dMlhw5jXuaqkG+lxl5456scvfeXZJdHnHVjrzz99wph8SWdhYZRcc7gg21Pfrp3DrW9Oq5za5L37/c0nTUYJ82OX4VOQMj8RWyK8yH2gbBT+IfnU9LVlOtou84xgvJCvVx/MtbUuEZM1q8ZwXaW2qh1zhpAOJqvVuqNL55JGVFsSOMT73yNUJ7dsI61PJv7G/RS6gTGKSAL691Yo7cta1WNKnlt9mPUOlJLLHFdgjCgCgCgCgCgCgCgCgCmMADWG0llg5WQHhr38vjUNK5p1f8ATeV1rT66PwyZaa1ENpYftInTmV08RqPmBVqnLdkmQ1ob9NxK9sbEEAdUNrd393HlU1aPxd5z7afDuJXFe0GHBhf9ahRbnrlczmbaKRAFza/CwuT5VmMHLQz0ijqOMHllXtLn1uBBIsvJdPn33qt0Ly3PX0XVw95LvTLCUNPXtOpZFguxNoydfwsefeD9fHRCDjLEVlPy/b33JTUo5k8NeZ0mMSRcyMGHUVO4uLwyvvprgNMQ9ZRBJkZOuZlHIan8qli91Nlaa3pJBs5O0xQPKMfMafU/KtpfDS7zFFdJcZ5ItNVTqnga9aQqRnndeceXeMAVB5UlShL5kmZyzgQqDcKL+FQRsbaE1ONOKa5pJGd56ZFKtGoUAUAUAUAUAUAUAUA1xE7Bsqrr1rgbR2jeQr/p7enltZT1/CWH1slhCLWWwjwxOrnMenL4Vtb7JqVHv3s3N/7f6V4cE/ol2BzS4R4DoV3EklhEQVkFZ21hTDJ2yj1GPrDoTx+PHxq1TanHcepzLmm6U+kjo9RWHEBl0NxxHcaicWnhm8ZqUeAljsIJlAJIIvbz5H4CtoTcGZa3hzsKYdgltLA38bm/zrFZfGyWlL4UcbxWeA3NspDePK3zrNF4mYqvMRPZOG7FCCbljc92nClWe+zWC3UKytetEat5GOJmyeqursfO55/oKmhHe4vRFepPd+GOrJ3Yuz+xSx9ttW/IeX61FVqb77C/bUOihx1epIVEWBOSIN49RofjVS5s6VfjLhLk1wkvH7aGyk0N3aRPxj51xq1TaVjx/wBWHd8S78euH24JEoS7GLYafOL2tXU2btCN7SdSMWsPH+PaNJw3XgWroGgUAUAUAUAUAUAUAUAUAUAUAUBy6Aggi4OhB50TwYaTWGVraOzWw5MkVynvKeX9O/lVuM1U+GWpzK1CVH44aczqCYOLj/1UUouLwzaE1JZQhs5srSJ0e48G1rapxSZmLwe7Ve6qv3nUfO/5Upat9RmTHZNRgZyTs79nELtzPIdamjBJb09CGU5SluU9SY2TscResxzSHnyHW361HUquXBaFu3tVT+J8WSlQlsKAKAKA8ArWMIx4RWAe1sAoAoAoAoAoAoAoCjYsT7Sx80CTywYLCZFkMLFJJ8QwzlO2HrKiKUuBbVj3WAe7T2Y2AikxWGmxDCKNpHgmneaOVEUswDTFmjewNmUgXtcMKAtMUgZQw4EAjwIvQHdAFAFAeEUBVsdB9nnsNI5NQOh/ofkatp9JDtRyakOhq8NGcN6s4/GhHmuv0rXWn3EvMMTrLEOmZvlYViPCDYep3tCfImnE6ClKO9IjrT3Y8CY2Js4Qpr7basenQeVaVam++wuWtDoo8dXqSVRFkKAKAKAKAKAKAKAKAKAKAKAKAiN6tsfZMLJKFzvosSc5JpCFiQeLFfK55UBTt2t2tp7Md+xaHGQz2lmWWQxSDFMAJnR1jYFWIB1B5cLEsBYt58Q0yx4GwEuKBEgViwjwy5ftDZrDUhhGv4pAeRoCyqLCw0FAe0AUAUAUBm+/e9qF1igszRu6yZlYWIygZTcXF83wFSQqOGhDWoRqpb3IhG3tncqcuHupuNSPq9YU2lgdBEWXeTFFswjgJta4J4cfv033jA6CJ2m38S80CSpEFaZF0B95lB948qzGo46Gk7WEsZzwNaqMshQBQBQBQBQBQBQBQBQBQHl6A9oDlHDC4II6g34caAqrj7btIDjBgNT0fGSpp49lE1/Gb8NAWfF4lIkeSRgqIpZmPBVUXJPcAKAg908Mz58bMpWXEhSEb2ocOt+xiI5NZmdh96RhyFAWGgPCwuBcXPDv8KA9oAoAoDH9/ZnOJs08MoWR8qhQDEDl9WQ210sNSeB4UBC9mx/0om/dYD6NQHDwDnBIO9ST9QaATDKGSzSpZwSTxQXHrLYjUceXCgN32W4aGIq5kBjQh20ZwVFmYWGp40A6oAoAoAoAoAoAoAoCL23tpcOY0CPLNKSIoky5nyi7MSxAVFBF2J0uOJIBAiNrb1vHBiA0RgxSQPJGkhDRyWsAySIbOqsy5l0YX4WIJAcR7lYTswJE7Sa2uJY/5kv99Z/bQ3uQFIC8AANKAp77ReTFSYTF58X9kyxpAqr/AJ2aXPIjzAkLkjg7HNmsgdmOvqigE8btCfZU4c4SOIzEKkOFv2E7OMqRMpsFxSSdme0AUPGz6EoLAXPd/dt8NEmWYiY3ackZ45pZGLyOUuLNmZgCpGmUHMFAAHG2v85iUwY1iiyzYro2t4IP9zDOw+6gB0egLPQBQGY+mLFDCS4LaCSxdthWcjDyOFaaOXKknZjiSPob8rEDR8DilljjlX2ZEVxfjZgCL+RoBegCgM99I+wizwPBhi5JkMpjj1b2LZyo4+1qe+gKJtCIQtllgeJiLgMxU2uRezDhcH4UA0GKUeyXH+/9AKAmsNsPHNJH+ymBDrZnjYqhuPWNwdBxPhQGz4FHWNBKwdwoDMFyhmtqQvKgF6AKAKAKAKAh5t5cOkhjL6g2JynKDexBP9it+jljJcjYV5Q30vyS4NaFM9oCu4zTauF6HBYseYmwZ0+NAQ3pjw5OCjkX2osTEb/hlJhYeYl+lAXugKPulhYjtfa8lgZg+HS/vLG2HjOnQMy69cg6UBa9sbLjxUTRSg5WsQQbMjA3V0Yaq6kAgjgRQELs3b7YdZYccwEuHiaTtLWXEQIP+Mo5MNA6D2WOmjLQDrczBNHhleUWnnJnmvqRJL62Qnoi5Ix3RigJ2gCgPm70oJJtjbTQ4KNpGhjELai145GzsSdFUNJlv3d9AfReChyRomgyoq6cNABp3UAqzWFzoKAqe0/SXsuBsr4yMm9rRh5bEdTGrAUAns30obKnOVcWin/qhoh/FIAvzoD3fndePHhHWZI5EBCsbFXVrGx18wR1PG9auSWrNlCT0RXt2fR6scyyYjEQuqHMI0NwxHDMWtoDra2tqwqkHzRs6NRaxf0NQVgeGtbJ5NGmtT2smAoAoAoAoAoCiYvc+YytlKlCxOYnUAnmOZ+tWFVWDv09p0lTWU8rkXiGPKoUcAAPgLVXODJ7zbO6GCs7VmUbVwC5vWOHxgy/hJwxufNPr0oCX27s8YiB42AIOVrHqjq6/wDcooB/QGc4eCVcftLE4YZ5ocRGJIuHbwPhcOSgPASKULITzzLoHJAF52RtSPExLLE11NwQRZlYaMjqdVcHQqdQaAZb2buR46Ds3sHU5o3K5sj25r7yEXVl4MpI76AV3e2scQjiReznhfs5kBuFkCq10b3kZWRlPRhexBAAlaAKA+c8bjMRu9tufEPCZIZ2ksb5Q8criT1XsRnUgAg9OQINAWXH+n+EJ+xwkjP/ANR1VR5rcnw0oCmbQx219tt+0Jjh5IM0cVv3OL+LX8RXPutp29uvieX1IvUNn1ai3n8K639ubJnY/omiUAzuznoPVHy1+Zrz1x/EVWXCkse/fIvQsreGuZP6Ly4+Zbtnbm4SGxSBLjmQL/HjXKq7SuqvzTZPGUIfJFLw4/V8SYi2WnARroL+yOAqtF1Zt4b4LJtK6nzkz3/D0+4v8IrTpJdbMfqZ/wC5/U9Ozwh0XKfwnKfitqm6WvQljeafeYVy5Li89/H1Fo8ROnsTP4NZx/3C/wA6u0dtXdP+rPeaShQn80F4cPTh5D3DbxyLpNHmH3o+PnG35E+Fdq2/iKEuFaOCvU2dTlxpSx2P8r7oncFjo5lzRuGHO3EdxB1B7jXoKVenVjvQeUcytQqUXiax75dY5qUiOZHCgliAALkk2AHeaGUm3hFex+xppMWkySDswVPtG4AtcKBoQfzNSKSUcHRpXVKFu6co8ePvwLHUZzSA3n3gOGyqihnYX9a9gvDgDqSb/CpIQ3joWVkq+ZSeEhjBvuuUZ4jm55SLeV62dEnlsmWfhlwGCbMbF4rF4qF1TEYbFpFC7DMpjigXtInUEEIzzz3tY3yHXKKhOQSmNwW0MVG0MjwYNWFmkgkeaUqeITPGgiP4vWOptY2NAKx4XaSLkE+FltoJZIZFkt1eNHyu3eCgPQUBWE2fi8DiJzBi0xeJxLI8kZwTNlKjKpLJiFSFMugznULpmNAQuwtj7Zk2ljZ0xUCZGRHOQnDyvkVjGEFiezDZe0NmuLX1NgNV2NHiAn+aeF5P+jG0agdPXdiT36eFARW7Dh8XtNltb7VGl+rJhYA3wuB5UBZKAKAg98JoPssqTqrh0ZRG3vkggW0NtbetbSoLi5p0I703+WWba0q3Et2mvHkjJt0vR3DAFeUZ36sPovu/Xwrx9/tqrVzGHBe/r6HbpW9C2+X4pdb0Xci8nJEtzZVH98OZriJSqS62ZzOrLC4sMDtCKU5VbXoRa/h1rapRnBZaMVqFWmt6S4EmsVQ5KTmOMNFx/dNWrPjKf9kvsRTnp3nBiqk3wM74pjIvW8h9K6G0uFw+6PojWnPgNmiqlknUxji544/bYKenP4VJCnKfyos0oVKnyrIkgDESRtZhwdDqO49R3GpqNetbTzBtMlbcfgqLh1P35omdn7xZSExFhyEo0U9zj3D38PCvW7P25Ct8Fbg/L374HPr7O3lvUOPZz8Ov17ydxWHWVCjjMrDUX4+Yr0CeOKOZCcqclKPBob/akikiw4VhmU5bL6oCDgT5f3es4bWSTo51ISqt6Pj18SKkixn224J7DMOYyZLC4y3vmvfXr3Vt8O72ltStf02H8/nn8e9R/tvYceJy5iVZeDC17HiDfiKxGbiQW13Ohnd4piEG6uGVQChYjmWNz42sKOpI3ltGu3lPBH7sQmDH7RhIssskeKjP3hKgjl81eL4OvWtCiWugPGFwR9ONAQu8WJOEwjnDqvaErHED7JnnkWOMueJ9dwWPE60A92JsxcNBHCpJyjVj7TuTd3Y82ZizE9WNAIby7aXCQGQjO5ISKMH1pZn0jjXvJ58gCeVAc7qbJOFwqRuQ0pzSTN96aVi8reGZjbuAoCXoCM27tlMMlz6ztoiDix/Id9VLu7hbQ3pa8kXLKznczwuCWr6inxQvI5mmOaQ8uSDkAO7++teDvL2dxNtv3+DvynCnDoqXCK8yQVbC54VSKblngivJhpMbKSukam1zwUeHNjxrob0LeGHqdSVWnZU0pcZPz/YfT7qlReKS7jWxFtR0I4VFG9TeJLgVYbVUnipHg/fiLYXbcgtE8TdtcDuPVjbu1008K1lbQfxxl8JHUsabzVhNbmv7f54low41b91qzs9ZnU/9c/Q40uXeI1z5aG4vi/a8h9BXU2v/ANS/7Y/8UR0/lK3i94AC0aRsZgzKFtpcEgHvFtbVBC10k38J16Wz20pyklDCefsR8e7U0t3lcKx14Zj52IA8r1M7unD4YLgWpbTo0sQpxyl4DVY5MHKA+qNxI4MOo7x0qRuNxDhqiffp3lLMdV9V+zLBLGCOoPwIrnHNjNpneytqnCkI92gJsDxMX6p9K9LsnbDjilW05Mxc2qulvQ4T/wCX7+pcUYEAgggi4I4EHoa9cmmso4DTTwz2smAoAoCjb04rFf4nB9lCt2GDmmeMgZsQjyxIYlY+w3qBlPDMADpQFp2JtmHFxiSBwy3sRwZGHFJEOqOOYOtASFAQW+AdYopURpBDiIpXRVzM0YJV8qjUsobtABqezsONARm3vSPgsLA0xaSS2gVYZBdjwBZlCr5kcDxoBzu9sZ5JEx2Ms2IKfsowbxYSNwLpH96Qi2aXieAsulAWegGW19pJh4jI/LQDmzHgBUFxcRoU3OX+Sxa207iooR/wuso2EzzOZ5dWb2eirysOQ6f1rwN/dzr1Hl++rwPS1dyjBUaei17STjSueUZSG+2b9mEX2pGCDwPteVgamt8b289FxJLXHSb8tIrJ2ZUgjVAbKunex5nzqJ79abYUJ16jm1xfkNztGwzNHIq/eKafGrMtnV4x3muHj+CVUMvdUot9WeJKYLGhgNbqeBqk4uLwyjXt93lhkphuLfuN9K6GzVmdT/1z9CjPl3iNc16G4tiz63kPoK6m1v8Aqf8A5j/xRpT0IjF41Vu2i8s1tT3da50VKXwo6FG3lL4dezkMY9soT7ZHQm4BqV29RLOC3Kykl8qJGaNZ4zG/MaHoeRHfUdOo4S3kUYuVvNVIe+wYbJJyGN/aibIfAeyfC30qeulvby0fEtXON9VI6SWfyLSx1CawlgU3b2gYJBA5/Zuf2RPut9zwPLv8a9bsTaWf5NR93vt9TW/t1Xp9NBfEvm7V1/kuNeoOAFAFAVHfLPhZ8PtFEZ0iV4sSqi7/AGeQq3aKOJ7N0ViByLeNAOTsHCYs/a8NI0ckq/8A2MLLkLjlnAukhH41NrUBC4s4aAlMZjdpSjo8WISPyfDQJm82I0oCIk3qxF+z2S2LxZOgGJwjGJO5sVI0TjxfOe+gONr7PfG2wc0yYrHyECYxj9hs+Am8uRbFRKVBQFvXObkooDV0QAADgBYeAoDqgM+3gxn2vE5Af2UVx4n3j5nQdwrx+2b7enux0XBd/NnqrGj+ktt9/NL2vyPI1rzRWkxyi1hkEmIzJd83JVsP3n9r4KB/FWzliGOv7G9N/Bu9bz9NPN+QrsHZ/at2zC+p7O/BVB9q3Um9ez2Hs6NOkqs1xen5Ib+5cP5EH/d2vq7kWNsECOP6fCvQvichcOKKptbZ/wBlkDqLRObMBwUngw6D++leS25syMV0tNcPT9n6nfs7l3MHTn860fWurvJfZRLEAGxHPurh7Ko1Kt1BU5brXHPUlr9dPEo3MVHxJn7Mv3Rfwr3P/wDLtE95U4568LXr6ijvy6yB2u+S4Y95Pdxrwe0KNWndThUe9LOvXnT3yOlaR3+KGuw9lGY9tINPcU8FXkSObHjXq9j7KjTgqlRZb0/P4N7676P+RSf9z631dyJ+bZwZSDZgRwI0Nd+UIyW7JZRyYTlCW9F4ZV+yOHm7PXKRmS/EWPrJfu+hrwm29nq2q70NH79+B3YVP1NHfeq4S+zHEkNps44SLY+K6qfhmHkK5KlmG71EUZ5pbj/pefrr54CRa1MxYwx2GDqRw6HoRwNb06jpyUkW6NVwlks27O1DPF63/EQ5X8Rwbz+t6+ibPu1c0VLmtfz4nI2haqhV+H5ZcV+PAl6vFAKAKAyL0kRf4Eq43ZzmEzThJMPo2Ge6SMXEfFGuqj1SP1ArmB9P+IC/tsJC7dUd4x8Gz/WgNC2bszGbVginxWLeCCaNJFw+E/ZnKwDAS4hru1wQCFyigLbsLYWHwUQiw0SxJxNuLHhmdjqzaDUkmgJGgIrebaPYYd2Bsx9Vf3m5+QufKql9X6Gi5LXRF3Z9v09dRemr7l+dCmbDw+WO/NtfLl+vnXzy4nvTx1HobypvTx1EvGKgOdJjmMVqyGTGu2Gyxm3Gx+JsB9a3ox36kY9pPZrM+PvmSG29rps7CB8uZvVSNBpmYjQX5AAEnwr6xa2281TXBJeh566uMZqS1b9ShnePaTNn+0KpJuIxEhQd1yCbfHxrrfpqCWN3zOC9qVN7h9vfmW3Yu2xtHDywSqExCp6yj2W+66fhvbTkfKuTtGx/luOqlod3Zt+nONRap8TvdrFmyselj5Gxr5paXH6K8U3ouD7n+Pseh2jSXFLw8S2Fxa99OtfQZV6caXSuS3cZzywcPDzgqG2bzSqn/MkVf9o1PyBrw1KT2htDfa4N+S4eh3bTFGk5/wC1N+Oi8xpvXvXIkn2TBAZ1sJJCuYISLhEXm/M6G3Dw+nW1rFx36mnJHkLy+6N7seLIHBb343DOHmk+0Re+pRVYDmyFQNR36fUWZ2lKaxFYZTobTk5YkXbeFkkjgnQgqWUhhzWQWHxuvwrxv8Q0M2rzrFnrtmTzKUVo4+nH8gi3Ve4V4E2k8TYnIKyiSLGsgrYsRY22biewxaNwSX1G6X90/G3zrv7CunTq7j0fD66eZPcU+ntZLnDivv77i917Y8yFAFAZJ/8AJFP8hhzyGKA+MUlvoaA+d6A+w/R7IG2XgSP/AMkI81jUH5g0BYKAKAou/wDOXmihB4C58XNh8APnXnNuVsSUepZPS7EgoUp1X7x/k7iW2grxvaazeRzGKFeTHKCtSCQz26v7P++oNTWv+tHvLNi/5nvtIv0nEnEYJD7IWVh3sMg+Q+tfZLBfDJ9x4va0mqaXvkZFuz6Q2we0pMRKjSx5XjEYa2QZhZlB0zerY9cxqlWqynJ5LtpbQpU44XHGvMue5e8BnxOFxYUI0uIkjZQdMsjMLX5geqfEVfT6S2eeS9DnUo9DeyitHx+pfdnplllUcFmkt4Xv+dfItqw3bqa7fue5uHvUYS64xJftDa19OlVHcVXS6Fye7nOOXvs0OdhZyR2GYfa0J91ZW+CgfQmu1/DkU7rwLtXhZyf9plQ34OzXixPZCZp2ldwWyn1zckNY2a7DkdLjnevpt892KgveDxdjHpLmdR8vv7f1K5ubtyTEYzEZtEmMsvZ8VRmfMQt+A9YiobOct7d5G21qUFTVRLjk2bY8pOx8MG451VfBZjl/7VrjfxK1GjU7cfk9DsJNyi3yjL0aJ2IeqPCvmJYm/iYm4rZG8WNZBWxYiRW2Y7xkjitmHdb+l6mt5btRMv2ksVFnnwLzsnF9rDHJ95AT421+d6+k29TpKUZ9aPN3NLoq0odTHdTEAUBnvp32cZtkyMBcwyRy8NbAlGPkrk+ANAfL1Ab7/wDH/fNGh/w+VrSIWaC/vofWZB1ZTmNuh/CaA2agCgM42q/abQkPJWt/AoH81eK21UzVn4I9dbR6Owiuv7vPoSSCvPlKQ5SsMgkOErUgkJ7TgzxOvPKbfCtoS3ZJm9rU3KqZGb6YRsVgoMVGMzw+uVHEqRaZR3i1/wDaa+ubJuozim9JLz/zwOHtezeZQ6m/p7wzJd6N2ExhhkwqwxWS0hu15GLElyBcZteGnjwtbq2Tcm0zk0Np9FBQqReUsd/vxLV6P9iD7ThoIrsmHJlkf8QvlHiXPDoD0qaqlRoOPXw/Jiz369w60l79/cvWxzmMkn3pHb4sbfIV8c2jU37mcu091efCow6kvJEpVIoDEsExUDHgxKHxdbD5gfGu3sGsqd0k+fv1LkV0lrUj1cfo/wAGT717uqS+DmPZtG5aFyNGQk5SOoI0IvxHdX1ecFc01Jf4Z4Scp2ddySynqj3d3ZnZRLg4FjmxDOxEixgSAOACHkBNoxYHXoKxSt40E5yZmdareyUVHEc599ngapj8CIkweEQ3EYDE90a2zHxJJrw/8T3WYY5ybZ7PZcFRozn1JRXj/gkBXhiMSesokiNZK2RPEZ4hLgjqCPjWyeGmWqbw0yX3DlvhbfdkZfo3/lX0HZE962S6m/z9yjtqOLnPWk/t9ixV0zkhQCGPwaTRSRSDMkiMjDqrAgj4GgPjjenYjYLFz4Z9TE5AP3l4o3mpU+dAMMJiXidZI2KOjBlYGxVlNwQet6A33cj03QyhYtoDsZNB2qgmJjw9ZRqhPmOOooDWMDjo5kDwyJIh4MjBlPmptQGcwG+LmP45P568BtN/HP8Auf3PZTWLSC7I+hNR1yTmyHMdYZBIcJWpDIVrBENdmSvAZY0UMhbOpJ0Qt7Sn6gDrXobDbTtbdway+Xv3xLVwqdeMKk3hrg+3GjIfEbrYYu0jIiltSEUhfJSSB8KxV/iraM+EZ4XZj118yrCytnxVJPv4+WhIbIwK4dWXDt2YbUgIupta97X+dQf/AKO/b+Oee/BL0NKn/wBtLuyh1gMN2aBNLAcevjXInLeeTavV6Wbn1jmtSAb4rCiS2bkQRbjccNakp1JU5b0dSalWdPOOfAQx0CMQZAzkcCWJtfjbpU09pXVTWbfiySknqkl4I82bAkTFobIx4+qCGA4A8/nVi321eUGlvtrqeWv28DWrTi+Mop9q4MXhjYySSSEF2sBbgEHAD53qO/vp3dTfkKk49HGnDReb96DmqJXEXrJJEbSVsixEavWWWIjzcA/s5h0mP0H6V7vYb/kPv+yINt/PB/8Aj9y1V2jiBQBQGb+mL0ff4jEJ4APtUSmw/wCdHxyX+8Dcqe8jncAfM8sZUlWBVgSCCLEEaEEHgaA4oBfB4ySJs0Ujxt95GKt8VN6A3jc/EFxE5JJeEEkm5JKqSSTxPGvAbSjiU11Sfqz2c3vWkH2R9C4JXJOZIcJWGQSHCVqQyFqwRCOLxKxIXY2A+Z6DvNbwg5vCJaVKVWahHUhMNtjt5MqhU6Z3Nz4AC1+69SztejjnOTq1LP8AT096Tb7lp5k3DBlqrhvU5lSrvLCF62IAoAoBOWINxrXd5okhUcRGS0QzEE+aj+Yito03J4ySpyqvdX3+yYrh8Qri6ngbG4III4gg6g1tKLi8MiqU5U3iQrWpGIvWUSxGslbIniNpKyyxEeej7WKU9ZT/ACr+te82IsUX3/ZEG3OFWC/8fuy1V2TiBQBQBQGeekf0WQbSvNERBire3b1JLcBKo58s41txvYCgPnrebdTF7PfJiYWTWyvxjfj7Mg0Ogvbj1AoCEoDZvR3jM2HwzHldD5EqPlavF7XpYrVF18fuevspdLYru9GaOleeKUhyhoyvIcIa1IZC4rUiK3vwzLCZAudYkeQpe2YjKALjhxbXvrobN3HWjGfNpeHM6FjV6OM3H5muH0b+yIrdTerA7XQRZRh8QvsxkjMbD/SewDj8Nr6cOdfQa9nQrwUJLGNMcjj297c29RzjLezqnz99hOsmLw+lhOg8c4Hhx+teWvP4eqR+KHFdn4/B1YXFjda/y5eX49DqLeWLg6vG3MEXt8NflXDqWVWDx+xLLZdXGabUl78PMeLtmA/6q/MfI1D0FTqK7sbhf0MSn2/Avv5u5QT8+FZjbVHyN4bOuJf047xvBtObEG0CBF5yPrbwHAnu1rrWOxKlw88uvl+5mvStrNZry3pf7V9+z6dglvBg4ooj2rNJM49TO2uhGYog0Ci4+IHOvQXGzrSztpYWXon2kezry4r3MYwShBcWkuXa3xfUSuy8L2aC/Eql/FUA/L5CvDVZ70vr6mtzV6Sbxpl48XkdmoyuIOa2JYjaQ1sTxGGPkyox6KfjyreCzNIuUI700ic3Ehy4QH7zs3zy/wDjX0DZMN22T6239vsc3bM966a6kl9/uWGukcoKAKAKAKARxeFSVGSRFdGFmV1DKR0KnQ0Bmu8voRwOIJbDs+FY30UZ47n/AKbG48AwHdQEFgtx59lRlJJEljaS6OuYEHKLhlI9X2bixPOvPbao/FGpy09++R6XYVZOEqT7/t77y44OfOqt1Hz5/OvGyjuycTNaG5JxHkZrUqyQ5jNakMkLoawQtHk8IdWVhoykHwNZjJxeUZhNwkpLlxPl7fPYT4HFMouFzEoRpax4DoQbeRBr6Rs68VzRUua1I723VKalH5ZcV+PAve4Xplkhyw7RBni0AmGsyD8f/MHf7XH2uFdBPBRcU9TbsIuHxkSyxPHNEw9VtHXvHcRwI4isSUZrE0mYhv03mnJrueBtLupCf9NfJmX5Aiq0rC0lrD1Xoy3HaV9DSp6P1R1h91oVNxGvmWb5MSKQsbWm8xgvX1yKm0L2osSqfTC9EiO303zwmyY7yHPMV/ZwqRmboSPcS/vHobXOlW3IpqCXF6lB9H0k+0MQ+NxRuzm4HupFGTkRByXMT42ubkmvI/xBdcejXL1f7HftI/p7SVR6z4Lu958jUq8kUThzWTZIbyGsomihtIa2LEUQ23JDlCDVnYADw/rarVpTc58PeTo2cVvOb0RoOzsL2UUcY91APEgan419Ho0+jpxh1I8rXq9LVlPrbY5qQiCgCgCgCgCgCgI/buz+3gePmRde5hqvz086r3VDpqTh9O8tWdx0FaM+XPuM+2DiLExnTmL9eY/vvr59d02vi+p6q9p5SmiejNUzlSQ4Q1hkMkOEatSGSFRWCMz30rbtDExhhox9k9JFGl+5l08r129j3roT46c+79jo0KaureVB/NHjH371MAnhZGKsCGUkEHiCK95GSklKOjODKLhJxksND/Yu8GJwbZsNPJEb3IRiFP7yey3mDWxqXfC+m7aaKAxgkI954rMfHIyj4AUBxtb017TmQophgvxaKMhvIyM1vEWNAUfCRSYvEKrMzySP6zMSzH7zEnU2AJ8qir1VSpub5E1Ci61SNNcz6X3KwCxYcZRYGwX9xBlX86+b31V1KuX7bO1tKSU1SjpFY9+GCfqmc4SdqySRQ2katkTxQ2kask8UNN28N9pxfaf6cWvidcnzu3lXptiWmZqT0jxffy99hYv6n6a13P6pe3+DQK9eeWCgCgCgCgCgCgCgCgM73y2YYJxMmiub+D8x58fjXltr2m5PfXyy9ffE9Xsq5Vej0U9Y+a/bT6C+CxIdQw/9HmK8rODhLdZHWpOEnFj1GrUqyQujVqQyQujVghkhLaeDE0bIeY0PRhwNb0p7klIktqzo1FMxjfDdIYgll9SddDpo9uTd45H+lvVbP2i6Pwy4xfkdm+2dC7xUg8Pr5NFPGwVjNpAxYcm0+Q5V3P1TmsxfAipbIoQ+bMn9PQcJhIxwRfgK0c5PmXI2tCOkF9AbCRnii/wiinLrYdrQesF9EWfc3d7LJ2gTKzgIg1v6xGtuXL51ydpXm9Ho85xxYp2lCg3WUccDbcNCERUHBVA+AryEpOTbZ5ypN1Jub5nrtWDEUN5GrZE0UNpGrJPFERtjFEDIurtpYcbHT4nhVm2oucs4Oha0k3vy0Rdd3NlfZoQnvH1nP4jy8BoPKvoNlbK3pKPPV9556/uv1NZy5aLu/clKtlIKAKAKAKAKAKAKAKAbbQwSTRtG4urDzB5Ed4qKtSjVg4S0ZNQrzozU4aozaaGTBTFHF1PPkw5Mvf3V4m/sZU5bsvB9Z66M6d7SU4a+nYyagmDAEG4NcZpp4ZzpwaeGOUesEEoi6PWpE4iyvWCJxIvbexhP6ykLIB5N0v399WKFfo+D0L1lfOh8MuMfTuKftDZTD1ZYjbvW6+R4V0qVfHGEjvU69Kqvhkn6kUdiwfcH8TfrVv8AWV/93oSbiHWD2Ml/2cNz1CliPPW1RVLqo18UvsaylCHzNLvLlu9sUxntJQM1vVXjbvPfXKuK6kt2Jxb++VRdHT05vr7CdZ6qHLURB3rbBLGIg71kmjEj9oY0Rrc6k8B1/pUlOm6jwi5QoOo8D7c7YrM32mYanWMH+e30+PSvZbIsNxKrJd35/H1K21b2MY/p6Xj+Pz9OsuVd88+FAFAFAFAFAFAFAFAFAFAMdr7LTERlHH7rDip6ioLi3hXhuT/wWbW6nbz34eK6zOp4pcFKUcXU6jow+8p614y+sJU5bsvB9Z6yEqV7T34a+a7GS+FxSuLqb/UeIrjTi4PEihVpSg8Mdo9aldxFlkrGCJxFFkrGCNxPXlI9mx7uF/A0SQjCL1GjY5Pej171Fb7r5MsK3n/TL1FI8Uz+yMq9T+QrDilqaSoxh8zyxYyVrgjURJ5Kzg3URF5KySxiRu0NpLHpxbp+vSpqVF1O4u0LaVTjyHu7u7bSsJ8SNOKoefQsOS93Pn3+s2bslJKdRcOS6+/35Fe/2lGkuht/F9Xd29vL0u9ejPOBQBQBQBQBQBQBQBQBQBQBQBQDbH4GOZCkihl+YPUHkaiq0YVY7s1lEtGvUoy36bwyjbV3Wmw5LwEyL3e2B3r7w8PhXm7zY8orMPiXn77j0tttSjcLcrLD8vry98RphdtDg4ynqOHw4ivO1LWS+UnqWT1hxJWHEBhdSCO41Waa4MozpOLw0LCSsEbgdCSmDXcPe0pgxuHhlpgyoHBkobKA1xWPRPaYX6cT8K3hTlLRFinbznohhHiJsS2SBD3np4ngtdK12dOrLCWfRFqVOjbR360vf3LRsHdRISHlIkk4/hU9wPE95+Vess9lwo/FPjLyXccW92tOstyn8MfN/juLJXUOQFAFAFAFAFAFAFAFAFAFAFAFAFAFAFARe1NgQYjV0s33l0bzPPzvVS4sqNf5lx6+Zdtr+vb8IPh1PivfcVrFbkSKbwSg9zXVv4lvf5VyK2xH/RJNdp2Ke26clitD6cV5/uMJNn46LjGzDuAf+XWuVV2PVjrD6FmNxY1dJJfVevARO0Jl9qFh/tZfqKpy2dNcmvAk/T0JfLNfVM8Xa7nhET5k/lWisJPTP0MuzgtZ+/qKJLin9iBvHI31OlTw2VUl/TJ+Bo4WsPmqL6ocxbvY2X2iIx3sB8kv866FHYdV6xS7/bIZbQsaXy/F4fkl9nbkRLrKxkPQeqvy1Pxrr0Nj0o8ajz5IoV9t1ZcKS3fN/gs8ECooVFCqOAAsPgK60YRgsRWEcec5Te9J5YpWxoFAFAFAFAFAf//Z"/>
          <p:cNvSpPr>
            <a:spLocks noChangeAspect="1" noChangeArrowheads="1"/>
          </p:cNvSpPr>
          <p:nvPr/>
        </p:nvSpPr>
        <p:spPr bwMode="auto">
          <a:xfrm>
            <a:off x="155575" y="233363"/>
            <a:ext cx="9872663" cy="801687"/>
          </a:xfrm>
          <a:prstGeom prst="rect">
            <a:avLst/>
          </a:prstGeom>
          <a:noFill/>
          <a:ln w="9525">
            <a:noFill/>
            <a:miter lim="800000"/>
            <a:headEnd/>
            <a:tailEnd/>
          </a:ln>
        </p:spPr>
        <p:txBody>
          <a:bodyPr/>
          <a:lstStyle/>
          <a:p>
            <a:pPr eaLnBrk="1" hangingPunct="1"/>
            <a:endParaRPr lang="pl-PL" altLang="pl-PL"/>
          </a:p>
        </p:txBody>
      </p:sp>
      <p:pic>
        <p:nvPicPr>
          <p:cNvPr id="90116" name="Obraz 6"/>
          <p:cNvPicPr>
            <a:picLocks noChangeAspect="1"/>
          </p:cNvPicPr>
          <p:nvPr/>
        </p:nvPicPr>
        <p:blipFill>
          <a:blip r:embed="rId3"/>
          <a:srcRect/>
          <a:stretch>
            <a:fillRect/>
          </a:stretch>
        </p:blipFill>
        <p:spPr bwMode="auto">
          <a:xfrm>
            <a:off x="7885113" y="6313488"/>
            <a:ext cx="1185862" cy="500062"/>
          </a:xfrm>
          <a:prstGeom prst="rect">
            <a:avLst/>
          </a:prstGeom>
          <a:noFill/>
          <a:ln w="9525">
            <a:noFill/>
            <a:miter lim="800000"/>
            <a:headEnd/>
            <a:tailEnd/>
          </a:ln>
        </p:spPr>
      </p:pic>
      <p:sp>
        <p:nvSpPr>
          <p:cNvPr id="90117" name="pole tekstowe 5"/>
          <p:cNvSpPr txBox="1">
            <a:spLocks noChangeArrowheads="1"/>
          </p:cNvSpPr>
          <p:nvPr/>
        </p:nvSpPr>
        <p:spPr bwMode="auto">
          <a:xfrm>
            <a:off x="1346200" y="476250"/>
            <a:ext cx="5248275" cy="461963"/>
          </a:xfrm>
          <a:prstGeom prst="rect">
            <a:avLst/>
          </a:prstGeom>
          <a:noFill/>
          <a:ln w="9525">
            <a:noFill/>
            <a:miter lim="800000"/>
            <a:headEnd/>
            <a:tailEnd/>
          </a:ln>
        </p:spPr>
        <p:txBody>
          <a:bodyPr wrap="none">
            <a:spAutoFit/>
          </a:bodyPr>
          <a:lstStyle/>
          <a:p>
            <a:pPr algn="ctr" eaLnBrk="1" hangingPunct="1"/>
            <a:r>
              <a:rPr lang="pl-PL" altLang="pl-PL" sz="2400" b="1">
                <a:solidFill>
                  <a:srgbClr val="9D032A"/>
                </a:solidFill>
                <a:latin typeface="Arial Black" pitchFamily="34" charset="0"/>
              </a:rPr>
              <a:t>ZAKOŃCZENIE GŁOSOWANIA </a:t>
            </a:r>
          </a:p>
        </p:txBody>
      </p:sp>
      <p:sp>
        <p:nvSpPr>
          <p:cNvPr id="5" name="Prostokąt 4">
            <a:extLst>
              <a:ext uri="{FF2B5EF4-FFF2-40B4-BE49-F238E27FC236}">
                <a16:creationId xmlns:a16="http://schemas.microsoft.com/office/drawing/2014/main" xmlns="" id="{1F747493-8FB6-4C15-B586-E886FE45B952}"/>
              </a:ext>
            </a:extLst>
          </p:cNvPr>
          <p:cNvSpPr/>
          <p:nvPr/>
        </p:nvSpPr>
        <p:spPr>
          <a:xfrm>
            <a:off x="179388" y="1052513"/>
            <a:ext cx="7056437" cy="6040437"/>
          </a:xfrm>
          <a:prstGeom prst="rect">
            <a:avLst/>
          </a:prstGeom>
        </p:spPr>
        <p:txBody>
          <a:bodyPr>
            <a:spAutoFit/>
          </a:bodyPr>
          <a:lstStyle/>
          <a:p>
            <a:pPr indent="-355600" algn="just">
              <a:spcAft>
                <a:spcPts val="600"/>
              </a:spcAft>
              <a:defRPr/>
            </a:pPr>
            <a:r>
              <a:rPr lang="pl-PL" sz="2200" b="1" dirty="0"/>
              <a:t>W przypadku kolejki przed lokalem wyborczym, przed zakończeniem głosowania, wyznaczony członek komisji, zabezpiecza koniec kolejki </a:t>
            </a:r>
            <a:br>
              <a:rPr lang="pl-PL" sz="2200" b="1" dirty="0"/>
            </a:br>
            <a:r>
              <a:rPr lang="pl-PL" sz="2200" b="1" dirty="0"/>
              <a:t>i pilnuje żeby nikt </a:t>
            </a:r>
            <a:r>
              <a:rPr lang="pl-PL" sz="2200" b="1" u="sng" dirty="0"/>
              <a:t>po godz. 21.00 </a:t>
            </a:r>
            <a:r>
              <a:rPr lang="pl-PL" sz="2200" b="1" dirty="0"/>
              <a:t>nie dołączył do oczekujących.</a:t>
            </a:r>
          </a:p>
          <a:p>
            <a:pPr indent="-355600" algn="just">
              <a:spcAft>
                <a:spcPts val="600"/>
              </a:spcAft>
              <a:defRPr/>
            </a:pPr>
            <a:endParaRPr lang="pl-PL" sz="1050" b="1" dirty="0"/>
          </a:p>
          <a:p>
            <a:pPr indent="-355600" algn="just">
              <a:spcAft>
                <a:spcPts val="600"/>
              </a:spcAft>
              <a:defRPr/>
            </a:pPr>
            <a:r>
              <a:rPr lang="pl-PL" sz="2200" b="1" dirty="0"/>
              <a:t>Można również w takiej sytuacji wezwać na pomoc straż miejską, albo ustalić liczbę oczekujących wyborców np. wydając karteczki podpisane przez przewodniczącego OKW. </a:t>
            </a:r>
          </a:p>
          <a:p>
            <a:pPr indent="-355600" algn="just">
              <a:spcAft>
                <a:spcPts val="600"/>
              </a:spcAft>
              <a:defRPr/>
            </a:pPr>
            <a:endParaRPr lang="pl-PL" sz="900" b="1" dirty="0"/>
          </a:p>
          <a:p>
            <a:pPr indent="-355600" algn="just">
              <a:spcAft>
                <a:spcPts val="600"/>
              </a:spcAft>
              <a:defRPr/>
            </a:pPr>
            <a:r>
              <a:rPr lang="pl-PL" sz="2200" b="1" dirty="0">
                <a:latin typeface="Arial Black" pitchFamily="34" charset="0"/>
              </a:rPr>
              <a:t>Osoby czekające na wejście do lokalu wyborczego muszą zachować odpowiedni odstęp.</a:t>
            </a:r>
          </a:p>
          <a:p>
            <a:pPr indent="-355600" algn="just">
              <a:spcAft>
                <a:spcPts val="600"/>
              </a:spcAft>
              <a:defRPr/>
            </a:pPr>
            <a:endParaRPr lang="pl-PL" sz="2000" b="1" dirty="0">
              <a:solidFill>
                <a:srgbClr val="FF0000"/>
              </a:solidFill>
            </a:endParaRPr>
          </a:p>
          <a:p>
            <a:pPr indent="-355600" algn="just">
              <a:spcAft>
                <a:spcPts val="600"/>
              </a:spcAft>
              <a:defRPr/>
            </a:pPr>
            <a:endParaRPr lang="pl-PL" b="1" dirty="0">
              <a:solidFill>
                <a:srgbClr val="000000"/>
              </a:solidFill>
              <a:latin typeface="+mn-lt"/>
            </a:endParaRPr>
          </a:p>
          <a:p>
            <a:pPr indent="-355600" algn="just">
              <a:spcAft>
                <a:spcPts val="600"/>
              </a:spcAft>
              <a:defRPr/>
            </a:pPr>
            <a:endParaRPr lang="pl-PL" dirty="0">
              <a:solidFill>
                <a:srgbClr val="000000"/>
              </a:solidFill>
              <a:latin typeface="+mn-lt"/>
            </a:endParaRPr>
          </a:p>
        </p:txBody>
      </p:sp>
      <p:pic>
        <p:nvPicPr>
          <p:cNvPr id="90119" name="Picture 2" descr="I:\PREZYDENT 2020 - 28 06\PREZYDENT 2020 - PREZENTACJA_1\PREZYDENT 2020 - PREZENTACJA\rozstaw.jpg"/>
          <p:cNvPicPr>
            <a:picLocks noChangeAspect="1" noChangeArrowheads="1"/>
          </p:cNvPicPr>
          <p:nvPr/>
        </p:nvPicPr>
        <p:blipFill>
          <a:blip r:embed="rId4"/>
          <a:srcRect/>
          <a:stretch>
            <a:fillRect/>
          </a:stretch>
        </p:blipFill>
        <p:spPr bwMode="auto">
          <a:xfrm>
            <a:off x="7235825" y="4797425"/>
            <a:ext cx="1827213" cy="1123950"/>
          </a:xfrm>
          <a:prstGeom prst="rect">
            <a:avLst/>
          </a:prstGeom>
          <a:noFill/>
          <a:ln w="9525">
            <a:noFill/>
            <a:miter lim="800000"/>
            <a:headEnd/>
            <a:tailEnd/>
          </a:ln>
        </p:spPr>
      </p:pic>
      <p:pic>
        <p:nvPicPr>
          <p:cNvPr id="90120" name="Picture 6" descr="C:\Documents and Settings\ols-info2\Pulpit\Szkolenie OKW_prezentacja\obrazy\images.jpg"/>
          <p:cNvPicPr>
            <a:picLocks noChangeAspect="1" noChangeArrowheads="1"/>
          </p:cNvPicPr>
          <p:nvPr/>
        </p:nvPicPr>
        <p:blipFill>
          <a:blip r:embed="rId5"/>
          <a:srcRect/>
          <a:stretch>
            <a:fillRect/>
          </a:stretch>
        </p:blipFill>
        <p:spPr bwMode="auto">
          <a:xfrm>
            <a:off x="7380288" y="1547813"/>
            <a:ext cx="1593850" cy="159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Prostokąt 1"/>
          <p:cNvSpPr>
            <a:spLocks noChangeArrowheads="1"/>
          </p:cNvSpPr>
          <p:nvPr/>
        </p:nvSpPr>
        <p:spPr bwMode="auto">
          <a:xfrm>
            <a:off x="107950" y="1052513"/>
            <a:ext cx="7559675" cy="1089025"/>
          </a:xfrm>
          <a:prstGeom prst="rect">
            <a:avLst/>
          </a:prstGeom>
          <a:noFill/>
          <a:ln w="9525">
            <a:noFill/>
            <a:miter lim="800000"/>
            <a:headEnd/>
            <a:tailEnd/>
          </a:ln>
        </p:spPr>
        <p:txBody>
          <a:bodyPr>
            <a:spAutoFit/>
          </a:bodyPr>
          <a:lstStyle/>
          <a:p>
            <a:pPr algn="just">
              <a:lnSpc>
                <a:spcPct val="120000"/>
              </a:lnSpc>
            </a:pPr>
            <a:r>
              <a:rPr lang="pl-PL" altLang="pl-PL">
                <a:solidFill>
                  <a:srgbClr val="000000"/>
                </a:solidFill>
              </a:rPr>
              <a:t>P</a:t>
            </a:r>
            <a:r>
              <a:rPr lang="pl-PL" altLang="pl-PL">
                <a:solidFill>
                  <a:srgbClr val="000000"/>
                </a:solidFill>
                <a:cs typeface="Times New Roman" pitchFamily="18" charset="0"/>
              </a:rPr>
              <a:t>o opuszczeniu lokalu przez ostatniego wyborcę przewodniczący OKW zapieczętowuje otwór urny wyborczej, zaklejając go </a:t>
            </a:r>
            <a:r>
              <a:rPr lang="pl-PL" altLang="pl-PL" b="1">
                <a:solidFill>
                  <a:srgbClr val="9D032A"/>
                </a:solidFill>
                <a:cs typeface="Times New Roman" pitchFamily="18" charset="0"/>
              </a:rPr>
              <a:t>paskiem papieru opatrzonym pieczęcią OKW i podpisami jej członków;</a:t>
            </a:r>
            <a:endParaRPr lang="pl-PL" altLang="pl-PL">
              <a:solidFill>
                <a:srgbClr val="9D032A"/>
              </a:solidFill>
              <a:cs typeface="Times New Roman" pitchFamily="18" charset="0"/>
            </a:endParaRPr>
          </a:p>
        </p:txBody>
      </p:sp>
      <p:sp>
        <p:nvSpPr>
          <p:cNvPr id="92163" name="Prostokąt 3"/>
          <p:cNvSpPr>
            <a:spLocks noChangeArrowheads="1"/>
          </p:cNvSpPr>
          <p:nvPr/>
        </p:nvSpPr>
        <p:spPr bwMode="auto">
          <a:xfrm>
            <a:off x="195263" y="4398963"/>
            <a:ext cx="8569325" cy="1477962"/>
          </a:xfrm>
          <a:prstGeom prst="rect">
            <a:avLst/>
          </a:prstGeom>
          <a:noFill/>
          <a:ln w="28575">
            <a:solidFill>
              <a:srgbClr val="9D032A"/>
            </a:solidFill>
            <a:miter lim="800000"/>
            <a:headEnd/>
            <a:tailEnd/>
          </a:ln>
        </p:spPr>
        <p:txBody>
          <a:bodyPr>
            <a:spAutoFit/>
          </a:bodyPr>
          <a:lstStyle/>
          <a:p>
            <a:pPr algn="just"/>
            <a:r>
              <a:rPr lang="pl-PL" altLang="pl-PL" b="1">
                <a:solidFill>
                  <a:srgbClr val="000000"/>
                </a:solidFill>
                <a:cs typeface="Arial" charset="0"/>
              </a:rPr>
              <a:t>Jeżeli komisja otrzymała jednorazowe plomby (nalepki foliowe) opatrzone unikatowym numerem, za ich pomocą (zaleca się użycie dwóch plomb) zabezpiecza wlot urny. Na naklejce etykiety należy postawić pieczęć OKW.</a:t>
            </a:r>
          </a:p>
          <a:p>
            <a:pPr algn="just"/>
            <a:r>
              <a:rPr lang="pl-PL" altLang="pl-PL" b="1">
                <a:solidFill>
                  <a:srgbClr val="000000"/>
                </a:solidFill>
                <a:latin typeface="Arial Black" pitchFamily="34" charset="0"/>
                <a:cs typeface="Arial" charset="0"/>
              </a:rPr>
              <a:t>Unikatowy numer plomby przewodniczący OKW wpisuje do wewnętrznego protokołu.</a:t>
            </a:r>
          </a:p>
        </p:txBody>
      </p:sp>
      <p:sp>
        <p:nvSpPr>
          <p:cNvPr id="92164" name="Prostokąt 8"/>
          <p:cNvSpPr>
            <a:spLocks noChangeArrowheads="1"/>
          </p:cNvSpPr>
          <p:nvPr/>
        </p:nvSpPr>
        <p:spPr bwMode="auto">
          <a:xfrm>
            <a:off x="179388" y="5951538"/>
            <a:ext cx="7272337" cy="646112"/>
          </a:xfrm>
          <a:prstGeom prst="rect">
            <a:avLst/>
          </a:prstGeom>
          <a:noFill/>
          <a:ln w="9525">
            <a:noFill/>
            <a:miter lim="800000"/>
            <a:headEnd/>
            <a:tailEnd/>
          </a:ln>
        </p:spPr>
        <p:txBody>
          <a:bodyPr>
            <a:spAutoFit/>
          </a:bodyPr>
          <a:lstStyle/>
          <a:p>
            <a:pPr algn="just"/>
            <a:r>
              <a:rPr lang="pl-PL" altLang="pl-PL" b="1">
                <a:solidFill>
                  <a:srgbClr val="000000"/>
                </a:solidFill>
                <a:cs typeface="Arial" charset="0"/>
              </a:rPr>
              <a:t>Należy pamiętać, że każda próba odklejenia nalepki spowoduje pojawienie się na niej napisu o tym informującego. </a:t>
            </a:r>
          </a:p>
        </p:txBody>
      </p:sp>
      <p:sp>
        <p:nvSpPr>
          <p:cNvPr id="92165" name="pole tekstowe 1"/>
          <p:cNvSpPr txBox="1">
            <a:spLocks noChangeArrowheads="1"/>
          </p:cNvSpPr>
          <p:nvPr/>
        </p:nvSpPr>
        <p:spPr bwMode="auto">
          <a:xfrm>
            <a:off x="719138" y="404813"/>
            <a:ext cx="8424862"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rPr>
              <a:t>            ZAKOŃCZENIE GŁOSOWANIA</a:t>
            </a:r>
            <a:endParaRPr lang="pl-PL" altLang="pl-PL" sz="2000">
              <a:solidFill>
                <a:srgbClr val="9D032A"/>
              </a:solidFill>
              <a:latin typeface="Arial Black" pitchFamily="34" charset="0"/>
            </a:endParaRPr>
          </a:p>
        </p:txBody>
      </p:sp>
      <p:pic>
        <p:nvPicPr>
          <p:cNvPr id="92166" name="Obraz 4"/>
          <p:cNvPicPr>
            <a:picLocks noChangeAspect="1"/>
          </p:cNvPicPr>
          <p:nvPr/>
        </p:nvPicPr>
        <p:blipFill>
          <a:blip r:embed="rId2"/>
          <a:srcRect/>
          <a:stretch>
            <a:fillRect/>
          </a:stretch>
        </p:blipFill>
        <p:spPr bwMode="auto">
          <a:xfrm>
            <a:off x="900113" y="2332038"/>
            <a:ext cx="6335712" cy="188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pole tekstowe 1"/>
          <p:cNvSpPr txBox="1">
            <a:spLocks noChangeArrowheads="1"/>
          </p:cNvSpPr>
          <p:nvPr/>
        </p:nvSpPr>
        <p:spPr bwMode="auto">
          <a:xfrm>
            <a:off x="827088" y="476250"/>
            <a:ext cx="8424862"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rPr>
              <a:t>            ZAKOŃCZENIE GŁOSOWANIA</a:t>
            </a:r>
            <a:endParaRPr lang="pl-PL" altLang="pl-PL" sz="2000">
              <a:solidFill>
                <a:srgbClr val="9D032A"/>
              </a:solidFill>
              <a:latin typeface="Arial Black" pitchFamily="34" charset="0"/>
            </a:endParaRPr>
          </a:p>
        </p:txBody>
      </p:sp>
      <p:sp>
        <p:nvSpPr>
          <p:cNvPr id="7" name="Prostokąt 6">
            <a:extLst>
              <a:ext uri="{FF2B5EF4-FFF2-40B4-BE49-F238E27FC236}">
                <a16:creationId xmlns:a16="http://schemas.microsoft.com/office/drawing/2014/main" xmlns="" id="{6D0B98CE-6368-4C64-BF2C-98CF4A8319C9}"/>
              </a:ext>
            </a:extLst>
          </p:cNvPr>
          <p:cNvSpPr/>
          <p:nvPr/>
        </p:nvSpPr>
        <p:spPr>
          <a:xfrm>
            <a:off x="179388" y="4654550"/>
            <a:ext cx="6985000" cy="1727200"/>
          </a:xfrm>
          <a:prstGeom prst="rect">
            <a:avLst/>
          </a:prstGeom>
          <a:no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3188" name="Prostokąt 4"/>
          <p:cNvSpPr>
            <a:spLocks noChangeArrowheads="1"/>
          </p:cNvSpPr>
          <p:nvPr/>
        </p:nvSpPr>
        <p:spPr bwMode="auto">
          <a:xfrm>
            <a:off x="395288" y="4337050"/>
            <a:ext cx="6264275" cy="2370138"/>
          </a:xfrm>
          <a:prstGeom prst="rect">
            <a:avLst/>
          </a:prstGeom>
          <a:noFill/>
          <a:ln w="9525">
            <a:noFill/>
            <a:miter lim="800000"/>
            <a:headEnd/>
            <a:tailEnd/>
          </a:ln>
        </p:spPr>
        <p:txBody>
          <a:bodyPr>
            <a:spAutoFit/>
          </a:bodyPr>
          <a:lstStyle/>
          <a:p>
            <a:endParaRPr lang="pl-PL" altLang="pl-PL" sz="2000" b="1">
              <a:solidFill>
                <a:srgbClr val="000000"/>
              </a:solidFill>
              <a:cs typeface="Arial" charset="0"/>
            </a:endParaRPr>
          </a:p>
          <a:p>
            <a:pPr algn="just"/>
            <a:endParaRPr lang="pl-PL" altLang="pl-PL" sz="1200" b="1">
              <a:solidFill>
                <a:srgbClr val="000000"/>
              </a:solidFill>
              <a:cs typeface="Arial" charset="0"/>
            </a:endParaRPr>
          </a:p>
          <a:p>
            <a:pPr algn="just"/>
            <a:r>
              <a:rPr lang="pl-PL" altLang="pl-PL" sz="2400" b="1">
                <a:solidFill>
                  <a:srgbClr val="000000"/>
                </a:solidFill>
                <a:cs typeface="Arial" charset="0"/>
              </a:rPr>
              <a:t>Wyłącznie w czasie otwierania urny </a:t>
            </a:r>
            <a:br>
              <a:rPr lang="pl-PL" altLang="pl-PL" sz="2400" b="1">
                <a:solidFill>
                  <a:srgbClr val="000000"/>
                </a:solidFill>
                <a:cs typeface="Arial" charset="0"/>
              </a:rPr>
            </a:br>
            <a:r>
              <a:rPr lang="pl-PL" altLang="pl-PL" sz="2400" b="1">
                <a:solidFill>
                  <a:srgbClr val="000000"/>
                </a:solidFill>
                <a:cs typeface="Arial" charset="0"/>
              </a:rPr>
              <a:t>i wyjmowania z niej kart dopuszczalna jest obecność w lokalu przedstawicieli prasy</a:t>
            </a:r>
          </a:p>
          <a:p>
            <a:pPr algn="just"/>
            <a:r>
              <a:rPr lang="pl-PL" altLang="pl-PL" sz="2000" b="1">
                <a:solidFill>
                  <a:srgbClr val="000000"/>
                </a:solidFill>
                <a:cs typeface="Arial" charset="0"/>
              </a:rPr>
              <a:t> </a:t>
            </a:r>
          </a:p>
        </p:txBody>
      </p:sp>
      <p:sp>
        <p:nvSpPr>
          <p:cNvPr id="8" name="Prostokąt 7">
            <a:extLst>
              <a:ext uri="{FF2B5EF4-FFF2-40B4-BE49-F238E27FC236}">
                <a16:creationId xmlns:a16="http://schemas.microsoft.com/office/drawing/2014/main" xmlns="" id="{868E2ADC-640E-45CD-BC5B-C85776399661}"/>
              </a:ext>
            </a:extLst>
          </p:cNvPr>
          <p:cNvSpPr/>
          <p:nvPr/>
        </p:nvSpPr>
        <p:spPr>
          <a:xfrm>
            <a:off x="539750" y="1397000"/>
            <a:ext cx="7993063" cy="3194050"/>
          </a:xfrm>
          <a:prstGeom prst="rect">
            <a:avLst/>
          </a:prstGeom>
        </p:spPr>
        <p:txBody>
          <a:bodyPr>
            <a:spAutoFit/>
          </a:bodyPr>
          <a:lstStyle/>
          <a:p>
            <a:pPr algn="just">
              <a:lnSpc>
                <a:spcPct val="120000"/>
              </a:lnSpc>
              <a:buFontTx/>
              <a:buBlip>
                <a:blip r:embed="rId2"/>
              </a:buBlip>
              <a:defRPr/>
            </a:pPr>
            <a:r>
              <a:rPr lang="pl-PL" sz="2200" dirty="0">
                <a:latin typeface="+mj-lt"/>
              </a:rPr>
              <a:t> </a:t>
            </a:r>
            <a:r>
              <a:rPr lang="pl-PL" sz="2400" dirty="0"/>
              <a:t>lokalu mogą w nim przebywać poza członkami komisji</a:t>
            </a:r>
            <a:br>
              <a:rPr lang="pl-PL" sz="2400" dirty="0"/>
            </a:br>
            <a:r>
              <a:rPr lang="pl-PL" sz="2400" dirty="0"/>
              <a:t>   (</a:t>
            </a:r>
            <a:r>
              <a:rPr lang="pl-PL" sz="2400" b="1" dirty="0"/>
              <a:t>w możliwie pełnym składzie, lecz nie mniejszym</a:t>
            </a:r>
            <a:br>
              <a:rPr lang="pl-PL" sz="2400" b="1" dirty="0"/>
            </a:br>
            <a:r>
              <a:rPr lang="pl-PL" sz="2400" b="1" dirty="0"/>
              <a:t>   niż połowa jej pełnego składu, w tym</a:t>
            </a:r>
            <a:br>
              <a:rPr lang="pl-PL" sz="2400" b="1" dirty="0"/>
            </a:br>
            <a:r>
              <a:rPr lang="pl-PL" sz="2400" b="1" dirty="0"/>
              <a:t>   przewodniczący lub jego zastępca</a:t>
            </a:r>
            <a:r>
              <a:rPr lang="pl-PL" sz="2400" dirty="0"/>
              <a:t>), mężowie</a:t>
            </a:r>
            <a:br>
              <a:rPr lang="pl-PL" sz="2400" dirty="0"/>
            </a:br>
            <a:r>
              <a:rPr lang="pl-PL" sz="2400" dirty="0"/>
              <a:t>   zaufania, obserwatorzy społeczni i obserwatorzy</a:t>
            </a:r>
            <a:br>
              <a:rPr lang="pl-PL" sz="2400" dirty="0"/>
            </a:br>
            <a:r>
              <a:rPr lang="pl-PL" sz="2400" dirty="0"/>
              <a:t>   międzynarodowi</a:t>
            </a:r>
            <a:endParaRPr lang="pl-PL" sz="2200" dirty="0">
              <a:latin typeface="+mj-lt"/>
            </a:endParaRPr>
          </a:p>
          <a:p>
            <a:pPr>
              <a:lnSpc>
                <a:spcPct val="120000"/>
              </a:lnSpc>
              <a:buFontTx/>
              <a:buBlip>
                <a:blip r:embed="rId2"/>
              </a:buBlip>
              <a:defRPr/>
            </a:pPr>
            <a:r>
              <a:rPr lang="pl-PL" sz="2200" dirty="0">
                <a:latin typeface="+mj-lt"/>
              </a:rPr>
              <a:t> </a:t>
            </a:r>
            <a:r>
              <a:rPr lang="pl-PL" sz="2400" dirty="0"/>
              <a:t>oraz</a:t>
            </a:r>
            <a:r>
              <a:rPr lang="pl-PL" sz="2200" dirty="0">
                <a:latin typeface="+mj-lt"/>
              </a:rPr>
              <a:t> </a:t>
            </a:r>
            <a:r>
              <a:rPr lang="pl-PL" sz="2400" dirty="0"/>
              <a:t>operator informatycznej obsługi komisji</a:t>
            </a:r>
            <a:r>
              <a:rPr lang="pl-PL" sz="2200" dirty="0">
                <a:latin typeface="+mj-lt"/>
              </a:rPr>
              <a:t>.</a:t>
            </a:r>
          </a:p>
        </p:txBody>
      </p:sp>
      <p:pic>
        <p:nvPicPr>
          <p:cNvPr id="93190" name="Picture 4" descr="https://encrypted-tbn2.gstatic.com/images?q=tbn:ANd9GcTudSxo9I1wmc2Kb797HXqH7aghUKtY41mgXVSfa2UgajuJfq9q"/>
          <p:cNvPicPr>
            <a:picLocks noChangeAspect="1" noChangeArrowheads="1"/>
          </p:cNvPicPr>
          <p:nvPr/>
        </p:nvPicPr>
        <p:blipFill>
          <a:blip r:embed="rId3"/>
          <a:srcRect/>
          <a:stretch>
            <a:fillRect/>
          </a:stretch>
        </p:blipFill>
        <p:spPr bwMode="auto">
          <a:xfrm>
            <a:off x="7343775" y="4797425"/>
            <a:ext cx="1260475" cy="131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Obraz 1"/>
          <p:cNvPicPr>
            <a:picLocks noChangeAspect="1"/>
          </p:cNvPicPr>
          <p:nvPr/>
        </p:nvPicPr>
        <p:blipFill>
          <a:blip r:embed="rId2"/>
          <a:srcRect/>
          <a:stretch>
            <a:fillRect/>
          </a:stretch>
        </p:blipFill>
        <p:spPr bwMode="auto">
          <a:xfrm>
            <a:off x="420688" y="4062413"/>
            <a:ext cx="3354387" cy="2808287"/>
          </a:xfrm>
          <a:prstGeom prst="rect">
            <a:avLst/>
          </a:prstGeom>
          <a:noFill/>
          <a:ln w="9525">
            <a:noFill/>
            <a:miter lim="800000"/>
            <a:headEnd/>
            <a:tailEnd/>
          </a:ln>
        </p:spPr>
      </p:pic>
      <p:sp>
        <p:nvSpPr>
          <p:cNvPr id="94211" name="Prostokąt 4"/>
          <p:cNvSpPr>
            <a:spLocks noChangeArrowheads="1"/>
          </p:cNvSpPr>
          <p:nvPr/>
        </p:nvSpPr>
        <p:spPr bwMode="auto">
          <a:xfrm>
            <a:off x="395288" y="1768475"/>
            <a:ext cx="8316912" cy="3032125"/>
          </a:xfrm>
          <a:prstGeom prst="rect">
            <a:avLst/>
          </a:prstGeom>
          <a:noFill/>
          <a:ln w="9525">
            <a:noFill/>
            <a:miter lim="800000"/>
            <a:headEnd/>
            <a:tailEnd/>
          </a:ln>
        </p:spPr>
        <p:txBody>
          <a:bodyPr>
            <a:spAutoFit/>
          </a:bodyPr>
          <a:lstStyle/>
          <a:p>
            <a:pPr algn="just"/>
            <a:r>
              <a:rPr lang="pl-PL" altLang="pl-PL" sz="2400" b="1"/>
              <a:t>Czynności związane z ustaleniem wyników głosowania w obwodzie i sporządzeniem protokołów głosowania OKW wykonuje wspólnie, </a:t>
            </a:r>
            <a:r>
              <a:rPr lang="pl-PL" altLang="pl-PL" sz="2400" b="1" u="sng"/>
              <a:t>wszyscy obecni członkowie</a:t>
            </a:r>
            <a:r>
              <a:rPr lang="pl-PL" altLang="pl-PL" sz="2400" b="1"/>
              <a:t> </a:t>
            </a:r>
            <a:br>
              <a:rPr lang="pl-PL" altLang="pl-PL" sz="2400" b="1"/>
            </a:br>
            <a:r>
              <a:rPr lang="pl-PL" altLang="pl-PL" sz="2400" b="1"/>
              <a:t>w liczbie co najmniej połowy składu OKW, w tym przewodniczący komisji lub jego zastępca. </a:t>
            </a:r>
          </a:p>
          <a:p>
            <a:endParaRPr lang="pl-PL" altLang="pl-PL" sz="1100" b="1"/>
          </a:p>
          <a:p>
            <a:pPr algn="just"/>
            <a:r>
              <a:rPr lang="pl-PL" altLang="pl-PL" sz="2000" b="1">
                <a:latin typeface="Arial Black" pitchFamily="34" charset="0"/>
              </a:rPr>
              <a:t>Nie jest dopuszczalne tworzenie z członków OKW grup roboczych, które wykonywałyby oddzielnie czynności po zakończeniu głosowania. </a:t>
            </a:r>
          </a:p>
        </p:txBody>
      </p:sp>
      <p:pic>
        <p:nvPicPr>
          <p:cNvPr id="94212" name="Obraz 1" descr="File:&lt;strong&gt;Family&lt;/strong&gt; eating clip art.svg - Wikimedia Commons"/>
          <p:cNvPicPr>
            <a:picLocks noChangeAspect="1"/>
          </p:cNvPicPr>
          <p:nvPr/>
        </p:nvPicPr>
        <p:blipFill>
          <a:blip r:embed="rId3"/>
          <a:srcRect/>
          <a:stretch>
            <a:fillRect/>
          </a:stretch>
        </p:blipFill>
        <p:spPr bwMode="auto">
          <a:xfrm>
            <a:off x="4306888" y="4662488"/>
            <a:ext cx="1462087" cy="1471612"/>
          </a:xfrm>
          <a:prstGeom prst="rect">
            <a:avLst/>
          </a:prstGeom>
          <a:noFill/>
          <a:ln w="9525">
            <a:noFill/>
            <a:miter lim="800000"/>
            <a:headEnd/>
            <a:tailEnd/>
          </a:ln>
        </p:spPr>
      </p:pic>
      <p:pic>
        <p:nvPicPr>
          <p:cNvPr id="94213" name="Obraz 1" descr="File:&lt;strong&gt;Family&lt;/strong&gt; eating clip art.svg - Wikimedia Commons"/>
          <p:cNvPicPr>
            <a:picLocks noChangeAspect="1"/>
          </p:cNvPicPr>
          <p:nvPr/>
        </p:nvPicPr>
        <p:blipFill>
          <a:blip r:embed="rId3"/>
          <a:srcRect/>
          <a:stretch>
            <a:fillRect/>
          </a:stretch>
        </p:blipFill>
        <p:spPr bwMode="auto">
          <a:xfrm>
            <a:off x="6799263" y="4543425"/>
            <a:ext cx="1462087" cy="1471613"/>
          </a:xfrm>
          <a:prstGeom prst="rect">
            <a:avLst/>
          </a:prstGeom>
          <a:noFill/>
          <a:ln w="9525">
            <a:noFill/>
            <a:miter lim="800000"/>
            <a:headEnd/>
            <a:tailEnd/>
          </a:ln>
        </p:spPr>
      </p:pic>
      <p:cxnSp>
        <p:nvCxnSpPr>
          <p:cNvPr id="11" name="Łącznik prosty 10">
            <a:extLst>
              <a:ext uri="{FF2B5EF4-FFF2-40B4-BE49-F238E27FC236}">
                <a16:creationId xmlns:a16="http://schemas.microsoft.com/office/drawing/2014/main" xmlns="" id="{4181172F-5392-46B3-85FC-F472B14AD201}"/>
              </a:ext>
            </a:extLst>
          </p:cNvPr>
          <p:cNvCxnSpPr/>
          <p:nvPr/>
        </p:nvCxnSpPr>
        <p:spPr>
          <a:xfrm>
            <a:off x="4283075" y="4622800"/>
            <a:ext cx="1717675" cy="1406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Łącznik prosty 12">
            <a:extLst>
              <a:ext uri="{FF2B5EF4-FFF2-40B4-BE49-F238E27FC236}">
                <a16:creationId xmlns:a16="http://schemas.microsoft.com/office/drawing/2014/main" xmlns="" id="{6C727BE7-15BF-4CC2-83BF-265233BEF43D}"/>
              </a:ext>
            </a:extLst>
          </p:cNvPr>
          <p:cNvCxnSpPr/>
          <p:nvPr/>
        </p:nvCxnSpPr>
        <p:spPr>
          <a:xfrm flipH="1">
            <a:off x="4351338" y="4543425"/>
            <a:ext cx="1352550" cy="14859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Łącznik prosty 15">
            <a:extLst>
              <a:ext uri="{FF2B5EF4-FFF2-40B4-BE49-F238E27FC236}">
                <a16:creationId xmlns:a16="http://schemas.microsoft.com/office/drawing/2014/main" xmlns="" id="{FA3A8CC5-1062-4EF6-B80A-FD51315CBB9D}"/>
              </a:ext>
            </a:extLst>
          </p:cNvPr>
          <p:cNvCxnSpPr/>
          <p:nvPr/>
        </p:nvCxnSpPr>
        <p:spPr>
          <a:xfrm>
            <a:off x="6762750" y="4543425"/>
            <a:ext cx="1498600" cy="1406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Łącznik prosty 16">
            <a:extLst>
              <a:ext uri="{FF2B5EF4-FFF2-40B4-BE49-F238E27FC236}">
                <a16:creationId xmlns:a16="http://schemas.microsoft.com/office/drawing/2014/main" xmlns="" id="{D0B0BBA6-ED5A-4ABC-BEEB-B1F8C7A47CB5}"/>
              </a:ext>
            </a:extLst>
          </p:cNvPr>
          <p:cNvCxnSpPr/>
          <p:nvPr/>
        </p:nvCxnSpPr>
        <p:spPr>
          <a:xfrm flipH="1">
            <a:off x="6719888" y="4476750"/>
            <a:ext cx="1371600" cy="15065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4218" name="Prostokąt 18"/>
          <p:cNvSpPr>
            <a:spLocks noChangeArrowheads="1"/>
          </p:cNvSpPr>
          <p:nvPr/>
        </p:nvSpPr>
        <p:spPr bwMode="auto">
          <a:xfrm>
            <a:off x="492125" y="357188"/>
            <a:ext cx="6769100" cy="1524000"/>
          </a:xfrm>
          <a:prstGeom prst="rect">
            <a:avLst/>
          </a:prstGeom>
          <a:noFill/>
          <a:ln w="9525">
            <a:noFill/>
            <a:miter lim="800000"/>
            <a:headEnd/>
            <a:tailEnd/>
          </a:ln>
        </p:spPr>
        <p:txBody>
          <a:bodyPr>
            <a:spAutoFit/>
          </a:bodyPr>
          <a:lstStyle/>
          <a:p>
            <a:pPr algn="ctr"/>
            <a:r>
              <a:rPr lang="pl-PL" altLang="pl-PL" sz="2200" b="1">
                <a:solidFill>
                  <a:srgbClr val="9D032A"/>
                </a:solidFill>
              </a:rPr>
              <a:t>USTALENIE WYNIKÓW GŁOSOWANIA </a:t>
            </a:r>
          </a:p>
          <a:p>
            <a:pPr algn="ctr"/>
            <a:r>
              <a:rPr lang="pl-PL" altLang="pl-PL" sz="2200" b="1">
                <a:solidFill>
                  <a:srgbClr val="9D032A"/>
                </a:solidFill>
              </a:rPr>
              <a:t>I SPORZĄDZENIE PROTOKOŁU GŁOSOWANIA</a:t>
            </a:r>
          </a:p>
          <a:p>
            <a:pPr algn="ctr"/>
            <a:r>
              <a:rPr lang="pl-PL" altLang="pl-PL" sz="2200" b="1">
                <a:solidFill>
                  <a:srgbClr val="9D032A"/>
                </a:solidFill>
              </a:rPr>
              <a:t>W OBWODZIE</a:t>
            </a:r>
          </a:p>
          <a:p>
            <a:pPr>
              <a:spcBef>
                <a:spcPts val="600"/>
              </a:spcBef>
            </a:pPr>
            <a:r>
              <a:rPr lang="pl-PL" altLang="pl-PL" sz="2200" b="1">
                <a:solidFill>
                  <a:srgbClr val="9D032A"/>
                </a:solidFill>
              </a:rPr>
              <a:t>Informacje wstępne</a:t>
            </a:r>
          </a:p>
        </p:txBody>
      </p:sp>
      <p:sp>
        <p:nvSpPr>
          <p:cNvPr id="3" name="Prostokąt 2">
            <a:extLst>
              <a:ext uri="{FF2B5EF4-FFF2-40B4-BE49-F238E27FC236}">
                <a16:creationId xmlns:a16="http://schemas.microsoft.com/office/drawing/2014/main" xmlns="" id="{BEFF36B6-1FA2-4250-BAAF-18FCDF3D5E51}"/>
              </a:ext>
            </a:extLst>
          </p:cNvPr>
          <p:cNvSpPr/>
          <p:nvPr/>
        </p:nvSpPr>
        <p:spPr>
          <a:xfrm>
            <a:off x="2857500" y="4783138"/>
            <a:ext cx="300038" cy="447675"/>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pl-PL"/>
          </a:p>
        </p:txBody>
      </p:sp>
      <p:sp>
        <p:nvSpPr>
          <p:cNvPr id="19" name="Prostokąt 18">
            <a:extLst>
              <a:ext uri="{FF2B5EF4-FFF2-40B4-BE49-F238E27FC236}">
                <a16:creationId xmlns:a16="http://schemas.microsoft.com/office/drawing/2014/main" xmlns="" id="{151F2846-9C45-4B82-94C6-F2A37BB6B573}"/>
              </a:ext>
            </a:extLst>
          </p:cNvPr>
          <p:cNvSpPr/>
          <p:nvPr/>
        </p:nvSpPr>
        <p:spPr>
          <a:xfrm>
            <a:off x="1547813" y="4724400"/>
            <a:ext cx="298450" cy="376238"/>
          </a:xfrm>
          <a:prstGeom prst="rect">
            <a:avLst/>
          </a:prstGeom>
          <a:ln>
            <a:solidFill>
              <a:schemeClr val="bg2"/>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pl-PL"/>
          </a:p>
        </p:txBody>
      </p:sp>
      <p:pic>
        <p:nvPicPr>
          <p:cNvPr id="94221" name="Obraz 3"/>
          <p:cNvPicPr>
            <a:picLocks noChangeAspect="1"/>
          </p:cNvPicPr>
          <p:nvPr/>
        </p:nvPicPr>
        <p:blipFill>
          <a:blip r:embed="rId4"/>
          <a:srcRect/>
          <a:stretch>
            <a:fillRect/>
          </a:stretch>
        </p:blipFill>
        <p:spPr bwMode="auto">
          <a:xfrm>
            <a:off x="1543050" y="5230813"/>
            <a:ext cx="298450" cy="44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rostokąt 1"/>
          <p:cNvSpPr>
            <a:spLocks noChangeArrowheads="1"/>
          </p:cNvSpPr>
          <p:nvPr/>
        </p:nvSpPr>
        <p:spPr bwMode="auto">
          <a:xfrm>
            <a:off x="250825" y="1628775"/>
            <a:ext cx="8785225" cy="4448175"/>
          </a:xfrm>
          <a:prstGeom prst="rect">
            <a:avLst/>
          </a:prstGeom>
          <a:noFill/>
          <a:ln w="9525">
            <a:noFill/>
            <a:miter lim="800000"/>
            <a:headEnd/>
            <a:tailEnd/>
          </a:ln>
        </p:spPr>
        <p:txBody>
          <a:bodyPr>
            <a:spAutoFit/>
          </a:bodyPr>
          <a:lstStyle/>
          <a:p>
            <a:pPr algn="just" fontAlgn="ctr">
              <a:spcBef>
                <a:spcPts val="850"/>
              </a:spcBef>
            </a:pPr>
            <a:r>
              <a:rPr lang="pl-PL" altLang="pl-PL" sz="2000" b="1">
                <a:solidFill>
                  <a:srgbClr val="000000"/>
                </a:solidFill>
                <a:latin typeface="Times New Roman" pitchFamily="18" charset="0"/>
                <a:ea typeface="Calibri" pitchFamily="34" charset="0"/>
                <a:cs typeface="Times New Roman" pitchFamily="18" charset="0"/>
              </a:rPr>
              <a:t>Oznacza to, że wszystkie czynności związane z ustaleniem wyników głosowania w obwodzie i sporządzeniem protokołu głosowania komisja powołana w liczbie:</a:t>
            </a:r>
          </a:p>
          <a:p>
            <a:pPr fontAlgn="ctr"/>
            <a:endParaRPr lang="pl-PL" altLang="pl-PL" sz="1200">
              <a:ea typeface="Calibri" pitchFamily="34" charset="0"/>
              <a:cs typeface="Times New Roman" pitchFamily="18" charset="0"/>
            </a:endParaRPr>
          </a:p>
          <a:p>
            <a:pPr fontAlgn="ctr"/>
            <a:r>
              <a:rPr lang="pl-PL" altLang="pl-PL" sz="2100" b="1">
                <a:ea typeface="Calibri" pitchFamily="34" charset="0"/>
                <a:cs typeface="Times New Roman" pitchFamily="18" charset="0"/>
              </a:rPr>
              <a:t>  </a:t>
            </a:r>
            <a:r>
              <a:rPr lang="pl-PL" altLang="pl-PL" sz="2100" b="1">
                <a:latin typeface="Arial Black" pitchFamily="34" charset="0"/>
                <a:ea typeface="Calibri" pitchFamily="34" charset="0"/>
                <a:cs typeface="Times New Roman" pitchFamily="18" charset="0"/>
              </a:rPr>
              <a:t>3 osób </a:t>
            </a:r>
            <a:r>
              <a:rPr lang="pl-PL" altLang="pl-PL" sz="2100" b="1">
                <a:ea typeface="Calibri" pitchFamily="34" charset="0"/>
                <a:cs typeface="Times New Roman" pitchFamily="18" charset="0"/>
              </a:rPr>
              <a:t>– musi wykonywać w składzie nie mniejszym niż </a:t>
            </a:r>
            <a:r>
              <a:rPr lang="pl-PL" altLang="pl-PL" sz="2100" b="1">
                <a:latin typeface="Arial Black" pitchFamily="34" charset="0"/>
                <a:ea typeface="Calibri" pitchFamily="34" charset="0"/>
                <a:cs typeface="Times New Roman" pitchFamily="18" charset="0"/>
              </a:rPr>
              <a:t>2</a:t>
            </a:r>
            <a:r>
              <a:rPr lang="pl-PL" altLang="pl-PL" sz="2100" b="1">
                <a:ea typeface="Calibri" pitchFamily="34" charset="0"/>
                <a:cs typeface="Times New Roman" pitchFamily="18" charset="0"/>
              </a:rPr>
              <a:t> osoby;</a:t>
            </a:r>
          </a:p>
          <a:p>
            <a:pPr fontAlgn="ctr"/>
            <a:r>
              <a:rPr lang="pl-PL" altLang="pl-PL" sz="2100" b="1">
                <a:ea typeface="Calibri" pitchFamily="34" charset="0"/>
                <a:cs typeface="Times New Roman" pitchFamily="18" charset="0"/>
              </a:rPr>
              <a:t>  </a:t>
            </a:r>
            <a:r>
              <a:rPr lang="pl-PL" altLang="pl-PL" sz="2100" b="1">
                <a:latin typeface="Arial Black" pitchFamily="34" charset="0"/>
                <a:ea typeface="Calibri" pitchFamily="34" charset="0"/>
                <a:cs typeface="Times New Roman" pitchFamily="18" charset="0"/>
              </a:rPr>
              <a:t>4 osób </a:t>
            </a:r>
            <a:r>
              <a:rPr lang="pl-PL" altLang="pl-PL" sz="2100" b="1">
                <a:ea typeface="Calibri" pitchFamily="34" charset="0"/>
                <a:cs typeface="Times New Roman" pitchFamily="18" charset="0"/>
              </a:rPr>
              <a:t>– musi wykonywać w składzie nie mniejszym niż </a:t>
            </a:r>
            <a:r>
              <a:rPr lang="pl-PL" altLang="pl-PL" sz="2100" b="1">
                <a:latin typeface="Arial Black" pitchFamily="34" charset="0"/>
                <a:ea typeface="Calibri" pitchFamily="34" charset="0"/>
                <a:cs typeface="Times New Roman" pitchFamily="18" charset="0"/>
              </a:rPr>
              <a:t>2</a:t>
            </a:r>
            <a:r>
              <a:rPr lang="pl-PL" altLang="pl-PL" sz="2100" b="1">
                <a:ea typeface="Calibri" pitchFamily="34" charset="0"/>
                <a:cs typeface="Times New Roman" pitchFamily="18" charset="0"/>
              </a:rPr>
              <a:t> osoby;</a:t>
            </a:r>
          </a:p>
          <a:p>
            <a:pPr fontAlgn="ctr"/>
            <a:r>
              <a:rPr lang="pl-PL" altLang="pl-PL" sz="2100" b="1">
                <a:ea typeface="Calibri" pitchFamily="34" charset="0"/>
                <a:cs typeface="Times New Roman" pitchFamily="18" charset="0"/>
              </a:rPr>
              <a:t>  </a:t>
            </a:r>
            <a:r>
              <a:rPr lang="pl-PL" altLang="pl-PL" sz="2100" b="1">
                <a:latin typeface="Arial Black" pitchFamily="34" charset="0"/>
                <a:ea typeface="Calibri" pitchFamily="34" charset="0"/>
                <a:cs typeface="Times New Roman" pitchFamily="18" charset="0"/>
              </a:rPr>
              <a:t>5 osób </a:t>
            </a:r>
            <a:r>
              <a:rPr lang="pl-PL" altLang="pl-PL" sz="2100" b="1">
                <a:ea typeface="Calibri" pitchFamily="34" charset="0"/>
                <a:cs typeface="Times New Roman" pitchFamily="18" charset="0"/>
              </a:rPr>
              <a:t>– musi wykonywać w składzie nie mniejszym niż </a:t>
            </a:r>
            <a:r>
              <a:rPr lang="pl-PL" altLang="pl-PL" sz="2100" b="1">
                <a:latin typeface="Arial Black" pitchFamily="34" charset="0"/>
                <a:ea typeface="Calibri" pitchFamily="34" charset="0"/>
                <a:cs typeface="Times New Roman" pitchFamily="18" charset="0"/>
              </a:rPr>
              <a:t>3</a:t>
            </a:r>
            <a:r>
              <a:rPr lang="pl-PL" altLang="pl-PL" sz="2100" b="1">
                <a:ea typeface="Calibri" pitchFamily="34" charset="0"/>
                <a:cs typeface="Times New Roman" pitchFamily="18" charset="0"/>
              </a:rPr>
              <a:t> osoby;</a:t>
            </a:r>
          </a:p>
          <a:p>
            <a:pPr fontAlgn="ctr"/>
            <a:r>
              <a:rPr lang="pl-PL" altLang="pl-PL" sz="2100" b="1">
                <a:latin typeface="Arial Black" pitchFamily="34" charset="0"/>
                <a:ea typeface="Calibri" pitchFamily="34" charset="0"/>
                <a:cs typeface="Times New Roman" pitchFamily="18" charset="0"/>
              </a:rPr>
              <a:t>  6 osób </a:t>
            </a:r>
            <a:r>
              <a:rPr lang="pl-PL" altLang="pl-PL" sz="2100" b="1">
                <a:ea typeface="Calibri" pitchFamily="34" charset="0"/>
                <a:cs typeface="Times New Roman" pitchFamily="18" charset="0"/>
              </a:rPr>
              <a:t>– musi wykonywać w składzie nie mniejszym </a:t>
            </a:r>
            <a:r>
              <a:rPr lang="pl-PL" altLang="pl-PL" sz="2100" b="1">
                <a:ea typeface="Calibri" pitchFamily="34" charset="0"/>
                <a:cs typeface="Arial" charset="0"/>
              </a:rPr>
              <a:t>niż </a:t>
            </a:r>
            <a:r>
              <a:rPr lang="pl-PL" altLang="pl-PL" sz="2100" b="1">
                <a:latin typeface="Arial Black" pitchFamily="34" charset="0"/>
                <a:ea typeface="Calibri" pitchFamily="34" charset="0"/>
                <a:cs typeface="Times New Roman" pitchFamily="18" charset="0"/>
              </a:rPr>
              <a:t>3</a:t>
            </a:r>
            <a:r>
              <a:rPr lang="pl-PL" altLang="pl-PL" sz="2100" b="1">
                <a:ea typeface="Calibri" pitchFamily="34" charset="0"/>
                <a:cs typeface="Times New Roman" pitchFamily="18" charset="0"/>
              </a:rPr>
              <a:t> osoby;</a:t>
            </a:r>
          </a:p>
          <a:p>
            <a:pPr fontAlgn="ctr"/>
            <a:r>
              <a:rPr lang="pl-PL" altLang="pl-PL" sz="2100" b="1">
                <a:ea typeface="Calibri" pitchFamily="34" charset="0"/>
                <a:cs typeface="Times New Roman" pitchFamily="18" charset="0"/>
              </a:rPr>
              <a:t>  </a:t>
            </a:r>
            <a:r>
              <a:rPr lang="pl-PL" altLang="pl-PL" sz="2100" b="1">
                <a:latin typeface="Arial Black" pitchFamily="34" charset="0"/>
                <a:ea typeface="Calibri" pitchFamily="34" charset="0"/>
                <a:cs typeface="Times New Roman" pitchFamily="18" charset="0"/>
              </a:rPr>
              <a:t>7 osób </a:t>
            </a:r>
            <a:r>
              <a:rPr lang="pl-PL" altLang="pl-PL" sz="2100" b="1">
                <a:ea typeface="Calibri" pitchFamily="34" charset="0"/>
                <a:cs typeface="Times New Roman" pitchFamily="18" charset="0"/>
              </a:rPr>
              <a:t>– musi wykonywać w składzie nie mniejszym niż </a:t>
            </a:r>
            <a:r>
              <a:rPr lang="pl-PL" altLang="pl-PL" sz="2100" b="1">
                <a:latin typeface="Arial Black" pitchFamily="34" charset="0"/>
                <a:ea typeface="Calibri" pitchFamily="34" charset="0"/>
                <a:cs typeface="Times New Roman" pitchFamily="18" charset="0"/>
              </a:rPr>
              <a:t>4</a:t>
            </a:r>
            <a:r>
              <a:rPr lang="pl-PL" altLang="pl-PL" sz="2100" b="1">
                <a:ea typeface="Calibri" pitchFamily="34" charset="0"/>
                <a:cs typeface="Times New Roman" pitchFamily="18" charset="0"/>
              </a:rPr>
              <a:t> osoby;</a:t>
            </a:r>
          </a:p>
          <a:p>
            <a:pPr fontAlgn="ctr"/>
            <a:r>
              <a:rPr lang="pl-PL" altLang="pl-PL" sz="2100" b="1">
                <a:ea typeface="Calibri" pitchFamily="34" charset="0"/>
                <a:cs typeface="Times New Roman" pitchFamily="18" charset="0"/>
              </a:rPr>
              <a:t>  </a:t>
            </a:r>
            <a:r>
              <a:rPr lang="pl-PL" altLang="pl-PL" sz="2100" b="1">
                <a:latin typeface="Arial Black" pitchFamily="34" charset="0"/>
                <a:ea typeface="Calibri" pitchFamily="34" charset="0"/>
                <a:cs typeface="Times New Roman" pitchFamily="18" charset="0"/>
              </a:rPr>
              <a:t>8 osób </a:t>
            </a:r>
            <a:r>
              <a:rPr lang="pl-PL" altLang="pl-PL" sz="2100" b="1">
                <a:ea typeface="Calibri" pitchFamily="34" charset="0"/>
                <a:cs typeface="Times New Roman" pitchFamily="18" charset="0"/>
              </a:rPr>
              <a:t>– musi wykonywać w składzie nie mniejszym niż </a:t>
            </a:r>
            <a:r>
              <a:rPr lang="pl-PL" altLang="pl-PL" sz="2100" b="1">
                <a:latin typeface="Arial Black" pitchFamily="34" charset="0"/>
                <a:ea typeface="Calibri" pitchFamily="34" charset="0"/>
                <a:cs typeface="Times New Roman" pitchFamily="18" charset="0"/>
              </a:rPr>
              <a:t>4</a:t>
            </a:r>
            <a:r>
              <a:rPr lang="pl-PL" altLang="pl-PL" sz="2100" b="1">
                <a:ea typeface="Calibri" pitchFamily="34" charset="0"/>
                <a:cs typeface="Times New Roman" pitchFamily="18" charset="0"/>
              </a:rPr>
              <a:t> osoby;</a:t>
            </a:r>
          </a:p>
          <a:p>
            <a:pPr fontAlgn="ctr"/>
            <a:r>
              <a:rPr lang="pl-PL" altLang="pl-PL" sz="2100" b="1">
                <a:ea typeface="Calibri" pitchFamily="34" charset="0"/>
                <a:cs typeface="Times New Roman" pitchFamily="18" charset="0"/>
              </a:rPr>
              <a:t>  </a:t>
            </a:r>
            <a:r>
              <a:rPr lang="pl-PL" altLang="pl-PL" sz="2100" b="1">
                <a:latin typeface="Arial Black" pitchFamily="34" charset="0"/>
                <a:ea typeface="Calibri" pitchFamily="34" charset="0"/>
                <a:cs typeface="Times New Roman" pitchFamily="18" charset="0"/>
              </a:rPr>
              <a:t>9 osób </a:t>
            </a:r>
            <a:r>
              <a:rPr lang="pl-PL" altLang="pl-PL" sz="2100" b="1">
                <a:ea typeface="Calibri" pitchFamily="34" charset="0"/>
                <a:cs typeface="Times New Roman" pitchFamily="18" charset="0"/>
              </a:rPr>
              <a:t>– musi wykonywać w składzie nie mniejszym niż </a:t>
            </a:r>
            <a:r>
              <a:rPr lang="pl-PL" altLang="pl-PL" sz="2100" b="1">
                <a:latin typeface="Arial Black" pitchFamily="34" charset="0"/>
                <a:ea typeface="Calibri" pitchFamily="34" charset="0"/>
                <a:cs typeface="Times New Roman" pitchFamily="18" charset="0"/>
              </a:rPr>
              <a:t>5</a:t>
            </a:r>
            <a:r>
              <a:rPr lang="pl-PL" altLang="pl-PL" sz="2100" b="1">
                <a:ea typeface="Calibri" pitchFamily="34" charset="0"/>
                <a:cs typeface="Times New Roman" pitchFamily="18" charset="0"/>
              </a:rPr>
              <a:t> osób;</a:t>
            </a:r>
          </a:p>
          <a:p>
            <a:pPr fontAlgn="ctr"/>
            <a:r>
              <a:rPr lang="pl-PL" altLang="pl-PL" sz="2100" b="1">
                <a:latin typeface="Arial Black" pitchFamily="34" charset="0"/>
                <a:ea typeface="Calibri" pitchFamily="34" charset="0"/>
                <a:cs typeface="Times New Roman" pitchFamily="18" charset="0"/>
              </a:rPr>
              <a:t>10 osób </a:t>
            </a:r>
            <a:r>
              <a:rPr lang="pl-PL" altLang="pl-PL" sz="2100" b="1">
                <a:ea typeface="Calibri" pitchFamily="34" charset="0"/>
                <a:cs typeface="Times New Roman" pitchFamily="18" charset="0"/>
              </a:rPr>
              <a:t>– musi wykonywać w składzie nie mniejszym niż </a:t>
            </a:r>
            <a:r>
              <a:rPr lang="pl-PL" altLang="pl-PL" sz="2100" b="1">
                <a:latin typeface="Arial Black" pitchFamily="34" charset="0"/>
                <a:ea typeface="Calibri" pitchFamily="34" charset="0"/>
                <a:cs typeface="Times New Roman" pitchFamily="18" charset="0"/>
              </a:rPr>
              <a:t>5</a:t>
            </a:r>
            <a:r>
              <a:rPr lang="pl-PL" altLang="pl-PL" sz="2100" b="1">
                <a:ea typeface="Calibri" pitchFamily="34" charset="0"/>
                <a:cs typeface="Times New Roman" pitchFamily="18" charset="0"/>
              </a:rPr>
              <a:t> osób;</a:t>
            </a:r>
          </a:p>
          <a:p>
            <a:pPr fontAlgn="ctr"/>
            <a:r>
              <a:rPr lang="pl-PL" altLang="pl-PL" sz="2100" b="1">
                <a:latin typeface="Arial Black" pitchFamily="34" charset="0"/>
                <a:ea typeface="Calibri" pitchFamily="34" charset="0"/>
                <a:cs typeface="Times New Roman" pitchFamily="18" charset="0"/>
              </a:rPr>
              <a:t>11 osób </a:t>
            </a:r>
            <a:r>
              <a:rPr lang="pl-PL" altLang="pl-PL" sz="2100" b="1">
                <a:ea typeface="Calibri" pitchFamily="34" charset="0"/>
                <a:cs typeface="Times New Roman" pitchFamily="18" charset="0"/>
              </a:rPr>
              <a:t>– musi wykonywać w składzie nie mniejszym niż </a:t>
            </a:r>
            <a:r>
              <a:rPr lang="pl-PL" altLang="pl-PL" sz="2100" b="1">
                <a:latin typeface="Arial Black" pitchFamily="34" charset="0"/>
                <a:ea typeface="Calibri" pitchFamily="34" charset="0"/>
                <a:cs typeface="Times New Roman" pitchFamily="18" charset="0"/>
              </a:rPr>
              <a:t>6</a:t>
            </a:r>
            <a:r>
              <a:rPr lang="pl-PL" altLang="pl-PL" sz="2100" b="1">
                <a:ea typeface="Calibri" pitchFamily="34" charset="0"/>
                <a:cs typeface="Times New Roman" pitchFamily="18" charset="0"/>
              </a:rPr>
              <a:t> osób;</a:t>
            </a:r>
          </a:p>
          <a:p>
            <a:pPr fontAlgn="ctr"/>
            <a:r>
              <a:rPr lang="pl-PL" altLang="pl-PL" sz="2100" b="1">
                <a:latin typeface="Arial Black" pitchFamily="34" charset="0"/>
                <a:ea typeface="Calibri" pitchFamily="34" charset="0"/>
                <a:cs typeface="Times New Roman" pitchFamily="18" charset="0"/>
              </a:rPr>
              <a:t>12 osób </a:t>
            </a:r>
            <a:r>
              <a:rPr lang="pl-PL" altLang="pl-PL" sz="2100" b="1">
                <a:ea typeface="Calibri" pitchFamily="34" charset="0"/>
                <a:cs typeface="Times New Roman" pitchFamily="18" charset="0"/>
              </a:rPr>
              <a:t>– musi wykonywać w składzie nie mniejszym niż </a:t>
            </a:r>
            <a:r>
              <a:rPr lang="pl-PL" altLang="pl-PL" sz="2100" b="1">
                <a:latin typeface="Arial Black" pitchFamily="34" charset="0"/>
                <a:ea typeface="Calibri" pitchFamily="34" charset="0"/>
                <a:cs typeface="Times New Roman" pitchFamily="18" charset="0"/>
              </a:rPr>
              <a:t>6</a:t>
            </a:r>
            <a:r>
              <a:rPr lang="pl-PL" altLang="pl-PL" sz="2100" b="1">
                <a:ea typeface="Calibri" pitchFamily="34" charset="0"/>
                <a:cs typeface="Times New Roman" pitchFamily="18" charset="0"/>
              </a:rPr>
              <a:t> osób;</a:t>
            </a:r>
          </a:p>
          <a:p>
            <a:pPr fontAlgn="ctr"/>
            <a:r>
              <a:rPr lang="pl-PL" altLang="pl-PL" sz="2100" b="1">
                <a:latin typeface="Arial Black" pitchFamily="34" charset="0"/>
                <a:ea typeface="Calibri" pitchFamily="34" charset="0"/>
                <a:cs typeface="Times New Roman" pitchFamily="18" charset="0"/>
              </a:rPr>
              <a:t>13 osób </a:t>
            </a:r>
            <a:r>
              <a:rPr lang="pl-PL" altLang="pl-PL" sz="2100" b="1">
                <a:ea typeface="Calibri" pitchFamily="34" charset="0"/>
                <a:cs typeface="Times New Roman" pitchFamily="18" charset="0"/>
              </a:rPr>
              <a:t>– musi wykonywać w składzie nie mniejszym niż </a:t>
            </a:r>
            <a:r>
              <a:rPr lang="pl-PL" altLang="pl-PL" sz="2100" b="1">
                <a:latin typeface="Arial Black" pitchFamily="34" charset="0"/>
                <a:ea typeface="Calibri" pitchFamily="34" charset="0"/>
                <a:cs typeface="Times New Roman" pitchFamily="18" charset="0"/>
              </a:rPr>
              <a:t>7</a:t>
            </a:r>
            <a:r>
              <a:rPr lang="pl-PL" altLang="pl-PL" sz="2100" b="1">
                <a:ea typeface="Calibri" pitchFamily="34" charset="0"/>
                <a:cs typeface="Times New Roman" pitchFamily="18" charset="0"/>
              </a:rPr>
              <a:t> osób.</a:t>
            </a:r>
          </a:p>
        </p:txBody>
      </p:sp>
      <p:sp>
        <p:nvSpPr>
          <p:cNvPr id="95235" name="Prostokąt 18"/>
          <p:cNvSpPr>
            <a:spLocks noChangeArrowheads="1"/>
          </p:cNvSpPr>
          <p:nvPr/>
        </p:nvSpPr>
        <p:spPr bwMode="auto">
          <a:xfrm>
            <a:off x="492125" y="357188"/>
            <a:ext cx="6769100" cy="1108075"/>
          </a:xfrm>
          <a:prstGeom prst="rect">
            <a:avLst/>
          </a:prstGeom>
          <a:noFill/>
          <a:ln w="9525">
            <a:noFill/>
            <a:miter lim="800000"/>
            <a:headEnd/>
            <a:tailEnd/>
          </a:ln>
        </p:spPr>
        <p:txBody>
          <a:bodyPr>
            <a:spAutoFit/>
          </a:bodyPr>
          <a:lstStyle/>
          <a:p>
            <a:pPr algn="ctr"/>
            <a:r>
              <a:rPr lang="pl-PL" altLang="pl-PL" sz="2200" b="1">
                <a:solidFill>
                  <a:srgbClr val="9D032A"/>
                </a:solidFill>
              </a:rPr>
              <a:t>USTALENIE WYNIKÓW GŁOSOWANIA </a:t>
            </a:r>
          </a:p>
          <a:p>
            <a:pPr algn="ctr"/>
            <a:r>
              <a:rPr lang="pl-PL" altLang="pl-PL" sz="2200" b="1">
                <a:solidFill>
                  <a:srgbClr val="9D032A"/>
                </a:solidFill>
              </a:rPr>
              <a:t>I SPORZĄDZENIE PROTOKOŁU GŁOSOWANIA</a:t>
            </a:r>
          </a:p>
          <a:p>
            <a:pPr algn="ctr"/>
            <a:r>
              <a:rPr lang="pl-PL" altLang="pl-PL" sz="2200" b="1">
                <a:solidFill>
                  <a:srgbClr val="9D032A"/>
                </a:solidFill>
              </a:rPr>
              <a:t>W OBWODZIE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Prostokąt 6"/>
          <p:cNvSpPr>
            <a:spLocks noChangeArrowheads="1"/>
          </p:cNvSpPr>
          <p:nvPr/>
        </p:nvSpPr>
        <p:spPr bwMode="auto">
          <a:xfrm>
            <a:off x="0" y="1385888"/>
            <a:ext cx="9144000" cy="1190625"/>
          </a:xfrm>
          <a:prstGeom prst="rect">
            <a:avLst/>
          </a:prstGeom>
          <a:noFill/>
          <a:ln w="9525">
            <a:noFill/>
            <a:miter lim="800000"/>
            <a:headEnd/>
            <a:tailEnd/>
          </a:ln>
        </p:spPr>
        <p:txBody>
          <a:bodyPr>
            <a:spAutoFit/>
          </a:bodyPr>
          <a:lstStyle/>
          <a:p>
            <a:pPr algn="just">
              <a:lnSpc>
                <a:spcPts val="2300"/>
              </a:lnSpc>
              <a:spcAft>
                <a:spcPts val="1800"/>
              </a:spcAft>
            </a:pPr>
            <a:r>
              <a:rPr lang="pl-PL" altLang="pl-PL" b="1" u="sng"/>
              <a:t>OKW</a:t>
            </a:r>
            <a:r>
              <a:rPr lang="pl-PL" altLang="pl-PL" b="1"/>
              <a:t> wypełnia projekt protokołu głosowania </a:t>
            </a:r>
            <a:r>
              <a:rPr lang="pl-PL" altLang="pl-PL" b="1">
                <a:solidFill>
                  <a:srgbClr val="000000"/>
                </a:solidFill>
              </a:rPr>
              <a:t>wykorzystując w tym celu formularze protokołu – dostarczone po 4 egz.</a:t>
            </a:r>
            <a:endParaRPr lang="pl-PL" altLang="pl-PL" b="1"/>
          </a:p>
          <a:p>
            <a:pPr algn="just">
              <a:spcAft>
                <a:spcPts val="600"/>
              </a:spcAft>
            </a:pPr>
            <a:r>
              <a:rPr lang="pl-PL" altLang="pl-PL" b="1"/>
              <a:t>OKW wypełnia informacje o komisji i głosowaniu w wyborach  </a:t>
            </a:r>
            <a:r>
              <a:rPr lang="pl-PL" altLang="pl-PL" b="1" u="sng">
                <a:solidFill>
                  <a:srgbClr val="FF0000"/>
                </a:solidFill>
              </a:rPr>
              <a:t>Prezydenta RP</a:t>
            </a:r>
            <a:r>
              <a:rPr lang="pl-PL" altLang="pl-PL" b="1"/>
              <a:t>:</a:t>
            </a:r>
            <a:endParaRPr lang="pl-PL" altLang="pl-PL"/>
          </a:p>
        </p:txBody>
      </p:sp>
      <p:graphicFrame>
        <p:nvGraphicFramePr>
          <p:cNvPr id="7" name="Tabela 6">
            <a:extLst>
              <a:ext uri="{FF2B5EF4-FFF2-40B4-BE49-F238E27FC236}">
                <a16:creationId xmlns:a16="http://schemas.microsoft.com/office/drawing/2014/main" xmlns="" id="{3C1FEAAB-B97E-4511-A5D9-1EC9BD6F2509}"/>
              </a:ext>
            </a:extLst>
          </p:cNvPr>
          <p:cNvGraphicFramePr>
            <a:graphicFrameLocks noGrp="1"/>
          </p:cNvGraphicFramePr>
          <p:nvPr/>
        </p:nvGraphicFramePr>
        <p:xfrm>
          <a:off x="395288" y="2676525"/>
          <a:ext cx="8142287" cy="2043113"/>
        </p:xfrm>
        <a:graphic>
          <a:graphicData uri="http://schemas.openxmlformats.org/drawingml/2006/table">
            <a:tbl>
              <a:tblPr/>
              <a:tblGrid>
                <a:gridCol w="808795">
                  <a:extLst>
                    <a:ext uri="{9D8B030D-6E8A-4147-A177-3AD203B41FA5}">
                      <a16:colId xmlns:a16="http://schemas.microsoft.com/office/drawing/2014/main" xmlns="" val="20000"/>
                    </a:ext>
                  </a:extLst>
                </a:gridCol>
                <a:gridCol w="1567418">
                  <a:extLst>
                    <a:ext uri="{9D8B030D-6E8A-4147-A177-3AD203B41FA5}">
                      <a16:colId xmlns:a16="http://schemas.microsoft.com/office/drawing/2014/main" xmlns="" val="20001"/>
                    </a:ext>
                  </a:extLst>
                </a:gridCol>
                <a:gridCol w="360032">
                  <a:extLst>
                    <a:ext uri="{9D8B030D-6E8A-4147-A177-3AD203B41FA5}">
                      <a16:colId xmlns:a16="http://schemas.microsoft.com/office/drawing/2014/main" xmlns="" val="20002"/>
                    </a:ext>
                  </a:extLst>
                </a:gridCol>
                <a:gridCol w="504045">
                  <a:extLst>
                    <a:ext uri="{9D8B030D-6E8A-4147-A177-3AD203B41FA5}">
                      <a16:colId xmlns:a16="http://schemas.microsoft.com/office/drawing/2014/main" xmlns="" val="20003"/>
                    </a:ext>
                  </a:extLst>
                </a:gridCol>
                <a:gridCol w="504045">
                  <a:extLst>
                    <a:ext uri="{9D8B030D-6E8A-4147-A177-3AD203B41FA5}">
                      <a16:colId xmlns:a16="http://schemas.microsoft.com/office/drawing/2014/main" xmlns="" val="20004"/>
                    </a:ext>
                  </a:extLst>
                </a:gridCol>
                <a:gridCol w="149075">
                  <a:extLst>
                    <a:ext uri="{9D8B030D-6E8A-4147-A177-3AD203B41FA5}">
                      <a16:colId xmlns:a16="http://schemas.microsoft.com/office/drawing/2014/main" xmlns="" val="20005"/>
                    </a:ext>
                  </a:extLst>
                </a:gridCol>
                <a:gridCol w="354970">
                  <a:extLst>
                    <a:ext uri="{9D8B030D-6E8A-4147-A177-3AD203B41FA5}">
                      <a16:colId xmlns:a16="http://schemas.microsoft.com/office/drawing/2014/main" xmlns="" val="20006"/>
                    </a:ext>
                  </a:extLst>
                </a:gridCol>
                <a:gridCol w="432039">
                  <a:extLst>
                    <a:ext uri="{9D8B030D-6E8A-4147-A177-3AD203B41FA5}">
                      <a16:colId xmlns:a16="http://schemas.microsoft.com/office/drawing/2014/main" xmlns="" val="20007"/>
                    </a:ext>
                  </a:extLst>
                </a:gridCol>
                <a:gridCol w="437101">
                  <a:extLst>
                    <a:ext uri="{9D8B030D-6E8A-4147-A177-3AD203B41FA5}">
                      <a16:colId xmlns:a16="http://schemas.microsoft.com/office/drawing/2014/main" xmlns="" val="20008"/>
                    </a:ext>
                  </a:extLst>
                </a:gridCol>
                <a:gridCol w="288026">
                  <a:extLst>
                    <a:ext uri="{9D8B030D-6E8A-4147-A177-3AD203B41FA5}">
                      <a16:colId xmlns:a16="http://schemas.microsoft.com/office/drawing/2014/main" xmlns="" val="20009"/>
                    </a:ext>
                  </a:extLst>
                </a:gridCol>
                <a:gridCol w="1224110">
                  <a:extLst>
                    <a:ext uri="{9D8B030D-6E8A-4147-A177-3AD203B41FA5}">
                      <a16:colId xmlns:a16="http://schemas.microsoft.com/office/drawing/2014/main" xmlns="" val="20010"/>
                    </a:ext>
                  </a:extLst>
                </a:gridCol>
                <a:gridCol w="288026">
                  <a:extLst>
                    <a:ext uri="{9D8B030D-6E8A-4147-A177-3AD203B41FA5}">
                      <a16:colId xmlns:a16="http://schemas.microsoft.com/office/drawing/2014/main" xmlns="" val="20011"/>
                    </a:ext>
                  </a:extLst>
                </a:gridCol>
                <a:gridCol w="288026">
                  <a:extLst>
                    <a:ext uri="{9D8B030D-6E8A-4147-A177-3AD203B41FA5}">
                      <a16:colId xmlns:a16="http://schemas.microsoft.com/office/drawing/2014/main" xmlns="" val="20012"/>
                    </a:ext>
                  </a:extLst>
                </a:gridCol>
                <a:gridCol w="288026">
                  <a:extLst>
                    <a:ext uri="{9D8B030D-6E8A-4147-A177-3AD203B41FA5}">
                      <a16:colId xmlns:a16="http://schemas.microsoft.com/office/drawing/2014/main" xmlns="" val="20013"/>
                    </a:ext>
                  </a:extLst>
                </a:gridCol>
                <a:gridCol w="288026">
                  <a:extLst>
                    <a:ext uri="{9D8B030D-6E8A-4147-A177-3AD203B41FA5}">
                      <a16:colId xmlns:a16="http://schemas.microsoft.com/office/drawing/2014/main" xmlns="" val="20014"/>
                    </a:ext>
                  </a:extLst>
                </a:gridCol>
                <a:gridCol w="360527">
                  <a:extLst>
                    <a:ext uri="{9D8B030D-6E8A-4147-A177-3AD203B41FA5}">
                      <a16:colId xmlns:a16="http://schemas.microsoft.com/office/drawing/2014/main" xmlns="" val="20015"/>
                    </a:ext>
                  </a:extLst>
                </a:gridCol>
              </a:tblGrid>
              <a:tr h="294362">
                <a:tc gridSpan="16">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pl-PL" sz="1400" b="1" kern="1200" cap="all" dirty="0">
                          <a:solidFill>
                            <a:srgbClr val="0000CC"/>
                          </a:solidFill>
                          <a:latin typeface="Calibri" panose="020F0502020204030204" pitchFamily="34" charset="0"/>
                          <a:ea typeface="+mn-ea"/>
                          <a:cs typeface="+mn-cs"/>
                        </a:rPr>
                        <a:t>Wybory PREZYDENTA</a:t>
                      </a:r>
                      <a:r>
                        <a:rPr lang="pl-PL" sz="1400" b="1" kern="1200" cap="all" baseline="0" dirty="0">
                          <a:solidFill>
                            <a:srgbClr val="0000CC"/>
                          </a:solidFill>
                          <a:latin typeface="Calibri" panose="020F0502020204030204" pitchFamily="34" charset="0"/>
                          <a:ea typeface="+mn-ea"/>
                          <a:cs typeface="+mn-cs"/>
                        </a:rPr>
                        <a:t> RZECZYPOSPOLITEJ POLSKIEJ</a:t>
                      </a:r>
                      <a:endParaRPr kumimoji="0" lang="pl-PL" altLang="pl-PL" sz="11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10000"/>
                  </a:ext>
                </a:extLst>
              </a:tr>
              <a:tr h="641874">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Kod terytorialny gminy (dzielnicy w m.st. Warszawie)</a:t>
                      </a:r>
                      <a:endParaRPr kumimoji="0" lang="pl-PL" altLang="pl-PL" sz="18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1</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4</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0</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0</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endParaRPr>
                    </a:p>
                  </a:txBody>
                  <a:tcPr marL="43972" marR="439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0</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0</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Nr obwodu głosowania</a:t>
                      </a:r>
                      <a:endParaRPr kumimoji="0" lang="pl-PL" altLang="pl-PL" sz="1800" b="1"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dirty="0"/>
                    </a:p>
                  </a:txBody>
                  <a:tcPr marL="43972" marR="439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pl-PL" sz="1800" dirty="0"/>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pl-PL" sz="1800" dirty="0"/>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10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1</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80095">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Siedziba Obwodowej Komisji Wyborczej (adres)</a:t>
                      </a:r>
                      <a:endParaRPr kumimoji="0" lang="pl-PL" altLang="pl-PL" sz="18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gridSpan="1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Samorządowy Ośrodek Kultury w Wolicy, ul. Ciepła 2</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10002"/>
                  </a:ext>
                </a:extLst>
              </a:tr>
              <a:tr h="42678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Gmina/Dzielnica</a:t>
                      </a:r>
                      <a:endParaRPr kumimoji="0" lang="pl-PL" altLang="pl-PL" sz="18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Wolica</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Powiat</a:t>
                      </a:r>
                      <a:endParaRPr kumimoji="0" lang="pl-PL" altLang="pl-PL" sz="18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0000CC"/>
                          </a:solidFill>
                          <a:effectLst/>
                          <a:latin typeface="Calibri" panose="020F0502020204030204" pitchFamily="34" charset="0"/>
                        </a:rPr>
                        <a:t>Wolica</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hMerge="1">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pl-PL" altLang="pl-PL" sz="18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2" marR="439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Województwo</a:t>
                      </a:r>
                      <a:endParaRPr kumimoji="0" lang="pl-PL" altLang="pl-PL" sz="18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0000CC"/>
                          </a:solidFill>
                          <a:effectLst/>
                          <a:latin typeface="Calibri" panose="020F0502020204030204" pitchFamily="34" charset="0"/>
                          <a:cs typeface="Times New Roman" panose="02020603050405020304" pitchFamily="18" charset="0"/>
                        </a:rPr>
                        <a:t>mazowieckie</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10003"/>
                  </a:ext>
                </a:extLst>
              </a:tr>
            </a:tbl>
          </a:graphicData>
        </a:graphic>
      </p:graphicFrame>
      <p:sp>
        <p:nvSpPr>
          <p:cNvPr id="10298" name="Rectangle 6">
            <a:extLst>
              <a:ext uri="{FF2B5EF4-FFF2-40B4-BE49-F238E27FC236}">
                <a16:creationId xmlns:a16="http://schemas.microsoft.com/office/drawing/2014/main" xmlns="" id="{20046A03-8A6F-45E7-BA1F-C2EDA0025157}"/>
              </a:ext>
            </a:extLst>
          </p:cNvPr>
          <p:cNvSpPr>
            <a:spLocks noChangeArrowheads="1"/>
          </p:cNvSpPr>
          <p:nvPr/>
        </p:nvSpPr>
        <p:spPr bwMode="auto">
          <a:xfrm>
            <a:off x="395288" y="4981575"/>
            <a:ext cx="7561262" cy="1108075"/>
          </a:xfrm>
          <a:prstGeom prst="rect">
            <a:avLst/>
          </a:prstGeom>
          <a:noFill/>
          <a:ln w="9525">
            <a:noFill/>
            <a:miter lim="800000"/>
            <a:headEnd/>
            <a:tailEnd/>
          </a:ln>
        </p:spPr>
        <p:txBody>
          <a:bodyPr tIns="152352" bIns="0" anchor="ctr">
            <a:spAutoFit/>
          </a:bodyPr>
          <a:lstStyle/>
          <a:p>
            <a:pPr algn="ctr">
              <a:defRPr/>
            </a:pPr>
            <a:r>
              <a:rPr lang="pl-PL" sz="1600" b="1" cap="all" dirty="0"/>
              <a:t>Protokół głosowania w obwodzie </a:t>
            </a:r>
            <a:br>
              <a:rPr lang="pl-PL" sz="1600" b="1" cap="all" dirty="0"/>
            </a:br>
            <a:r>
              <a:rPr lang="pl-PL" sz="1600" b="1" cap="all" dirty="0"/>
              <a:t>W Wyborach prezydenta rzeczypospolitej polskiej</a:t>
            </a:r>
          </a:p>
          <a:p>
            <a:pPr algn="ctr">
              <a:defRPr/>
            </a:pPr>
            <a:r>
              <a:rPr lang="pl-PL" altLang="pl-PL" sz="1600" b="1" cap="all" dirty="0">
                <a:cs typeface="Times New Roman" pitchFamily="18" charset="0"/>
              </a:rPr>
              <a:t>Przeprowadzonego w dniu </a:t>
            </a:r>
            <a:r>
              <a:rPr lang="pl-PL" altLang="pl-PL" sz="1600" b="1" cap="all" dirty="0">
                <a:solidFill>
                  <a:srgbClr val="3333CC"/>
                </a:solidFill>
                <a:cs typeface="Times New Roman" pitchFamily="18" charset="0"/>
              </a:rPr>
              <a:t>28 czerwca 2020 </a:t>
            </a:r>
            <a:r>
              <a:rPr lang="pl-PL" altLang="pl-PL" sz="1600" b="1" cap="all" dirty="0">
                <a:cs typeface="Times New Roman" pitchFamily="18" charset="0"/>
              </a:rPr>
              <a:t>r.</a:t>
            </a:r>
            <a:endParaRPr lang="pl-PL" altLang="pl-PL" sz="1050" b="1" dirty="0">
              <a:latin typeface="Calibri" pitchFamily="34" charset="0"/>
              <a:cs typeface="Times New Roman" pitchFamily="18" charset="0"/>
            </a:endParaRPr>
          </a:p>
          <a:p>
            <a:pPr>
              <a:defRPr/>
            </a:pPr>
            <a:r>
              <a:rPr lang="pl-PL" altLang="pl-PL" sz="1200" b="1" dirty="0">
                <a:cs typeface="Times New Roman" pitchFamily="18" charset="0"/>
              </a:rPr>
              <a:t>Głosowanie rozpoczęło się w dniu </a:t>
            </a:r>
            <a:r>
              <a:rPr lang="pl-PL" altLang="pl-PL" sz="1200" b="1" dirty="0">
                <a:solidFill>
                  <a:srgbClr val="0000CC"/>
                </a:solidFill>
                <a:cs typeface="Times New Roman" pitchFamily="18" charset="0"/>
              </a:rPr>
              <a:t>28 czerwca </a:t>
            </a:r>
            <a:r>
              <a:rPr lang="pl-PL" altLang="pl-PL" sz="1200" b="1" dirty="0">
                <a:cs typeface="Times New Roman" pitchFamily="18" charset="0"/>
              </a:rPr>
              <a:t> 20..</a:t>
            </a:r>
            <a:r>
              <a:rPr lang="pl-PL" altLang="pl-PL" sz="1400" b="1" dirty="0">
                <a:solidFill>
                  <a:srgbClr val="0000CC"/>
                </a:solidFill>
                <a:cs typeface="Times New Roman" pitchFamily="18" charset="0"/>
              </a:rPr>
              <a:t>20</a:t>
            </a:r>
            <a:r>
              <a:rPr lang="pl-PL" altLang="pl-PL" sz="1200" b="1" dirty="0">
                <a:cs typeface="Times New Roman" pitchFamily="18" charset="0"/>
              </a:rPr>
              <a:t>.. r. o godz. </a:t>
            </a:r>
            <a:r>
              <a:rPr lang="pl-PL" altLang="pl-PL" sz="1400" b="1" dirty="0">
                <a:solidFill>
                  <a:srgbClr val="0000CC"/>
                </a:solidFill>
                <a:cs typeface="Times New Roman" pitchFamily="18" charset="0"/>
              </a:rPr>
              <a:t>7.00</a:t>
            </a:r>
            <a:r>
              <a:rPr lang="pl-PL" altLang="pl-PL" sz="1200" b="1" dirty="0">
                <a:cs typeface="Times New Roman" pitchFamily="18" charset="0"/>
              </a:rPr>
              <a:t> i trwało do godz. .</a:t>
            </a:r>
            <a:r>
              <a:rPr lang="pl-PL" altLang="pl-PL" sz="1400" b="1" dirty="0">
                <a:solidFill>
                  <a:srgbClr val="0000CC"/>
                </a:solidFill>
                <a:cs typeface="Times New Roman" pitchFamily="18" charset="0"/>
              </a:rPr>
              <a:t>21.00</a:t>
            </a:r>
            <a:r>
              <a:rPr lang="pl-PL" altLang="pl-PL" sz="1200" b="1" dirty="0">
                <a:cs typeface="Times New Roman" pitchFamily="18" charset="0"/>
              </a:rPr>
              <a:t>…</a:t>
            </a:r>
            <a:endParaRPr lang="pl-PL" altLang="pl-PL" sz="2000" b="1" dirty="0"/>
          </a:p>
        </p:txBody>
      </p:sp>
      <p:sp>
        <p:nvSpPr>
          <p:cNvPr id="96304" name="Rectangle 6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pl-PL" altLang="pl-PL"/>
              <a:t/>
            </a:r>
            <a:br>
              <a:rPr lang="pl-PL" altLang="pl-PL"/>
            </a:br>
            <a:endParaRPr lang="pl-PL" altLang="pl-PL"/>
          </a:p>
        </p:txBody>
      </p:sp>
      <p:sp>
        <p:nvSpPr>
          <p:cNvPr id="96305" name="Rectangle 63"/>
          <p:cNvSpPr>
            <a:spLocks noChangeArrowheads="1"/>
          </p:cNvSpPr>
          <p:nvPr/>
        </p:nvSpPr>
        <p:spPr bwMode="auto">
          <a:xfrm>
            <a:off x="0" y="0"/>
            <a:ext cx="3017838" cy="7938"/>
          </a:xfrm>
          <a:prstGeom prst="rect">
            <a:avLst/>
          </a:prstGeom>
          <a:solidFill>
            <a:srgbClr val="000000"/>
          </a:solidFill>
          <a:ln w="9525">
            <a:solidFill>
              <a:schemeClr val="tx1"/>
            </a:solidFill>
            <a:miter lim="800000"/>
            <a:headEnd/>
            <a:tailEnd/>
          </a:ln>
        </p:spPr>
        <p:txBody>
          <a:bodyPr wrap="none" anchor="ctr">
            <a:spAutoFit/>
          </a:bodyPr>
          <a:lstStyle/>
          <a:p>
            <a:endParaRPr lang="pl-PL" altLang="pl-PL"/>
          </a:p>
        </p:txBody>
      </p:sp>
      <p:sp>
        <p:nvSpPr>
          <p:cNvPr id="2" name="Prostokąt 1">
            <a:extLst>
              <a:ext uri="{FF2B5EF4-FFF2-40B4-BE49-F238E27FC236}">
                <a16:creationId xmlns:a16="http://schemas.microsoft.com/office/drawing/2014/main" xmlns="" id="{88D8E46C-1429-4A5E-9D3E-85616CEF3F52}"/>
              </a:ext>
            </a:extLst>
          </p:cNvPr>
          <p:cNvSpPr/>
          <p:nvPr/>
        </p:nvSpPr>
        <p:spPr>
          <a:xfrm>
            <a:off x="250825" y="2060575"/>
            <a:ext cx="8424863"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6307" name="Prostokąt 3"/>
          <p:cNvSpPr>
            <a:spLocks noChangeArrowheads="1"/>
          </p:cNvSpPr>
          <p:nvPr/>
        </p:nvSpPr>
        <p:spPr bwMode="auto">
          <a:xfrm>
            <a:off x="269875" y="833438"/>
            <a:ext cx="7416800" cy="368300"/>
          </a:xfrm>
          <a:prstGeom prst="rect">
            <a:avLst/>
          </a:prstGeom>
          <a:noFill/>
          <a:ln w="9525">
            <a:noFill/>
            <a:miter lim="800000"/>
            <a:headEnd/>
            <a:tailEnd/>
          </a:ln>
        </p:spPr>
        <p:txBody>
          <a:bodyPr>
            <a:spAutoFit/>
          </a:bodyPr>
          <a:lstStyle/>
          <a:p>
            <a:pPr algn="ctr"/>
            <a:r>
              <a:rPr lang="pl-PL" altLang="pl-PL" b="1">
                <a:solidFill>
                  <a:srgbClr val="C00000"/>
                </a:solidFill>
              </a:rPr>
              <a:t>Czynności wykonane przed otwarciem urny</a:t>
            </a:r>
            <a:endParaRPr lang="pl-PL" altLang="pl-PL" sz="1500" b="1" i="1">
              <a:solidFill>
                <a:srgbClr val="C00000"/>
              </a:solidFill>
            </a:endParaRPr>
          </a:p>
        </p:txBody>
      </p:sp>
      <p:sp>
        <p:nvSpPr>
          <p:cNvPr id="96308" name="Prostokąt 5"/>
          <p:cNvSpPr>
            <a:spLocks noChangeArrowheads="1"/>
          </p:cNvSpPr>
          <p:nvPr/>
        </p:nvSpPr>
        <p:spPr bwMode="auto">
          <a:xfrm>
            <a:off x="684213" y="550863"/>
            <a:ext cx="6408737" cy="430212"/>
          </a:xfrm>
          <a:prstGeom prst="rect">
            <a:avLst/>
          </a:prstGeom>
          <a:noFill/>
          <a:ln w="9525">
            <a:noFill/>
            <a:miter lim="800000"/>
            <a:headEnd/>
            <a:tailEnd/>
          </a:ln>
        </p:spPr>
        <p:txBody>
          <a:bodyPr>
            <a:spAutoFit/>
          </a:bodyPr>
          <a:lstStyle/>
          <a:p>
            <a:pPr algn="ctr">
              <a:spcAft>
                <a:spcPts val="600"/>
              </a:spcAft>
            </a:pPr>
            <a:r>
              <a:rPr lang="pl-PL" altLang="pl-PL" sz="2200" b="1">
                <a:solidFill>
                  <a:srgbClr val="9D032A"/>
                </a:solidFill>
                <a:latin typeface="Arial Black" pitchFamily="34" charset="0"/>
              </a:rPr>
              <a:t>ROZLICZENIE KART DO GŁOSOWANIA</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Prostokąt 6">
            <a:extLst>
              <a:ext uri="{FF2B5EF4-FFF2-40B4-BE49-F238E27FC236}">
                <a16:creationId xmlns:a16="http://schemas.microsoft.com/office/drawing/2014/main" xmlns="" id="{3892C27F-20A5-4883-A48D-B3E946862EEE}"/>
              </a:ext>
            </a:extLst>
          </p:cNvPr>
          <p:cNvSpPr>
            <a:spLocks noChangeArrowheads="1"/>
          </p:cNvSpPr>
          <p:nvPr/>
        </p:nvSpPr>
        <p:spPr bwMode="auto">
          <a:xfrm>
            <a:off x="179388" y="1628775"/>
            <a:ext cx="8713787" cy="2786063"/>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600"/>
              </a:spcAft>
              <a:buFontTx/>
              <a:buNone/>
              <a:defRPr/>
            </a:pPr>
            <a:r>
              <a:rPr lang="pl-PL" altLang="pl-PL" sz="2000" b="1" dirty="0">
                <a:solidFill>
                  <a:srgbClr val="FF3300"/>
                </a:solidFill>
                <a:latin typeface="Arial" panose="020B0604020202020204" pitchFamily="34" charset="0"/>
              </a:rPr>
              <a:t>OKW wypełnia protokół głosowania przestrzegając następujących zasad: </a:t>
            </a:r>
          </a:p>
          <a:p>
            <a:pPr marL="342900" indent="-342900" algn="just">
              <a:lnSpc>
                <a:spcPct val="100000"/>
              </a:lnSpc>
              <a:spcBef>
                <a:spcPct val="0"/>
              </a:spcBef>
              <a:spcAft>
                <a:spcPts val="600"/>
              </a:spcAft>
              <a:buFont typeface="Arial" panose="020B0604020202020204" pitchFamily="34" charset="0"/>
              <a:buNone/>
              <a:defRPr/>
            </a:pPr>
            <a:r>
              <a:rPr lang="pl-PL" altLang="pl-PL" sz="2000" dirty="0">
                <a:latin typeface="Arial" panose="020B0604020202020204" pitchFamily="34" charset="0"/>
              </a:rPr>
              <a:t>1/ w </a:t>
            </a:r>
            <a:r>
              <a:rPr lang="pl-PL" altLang="pl-PL" sz="2000" dirty="0">
                <a:solidFill>
                  <a:srgbClr val="0000CC"/>
                </a:solidFill>
                <a:latin typeface="Arial" panose="020B0604020202020204" pitchFamily="34" charset="0"/>
              </a:rPr>
              <a:t>pkt 1 protokołu głosowania </a:t>
            </a:r>
            <a:r>
              <a:rPr lang="pl-PL" altLang="pl-PL" sz="2000" dirty="0">
                <a:latin typeface="Arial" panose="020B0604020202020204" pitchFamily="34" charset="0"/>
              </a:rPr>
              <a:t>wpisuje się </a:t>
            </a:r>
            <a:r>
              <a:rPr lang="pl-PL" altLang="pl-PL" sz="2000" b="1" dirty="0">
                <a:latin typeface="Arial" panose="020B0604020202020204" pitchFamily="34" charset="0"/>
              </a:rPr>
              <a:t>ustaloną przed rozpoczęciem głosowania (punkt 38 </a:t>
            </a:r>
            <a:r>
              <a:rPr lang="pl-PL" altLang="pl-PL" sz="2000" b="1" dirty="0" err="1">
                <a:latin typeface="Arial" panose="020B0604020202020204" pitchFamily="34" charset="0"/>
              </a:rPr>
              <a:t>ppkt</a:t>
            </a:r>
            <a:r>
              <a:rPr lang="pl-PL" altLang="pl-PL" sz="2000" b="1" dirty="0">
                <a:latin typeface="Arial" panose="020B0604020202020204" pitchFamily="34" charset="0"/>
              </a:rPr>
              <a:t> 2 wytycznych) </a:t>
            </a:r>
            <a:r>
              <a:rPr lang="pl-PL" altLang="pl-PL" sz="2000" u="sng" dirty="0">
                <a:latin typeface="Arial" panose="020B0604020202020204" pitchFamily="34" charset="0"/>
              </a:rPr>
              <a:t>liczbę otrzymanych kart do głosowania (uwzględniając liczbę kart otrzymanych z rezerwy o ile takie dodatkowe karty zostały do komisji dostarczone), </a:t>
            </a:r>
            <a:endParaRPr lang="pl-PL" altLang="pl-PL" sz="2000" dirty="0">
              <a:latin typeface="Arial" panose="020B0604020202020204" pitchFamily="34" charset="0"/>
            </a:endParaRPr>
          </a:p>
          <a:p>
            <a:pPr marL="342900" indent="-342900" algn="just">
              <a:lnSpc>
                <a:spcPct val="100000"/>
              </a:lnSpc>
              <a:spcBef>
                <a:spcPct val="0"/>
              </a:spcBef>
              <a:spcAft>
                <a:spcPts val="600"/>
              </a:spcAft>
              <a:buFont typeface="Arial" panose="020B0604020202020204" pitchFamily="34" charset="0"/>
              <a:buNone/>
              <a:defRPr/>
            </a:pPr>
            <a:endParaRPr lang="pl-PL" sz="2000" b="1" cap="all" dirty="0">
              <a:latin typeface="Arial" panose="020B0604020202020204" pitchFamily="34" charset="0"/>
            </a:endParaRPr>
          </a:p>
          <a:p>
            <a:pPr marL="342900" indent="-342900" algn="just">
              <a:lnSpc>
                <a:spcPct val="100000"/>
              </a:lnSpc>
              <a:spcBef>
                <a:spcPct val="0"/>
              </a:spcBef>
              <a:spcAft>
                <a:spcPts val="600"/>
              </a:spcAft>
              <a:buFont typeface="Arial" panose="020B0604020202020204" pitchFamily="34" charset="0"/>
              <a:buNone/>
              <a:defRPr/>
            </a:pPr>
            <a:r>
              <a:rPr lang="pl-PL" sz="2000" b="1" cap="all" dirty="0"/>
              <a:t> I.	Rozliczenie SPISU wyborców i kart do głosowania</a:t>
            </a:r>
            <a:endParaRPr lang="pl-PL" altLang="pl-PL" sz="2000" dirty="0">
              <a:latin typeface="Arial" panose="020B0604020202020204" pitchFamily="34" charset="0"/>
            </a:endParaRPr>
          </a:p>
        </p:txBody>
      </p:sp>
      <p:graphicFrame>
        <p:nvGraphicFramePr>
          <p:cNvPr id="5" name="Tabela 4">
            <a:extLst>
              <a:ext uri="{FF2B5EF4-FFF2-40B4-BE49-F238E27FC236}">
                <a16:creationId xmlns:a16="http://schemas.microsoft.com/office/drawing/2014/main" xmlns="" id="{C6D816B7-D195-42DB-803A-DB8D2C617976}"/>
              </a:ext>
            </a:extLst>
          </p:cNvPr>
          <p:cNvGraphicFramePr>
            <a:graphicFrameLocks noGrp="1"/>
          </p:cNvGraphicFramePr>
          <p:nvPr/>
        </p:nvGraphicFramePr>
        <p:xfrm>
          <a:off x="250825" y="4441825"/>
          <a:ext cx="8642350" cy="1096963"/>
        </p:xfrm>
        <a:graphic>
          <a:graphicData uri="http://schemas.openxmlformats.org/drawingml/2006/table">
            <a:tbl>
              <a:tblPr/>
              <a:tblGrid>
                <a:gridCol w="288078">
                  <a:extLst>
                    <a:ext uri="{9D8B030D-6E8A-4147-A177-3AD203B41FA5}">
                      <a16:colId xmlns:a16="http://schemas.microsoft.com/office/drawing/2014/main" xmlns="" val="20000"/>
                    </a:ext>
                  </a:extLst>
                </a:gridCol>
                <a:gridCol w="6580299">
                  <a:extLst>
                    <a:ext uri="{9D8B030D-6E8A-4147-A177-3AD203B41FA5}">
                      <a16:colId xmlns:a16="http://schemas.microsoft.com/office/drawing/2014/main" xmlns="" val="20001"/>
                    </a:ext>
                  </a:extLst>
                </a:gridCol>
                <a:gridCol w="358536">
                  <a:extLst>
                    <a:ext uri="{9D8B030D-6E8A-4147-A177-3AD203B41FA5}">
                      <a16:colId xmlns:a16="http://schemas.microsoft.com/office/drawing/2014/main" xmlns="" val="20002"/>
                    </a:ext>
                  </a:extLst>
                </a:gridCol>
                <a:gridCol w="350741">
                  <a:extLst>
                    <a:ext uri="{9D8B030D-6E8A-4147-A177-3AD203B41FA5}">
                      <a16:colId xmlns:a16="http://schemas.microsoft.com/office/drawing/2014/main" xmlns="" val="20003"/>
                    </a:ext>
                  </a:extLst>
                </a:gridCol>
                <a:gridCol w="353860">
                  <a:extLst>
                    <a:ext uri="{9D8B030D-6E8A-4147-A177-3AD203B41FA5}">
                      <a16:colId xmlns:a16="http://schemas.microsoft.com/office/drawing/2014/main" xmlns="" val="20004"/>
                    </a:ext>
                  </a:extLst>
                </a:gridCol>
                <a:gridCol w="355418">
                  <a:extLst>
                    <a:ext uri="{9D8B030D-6E8A-4147-A177-3AD203B41FA5}">
                      <a16:colId xmlns:a16="http://schemas.microsoft.com/office/drawing/2014/main" xmlns="" val="20005"/>
                    </a:ext>
                  </a:extLst>
                </a:gridCol>
                <a:gridCol w="355418">
                  <a:extLst>
                    <a:ext uri="{9D8B030D-6E8A-4147-A177-3AD203B41FA5}">
                      <a16:colId xmlns:a16="http://schemas.microsoft.com/office/drawing/2014/main" xmlns="" val="20006"/>
                    </a:ext>
                  </a:extLst>
                </a:gridCol>
              </a:tblGrid>
              <a:tr h="109696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mn-lt"/>
                          <a:cs typeface="Times New Roman" panose="02020603050405020304" pitchFamily="18" charset="0"/>
                        </a:rPr>
                        <a:t>1</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pl-PL" sz="1800" kern="1200" dirty="0">
                          <a:solidFill>
                            <a:schemeClr val="tx1"/>
                          </a:solidFill>
                          <a:latin typeface="Calibri" panose="020F0502020204030204" pitchFamily="34" charset="0"/>
                          <a:ea typeface="+mn-ea"/>
                          <a:cs typeface="+mn-cs"/>
                        </a:rPr>
                        <a:t>Liczba otrzymanych przez obwodową komisję wyborczą kart do głosowania, </a:t>
                      </a:r>
                      <a:r>
                        <a:rPr lang="pl-PL" sz="1800" b="1" kern="1200" dirty="0">
                          <a:solidFill>
                            <a:schemeClr val="tx1"/>
                          </a:solidFill>
                          <a:latin typeface="Calibri" panose="020F0502020204030204" pitchFamily="34" charset="0"/>
                          <a:ea typeface="+mn-ea"/>
                          <a:cs typeface="+mn-cs"/>
                        </a:rPr>
                        <a:t>ustalona po ich przeliczeniu przed rozpoczęciem głosowania z uwzględnieniem ewentualnych kart otrzymanych z rezerwy</a:t>
                      </a:r>
                      <a:endParaRPr kumimoji="0" lang="pl-PL" altLang="pl-PL"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5</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4</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4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9" name="Prostokąt 8">
            <a:extLst>
              <a:ext uri="{FF2B5EF4-FFF2-40B4-BE49-F238E27FC236}">
                <a16:creationId xmlns:a16="http://schemas.microsoft.com/office/drawing/2014/main" xmlns="" id="{CA9F9DF7-5EF8-46D9-AFE4-F14ADD186BE8}"/>
              </a:ext>
            </a:extLst>
          </p:cNvPr>
          <p:cNvSpPr/>
          <p:nvPr/>
        </p:nvSpPr>
        <p:spPr>
          <a:xfrm>
            <a:off x="250825" y="3789363"/>
            <a:ext cx="8424863"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7302" name="Prostokąt 5"/>
          <p:cNvSpPr>
            <a:spLocks noChangeArrowheads="1"/>
          </p:cNvSpPr>
          <p:nvPr/>
        </p:nvSpPr>
        <p:spPr bwMode="auto">
          <a:xfrm>
            <a:off x="684213" y="550863"/>
            <a:ext cx="6408737" cy="430212"/>
          </a:xfrm>
          <a:prstGeom prst="rect">
            <a:avLst/>
          </a:prstGeom>
          <a:noFill/>
          <a:ln w="9525">
            <a:noFill/>
            <a:miter lim="800000"/>
            <a:headEnd/>
            <a:tailEnd/>
          </a:ln>
        </p:spPr>
        <p:txBody>
          <a:bodyPr>
            <a:spAutoFit/>
          </a:bodyPr>
          <a:lstStyle/>
          <a:p>
            <a:pPr algn="ctr">
              <a:spcAft>
                <a:spcPts val="600"/>
              </a:spcAft>
            </a:pPr>
            <a:r>
              <a:rPr lang="pl-PL" altLang="pl-PL" sz="2200" b="1">
                <a:solidFill>
                  <a:srgbClr val="9D032A"/>
                </a:solidFill>
                <a:latin typeface="Arial Black" pitchFamily="34" charset="0"/>
              </a:rPr>
              <a:t>ROZLICZENIE KART DO GŁOSOWANIA</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Prostokąt 6"/>
          <p:cNvSpPr>
            <a:spLocks noChangeArrowheads="1"/>
          </p:cNvSpPr>
          <p:nvPr/>
        </p:nvSpPr>
        <p:spPr bwMode="auto">
          <a:xfrm>
            <a:off x="395288" y="1628775"/>
            <a:ext cx="8137525" cy="2324100"/>
          </a:xfrm>
          <a:prstGeom prst="rect">
            <a:avLst/>
          </a:prstGeom>
          <a:noFill/>
          <a:ln w="9525">
            <a:noFill/>
            <a:miter lim="800000"/>
            <a:headEnd/>
            <a:tailEnd/>
          </a:ln>
        </p:spPr>
        <p:txBody>
          <a:bodyPr>
            <a:spAutoFit/>
          </a:bodyPr>
          <a:lstStyle/>
          <a:p>
            <a:pPr marL="342900" indent="-342900" algn="just">
              <a:spcAft>
                <a:spcPts val="600"/>
              </a:spcAft>
              <a:buFont typeface="Arial" charset="0"/>
              <a:buNone/>
            </a:pPr>
            <a:r>
              <a:rPr lang="pl-PL" altLang="pl-PL" sz="2000"/>
              <a:t>2/ w </a:t>
            </a:r>
            <a:r>
              <a:rPr lang="pl-PL" altLang="pl-PL" sz="2000">
                <a:solidFill>
                  <a:srgbClr val="0000CC"/>
                </a:solidFill>
              </a:rPr>
              <a:t>pkt 2 protokołu </a:t>
            </a:r>
            <a:r>
              <a:rPr lang="pl-PL" altLang="pl-PL" sz="2000"/>
              <a:t>wpisuje się </a:t>
            </a:r>
            <a:r>
              <a:rPr lang="pl-PL" altLang="pl-PL" sz="2000" b="1"/>
              <a:t>ustaloną na podstawie spisu wyborców </a:t>
            </a:r>
            <a:r>
              <a:rPr lang="pl-PL" altLang="pl-PL" sz="2000" u="sng"/>
              <a:t>liczbę wyborców uprawnionych do głosowania w chwili zakończenia głosowania</a:t>
            </a:r>
            <a:r>
              <a:rPr lang="pl-PL" altLang="pl-PL" sz="2000"/>
              <a:t> łącznie z osobami dopisanymi przez OKW w trakcie głosowania na dodatkowym formularzu</a:t>
            </a:r>
          </a:p>
          <a:p>
            <a:pPr marL="342900" indent="-342900" algn="just">
              <a:spcAft>
                <a:spcPts val="600"/>
              </a:spcAft>
              <a:buFont typeface="Arial" charset="0"/>
              <a:buNone/>
            </a:pPr>
            <a:r>
              <a:rPr lang="pl-PL" altLang="pl-PL" sz="2000" i="1"/>
              <a:t>(liczba wyborców ze spisu dostarczonego przez Urząd </a:t>
            </a:r>
            <a:r>
              <a:rPr lang="pl-PL" altLang="pl-PL" i="1"/>
              <a:t>/tylko nieskreśleni/ </a:t>
            </a:r>
            <a:r>
              <a:rPr lang="pl-PL" altLang="pl-PL" sz="2000" i="1"/>
              <a:t>+ liczba wyborców dopisanych do spisu przez komisję na zasadach określonych w pkt. 42 wytycznych);</a:t>
            </a:r>
          </a:p>
        </p:txBody>
      </p:sp>
      <p:graphicFrame>
        <p:nvGraphicFramePr>
          <p:cNvPr id="5" name="Tabela 4">
            <a:extLst>
              <a:ext uri="{FF2B5EF4-FFF2-40B4-BE49-F238E27FC236}">
                <a16:creationId xmlns:a16="http://schemas.microsoft.com/office/drawing/2014/main" xmlns="" id="{7129A8F6-D357-4AED-A574-B6C54AA86B22}"/>
              </a:ext>
            </a:extLst>
          </p:cNvPr>
          <p:cNvGraphicFramePr>
            <a:graphicFrameLocks noGrp="1"/>
          </p:cNvGraphicFramePr>
          <p:nvPr/>
        </p:nvGraphicFramePr>
        <p:xfrm>
          <a:off x="242888" y="4437063"/>
          <a:ext cx="8497887" cy="1463675"/>
        </p:xfrm>
        <a:graphic>
          <a:graphicData uri="http://schemas.openxmlformats.org/drawingml/2006/table">
            <a:tbl>
              <a:tblPr/>
              <a:tblGrid>
                <a:gridCol w="504090">
                  <a:extLst>
                    <a:ext uri="{9D8B030D-6E8A-4147-A177-3AD203B41FA5}">
                      <a16:colId xmlns:a16="http://schemas.microsoft.com/office/drawing/2014/main" xmlns="" val="20000"/>
                    </a:ext>
                  </a:extLst>
                </a:gridCol>
                <a:gridCol w="6197870">
                  <a:extLst>
                    <a:ext uri="{9D8B030D-6E8A-4147-A177-3AD203B41FA5}">
                      <a16:colId xmlns:a16="http://schemas.microsoft.com/office/drawing/2014/main" xmlns="" val="20001"/>
                    </a:ext>
                  </a:extLst>
                </a:gridCol>
                <a:gridCol w="359501">
                  <a:extLst>
                    <a:ext uri="{9D8B030D-6E8A-4147-A177-3AD203B41FA5}">
                      <a16:colId xmlns:a16="http://schemas.microsoft.com/office/drawing/2014/main" xmlns="" val="20002"/>
                    </a:ext>
                  </a:extLst>
                </a:gridCol>
                <a:gridCol w="359503">
                  <a:extLst>
                    <a:ext uri="{9D8B030D-6E8A-4147-A177-3AD203B41FA5}">
                      <a16:colId xmlns:a16="http://schemas.microsoft.com/office/drawing/2014/main" xmlns="" val="20003"/>
                    </a:ext>
                  </a:extLst>
                </a:gridCol>
                <a:gridCol w="359501">
                  <a:extLst>
                    <a:ext uri="{9D8B030D-6E8A-4147-A177-3AD203B41FA5}">
                      <a16:colId xmlns:a16="http://schemas.microsoft.com/office/drawing/2014/main" xmlns="" val="20004"/>
                    </a:ext>
                  </a:extLst>
                </a:gridCol>
                <a:gridCol w="359503">
                  <a:extLst>
                    <a:ext uri="{9D8B030D-6E8A-4147-A177-3AD203B41FA5}">
                      <a16:colId xmlns:a16="http://schemas.microsoft.com/office/drawing/2014/main" xmlns="" val="20005"/>
                    </a:ext>
                  </a:extLst>
                </a:gridCol>
                <a:gridCol w="357919">
                  <a:extLst>
                    <a:ext uri="{9D8B030D-6E8A-4147-A177-3AD203B41FA5}">
                      <a16:colId xmlns:a16="http://schemas.microsoft.com/office/drawing/2014/main" xmlns="" val="20006"/>
                    </a:ext>
                  </a:extLst>
                </a:gridCol>
              </a:tblGrid>
              <a:tr h="14636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pl-PL" sz="2000" b="1" kern="1200" dirty="0">
                          <a:solidFill>
                            <a:schemeClr val="tx1"/>
                          </a:solidFill>
                          <a:latin typeface="Calibri" panose="020F0502020204030204" pitchFamily="34" charset="0"/>
                          <a:ea typeface="+mn-ea"/>
                          <a:cs typeface="+mn-cs"/>
                        </a:rPr>
                        <a:t>Liczba wyborców uprawnionych do głosowania </a:t>
                      </a:r>
                      <a:r>
                        <a:rPr lang="pl-PL" sz="2000" b="1" i="1" kern="1200" dirty="0">
                          <a:solidFill>
                            <a:schemeClr val="tx1"/>
                          </a:solidFill>
                          <a:latin typeface="Calibri" panose="020F0502020204030204" pitchFamily="34" charset="0"/>
                          <a:ea typeface="+mn-ea"/>
                          <a:cs typeface="+mn-cs"/>
                        </a:rPr>
                        <a:t>(umieszczonych w spisie, z uwzględnieniem dodatkowych formularzy</a:t>
                      </a:r>
                      <a:r>
                        <a:rPr lang="pl-PL" sz="2000" b="1" kern="1200" dirty="0">
                          <a:solidFill>
                            <a:schemeClr val="tx1"/>
                          </a:solidFill>
                          <a:latin typeface="Calibri" panose="020F0502020204030204" pitchFamily="34" charset="0"/>
                          <a:ea typeface="+mn-ea"/>
                          <a:cs typeface="+mn-cs"/>
                        </a:rPr>
                        <a:t>) w chwili zakończenia głosowania </a:t>
                      </a:r>
                      <a:endParaRPr kumimoji="0" lang="pl-PL" altLang="pl-PL" sz="2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6</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76" marR="43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9" name="Prostokąt 8">
            <a:extLst>
              <a:ext uri="{FF2B5EF4-FFF2-40B4-BE49-F238E27FC236}">
                <a16:creationId xmlns:a16="http://schemas.microsoft.com/office/drawing/2014/main" xmlns="" id="{31D53330-B595-4C0E-9DD9-A80E1164D1E4}"/>
              </a:ext>
            </a:extLst>
          </p:cNvPr>
          <p:cNvSpPr/>
          <p:nvPr/>
        </p:nvSpPr>
        <p:spPr>
          <a:xfrm>
            <a:off x="242888" y="4149725"/>
            <a:ext cx="8424862"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8326" name="Prostokąt 5"/>
          <p:cNvSpPr>
            <a:spLocks noChangeArrowheads="1"/>
          </p:cNvSpPr>
          <p:nvPr/>
        </p:nvSpPr>
        <p:spPr bwMode="auto">
          <a:xfrm>
            <a:off x="684213" y="550863"/>
            <a:ext cx="6408737" cy="430212"/>
          </a:xfrm>
          <a:prstGeom prst="rect">
            <a:avLst/>
          </a:prstGeom>
          <a:noFill/>
          <a:ln w="9525">
            <a:noFill/>
            <a:miter lim="800000"/>
            <a:headEnd/>
            <a:tailEnd/>
          </a:ln>
        </p:spPr>
        <p:txBody>
          <a:bodyPr>
            <a:spAutoFit/>
          </a:bodyPr>
          <a:lstStyle/>
          <a:p>
            <a:pPr algn="ctr">
              <a:spcAft>
                <a:spcPts val="600"/>
              </a:spcAft>
            </a:pPr>
            <a:r>
              <a:rPr lang="pl-PL" altLang="pl-PL" sz="2200" b="1">
                <a:solidFill>
                  <a:srgbClr val="9D032A"/>
                </a:solidFill>
                <a:latin typeface="Arial Black" pitchFamily="34" charset="0"/>
              </a:rPr>
              <a:t>ROZLICZENIE KART DO GŁOSOWANIA</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Prostokąt 6"/>
          <p:cNvSpPr>
            <a:spLocks noChangeArrowheads="1"/>
          </p:cNvSpPr>
          <p:nvPr/>
        </p:nvSpPr>
        <p:spPr bwMode="auto">
          <a:xfrm>
            <a:off x="404813" y="1630363"/>
            <a:ext cx="7848600" cy="708025"/>
          </a:xfrm>
          <a:prstGeom prst="rect">
            <a:avLst/>
          </a:prstGeom>
          <a:noFill/>
          <a:ln w="9525">
            <a:noFill/>
            <a:miter lim="800000"/>
            <a:headEnd/>
            <a:tailEnd/>
          </a:ln>
        </p:spPr>
        <p:txBody>
          <a:bodyPr>
            <a:spAutoFit/>
          </a:bodyPr>
          <a:lstStyle/>
          <a:p>
            <a:pPr marL="539750" indent="-539750" algn="just">
              <a:spcAft>
                <a:spcPts val="600"/>
              </a:spcAft>
              <a:buFont typeface="Arial" charset="0"/>
              <a:buNone/>
            </a:pPr>
            <a:r>
              <a:rPr lang="pl-PL" altLang="pl-PL" sz="2000"/>
              <a:t>3/ Komisja przelicza wszystkie niewykorzystane karty do głosowania i w </a:t>
            </a:r>
            <a:r>
              <a:rPr lang="pl-PL" altLang="pl-PL" sz="2000">
                <a:solidFill>
                  <a:srgbClr val="0000CC"/>
                </a:solidFill>
              </a:rPr>
              <a:t>pkt 3 protokołu </a:t>
            </a:r>
            <a:r>
              <a:rPr lang="pl-PL" altLang="pl-PL" sz="2000"/>
              <a:t>wpisuje ich liczbę</a:t>
            </a:r>
          </a:p>
        </p:txBody>
      </p:sp>
      <p:sp>
        <p:nvSpPr>
          <p:cNvPr id="129025" name="Rectangle 1">
            <a:extLst>
              <a:ext uri="{FF2B5EF4-FFF2-40B4-BE49-F238E27FC236}">
                <a16:creationId xmlns:a16="http://schemas.microsoft.com/office/drawing/2014/main" xmlns="" id="{A2B038C6-4147-4A9B-80D3-273AF213A105}"/>
              </a:ext>
            </a:extLst>
          </p:cNvPr>
          <p:cNvSpPr>
            <a:spLocks noChangeArrowheads="1"/>
          </p:cNvSpPr>
          <p:nvPr/>
        </p:nvSpPr>
        <p:spPr bwMode="auto">
          <a:xfrm>
            <a:off x="2771775" y="4905375"/>
            <a:ext cx="3889375" cy="1384300"/>
          </a:xfrm>
          <a:prstGeom prst="rect">
            <a:avLst/>
          </a:prstGeom>
          <a:solidFill>
            <a:schemeClr val="accent3">
              <a:lumMod val="20000"/>
              <a:lumOff val="80000"/>
            </a:schemeClr>
          </a:solidFill>
          <a:ln w="38100">
            <a:solidFill>
              <a:schemeClr val="tx1"/>
            </a:solidFill>
            <a:miter lim="800000"/>
            <a:headEnd/>
            <a:tailEnd/>
          </a:ln>
          <a:effectLst/>
        </p:spPr>
        <p:txBody>
          <a:bodyPr anchor="ctr">
            <a:spAutoFit/>
          </a:bodyPr>
          <a:lstStyle/>
          <a:p>
            <a:pPr algn="just" fontAlgn="ctr">
              <a:defRPr/>
            </a:pPr>
            <a:r>
              <a:rPr lang="pl-PL" b="1" dirty="0">
                <a:latin typeface="Times New Roman" pitchFamily="18" charset="0"/>
                <a:ea typeface="Calibri" pitchFamily="34" charset="0"/>
                <a:cs typeface="Times New Roman" pitchFamily="18" charset="0"/>
              </a:rPr>
              <a:t>Karty niewykorzystane</a:t>
            </a:r>
          </a:p>
          <a:p>
            <a:pPr algn="just" fontAlgn="ctr">
              <a:defRPr/>
            </a:pPr>
            <a:r>
              <a:rPr lang="pl-PL" b="1" dirty="0">
                <a:latin typeface="Times New Roman" pitchFamily="18" charset="0"/>
                <a:ea typeface="Calibri" pitchFamily="34" charset="0"/>
                <a:cs typeface="Times New Roman" pitchFamily="18" charset="0"/>
              </a:rPr>
              <a:t>w wyborach Prezydenta RP</a:t>
            </a:r>
          </a:p>
          <a:p>
            <a:pPr algn="just" fontAlgn="ctr">
              <a:defRPr/>
            </a:pPr>
            <a:r>
              <a:rPr lang="pl-PL" b="1" dirty="0">
                <a:latin typeface="Times New Roman" pitchFamily="18" charset="0"/>
                <a:ea typeface="Calibri" pitchFamily="34" charset="0"/>
                <a:cs typeface="Times New Roman" pitchFamily="18" charset="0"/>
              </a:rPr>
              <a:t>w dniu 28 czerwca 2020 r. </a:t>
            </a:r>
            <a:r>
              <a:rPr lang="pl-PL" b="1" dirty="0">
                <a:latin typeface="Calibri"/>
                <a:ea typeface="Calibri" pitchFamily="34" charset="0"/>
                <a:cs typeface="Times New Roman" pitchFamily="18" charset="0"/>
              </a:rPr>
              <a:t>–</a:t>
            </a:r>
            <a:r>
              <a:rPr lang="pl-PL" b="1" dirty="0">
                <a:latin typeface="Times New Roman" pitchFamily="18" charset="0"/>
                <a:ea typeface="Calibri" pitchFamily="34" charset="0"/>
                <a:cs typeface="Times New Roman" pitchFamily="18" charset="0"/>
              </a:rPr>
              <a:t> </a:t>
            </a:r>
            <a:r>
              <a:rPr lang="pl-PL" sz="2000" b="1" dirty="0">
                <a:solidFill>
                  <a:srgbClr val="0000CC"/>
                </a:solidFill>
                <a:latin typeface="Calibri"/>
                <a:ea typeface="Calibri" pitchFamily="34" charset="0"/>
                <a:cs typeface="Times New Roman" pitchFamily="18" charset="0"/>
              </a:rPr>
              <a:t>310</a:t>
            </a:r>
            <a:endParaRPr lang="pl-PL" b="1" dirty="0">
              <a:latin typeface="Times New Roman" pitchFamily="18" charset="0"/>
              <a:ea typeface="Calibri" pitchFamily="34" charset="0"/>
              <a:cs typeface="Times New Roman" pitchFamily="18" charset="0"/>
            </a:endParaRPr>
          </a:p>
          <a:p>
            <a:pPr algn="just" fontAlgn="ctr">
              <a:defRPr/>
            </a:pPr>
            <a:r>
              <a:rPr lang="pl-PL" b="1" baseline="30000" dirty="0">
                <a:latin typeface="Times New Roman" pitchFamily="18" charset="0"/>
                <a:ea typeface="Calibri" pitchFamily="34" charset="0"/>
                <a:cs typeface="Times New Roman" pitchFamily="18" charset="0"/>
              </a:rPr>
              <a:t>		                         (liczba)</a:t>
            </a:r>
            <a:endParaRPr lang="pl-PL" sz="2800" b="1" dirty="0">
              <a:latin typeface="Arial" panose="020B0604020202020204" pitchFamily="34" charset="0"/>
            </a:endParaRPr>
          </a:p>
        </p:txBody>
      </p:sp>
      <p:graphicFrame>
        <p:nvGraphicFramePr>
          <p:cNvPr id="6" name="Tabela 5">
            <a:extLst>
              <a:ext uri="{FF2B5EF4-FFF2-40B4-BE49-F238E27FC236}">
                <a16:creationId xmlns:a16="http://schemas.microsoft.com/office/drawing/2014/main" xmlns="" id="{5B126105-81F1-425C-846D-202369B067DA}"/>
              </a:ext>
            </a:extLst>
          </p:cNvPr>
          <p:cNvGraphicFramePr>
            <a:graphicFrameLocks noGrp="1"/>
          </p:cNvGraphicFramePr>
          <p:nvPr/>
        </p:nvGraphicFramePr>
        <p:xfrm>
          <a:off x="468313" y="3052763"/>
          <a:ext cx="8280400" cy="414337"/>
        </p:xfrm>
        <a:graphic>
          <a:graphicData uri="http://schemas.openxmlformats.org/drawingml/2006/table">
            <a:tbl>
              <a:tblPr/>
              <a:tblGrid>
                <a:gridCol w="423862">
                  <a:extLst>
                    <a:ext uri="{9D8B030D-6E8A-4147-A177-3AD203B41FA5}">
                      <a16:colId xmlns:a16="http://schemas.microsoft.com/office/drawing/2014/main" xmlns="" val="20000"/>
                    </a:ext>
                  </a:extLst>
                </a:gridCol>
                <a:gridCol w="5715000">
                  <a:extLst>
                    <a:ext uri="{9D8B030D-6E8A-4147-A177-3AD203B41FA5}">
                      <a16:colId xmlns:a16="http://schemas.microsoft.com/office/drawing/2014/main" xmlns="" val="20001"/>
                    </a:ext>
                  </a:extLst>
                </a:gridCol>
                <a:gridCol w="428625">
                  <a:extLst>
                    <a:ext uri="{9D8B030D-6E8A-4147-A177-3AD203B41FA5}">
                      <a16:colId xmlns:a16="http://schemas.microsoft.com/office/drawing/2014/main" xmlns="" val="20002"/>
                    </a:ext>
                  </a:extLst>
                </a:gridCol>
                <a:gridCol w="427038">
                  <a:extLst>
                    <a:ext uri="{9D8B030D-6E8A-4147-A177-3AD203B41FA5}">
                      <a16:colId xmlns:a16="http://schemas.microsoft.com/office/drawing/2014/main" xmlns="" val="20003"/>
                    </a:ext>
                  </a:extLst>
                </a:gridCol>
                <a:gridCol w="428625">
                  <a:extLst>
                    <a:ext uri="{9D8B030D-6E8A-4147-A177-3AD203B41FA5}">
                      <a16:colId xmlns:a16="http://schemas.microsoft.com/office/drawing/2014/main" xmlns="" val="20004"/>
                    </a:ext>
                  </a:extLst>
                </a:gridCol>
                <a:gridCol w="428625">
                  <a:extLst>
                    <a:ext uri="{9D8B030D-6E8A-4147-A177-3AD203B41FA5}">
                      <a16:colId xmlns:a16="http://schemas.microsoft.com/office/drawing/2014/main" xmlns="" val="20005"/>
                    </a:ext>
                  </a:extLst>
                </a:gridCol>
                <a:gridCol w="428625">
                  <a:extLst>
                    <a:ext uri="{9D8B030D-6E8A-4147-A177-3AD203B41FA5}">
                      <a16:colId xmlns:a16="http://schemas.microsoft.com/office/drawing/2014/main" xmlns="" val="20006"/>
                    </a:ext>
                  </a:extLst>
                </a:gridCol>
              </a:tblGrid>
              <a:tr h="41433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chemeClr val="tx1"/>
                          </a:solidFill>
                          <a:effectLst/>
                          <a:latin typeface="Calibri" panose="020F0502020204030204" pitchFamily="34" charset="0"/>
                          <a:cs typeface="Times New Roman" panose="02020603050405020304" pitchFamily="18" charset="0"/>
                        </a:rPr>
                        <a:t>Liczba niewykorzystanych kart do głosowania</a:t>
                      </a:r>
                      <a:endParaRPr kumimoji="0" lang="pl-PL" altLang="pl-PL" sz="2800" b="1"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2</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2</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99350" name="Prostokąt 6"/>
          <p:cNvSpPr>
            <a:spLocks noChangeArrowheads="1"/>
          </p:cNvSpPr>
          <p:nvPr/>
        </p:nvSpPr>
        <p:spPr bwMode="auto">
          <a:xfrm>
            <a:off x="404813" y="3575050"/>
            <a:ext cx="7993062" cy="646113"/>
          </a:xfrm>
          <a:prstGeom prst="rect">
            <a:avLst/>
          </a:prstGeom>
          <a:noFill/>
          <a:ln w="9525">
            <a:noFill/>
            <a:miter lim="800000"/>
            <a:headEnd/>
            <a:tailEnd/>
          </a:ln>
        </p:spPr>
        <p:txBody>
          <a:bodyPr>
            <a:spAutoFit/>
          </a:bodyPr>
          <a:lstStyle/>
          <a:p>
            <a:r>
              <a:rPr lang="pl-PL" altLang="pl-PL"/>
              <a:t>Karty niewykorzystane po przeliczeniu należy zapakować w pakiet, opieczętować go i opisać.</a:t>
            </a:r>
          </a:p>
        </p:txBody>
      </p:sp>
      <p:sp>
        <p:nvSpPr>
          <p:cNvPr id="99351" name="Owal 6"/>
          <p:cNvSpPr>
            <a:spLocks noChangeArrowheads="1"/>
          </p:cNvSpPr>
          <p:nvPr/>
        </p:nvSpPr>
        <p:spPr bwMode="auto">
          <a:xfrm>
            <a:off x="4706938" y="5867400"/>
            <a:ext cx="936625" cy="927100"/>
          </a:xfrm>
          <a:prstGeom prst="ellipse">
            <a:avLst/>
          </a:prstGeom>
          <a:solidFill>
            <a:srgbClr val="FFFFFF"/>
          </a:solidFill>
          <a:ln w="9525" cap="rnd">
            <a:solidFill>
              <a:srgbClr val="000000"/>
            </a:solidFill>
            <a:prstDash val="sysDot"/>
            <a:round/>
            <a:headEnd/>
            <a:tailEnd/>
          </a:ln>
        </p:spPr>
        <p:txBody>
          <a:bodyPr/>
          <a:lstStyle/>
          <a:p>
            <a:endParaRPr lang="pl-PL" altLang="pl-PL" sz="1000">
              <a:latin typeface="Calibri" pitchFamily="34" charset="0"/>
              <a:ea typeface="Calibri" pitchFamily="34" charset="0"/>
              <a:cs typeface="Times New Roman" pitchFamily="18" charset="0"/>
            </a:endParaRPr>
          </a:p>
          <a:p>
            <a:r>
              <a:rPr lang="pl-PL" altLang="pl-PL" sz="1000">
                <a:latin typeface="Calibri" pitchFamily="34" charset="0"/>
                <a:ea typeface="Calibri" pitchFamily="34" charset="0"/>
                <a:cs typeface="Times New Roman" pitchFamily="18" charset="0"/>
              </a:rPr>
              <a:t>(pieczęć Komisji)</a:t>
            </a:r>
            <a:endParaRPr lang="pl-PL" altLang="pl-PL" sz="1000">
              <a:ea typeface="Calibri" pitchFamily="34" charset="0"/>
              <a:cs typeface="Times New Roman" pitchFamily="18" charset="0"/>
            </a:endParaRPr>
          </a:p>
        </p:txBody>
      </p:sp>
      <p:sp>
        <p:nvSpPr>
          <p:cNvPr id="13" name="Prostokąt 12">
            <a:extLst>
              <a:ext uri="{FF2B5EF4-FFF2-40B4-BE49-F238E27FC236}">
                <a16:creationId xmlns:a16="http://schemas.microsoft.com/office/drawing/2014/main" xmlns="" id="{FCF40B90-DAFB-4536-8853-330A5B437E27}"/>
              </a:ext>
            </a:extLst>
          </p:cNvPr>
          <p:cNvSpPr/>
          <p:nvPr/>
        </p:nvSpPr>
        <p:spPr>
          <a:xfrm>
            <a:off x="374650" y="2817813"/>
            <a:ext cx="8424863"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9353" name="pole tekstowe 1"/>
          <p:cNvSpPr txBox="1">
            <a:spLocks noChangeArrowheads="1"/>
          </p:cNvSpPr>
          <p:nvPr/>
        </p:nvSpPr>
        <p:spPr bwMode="auto">
          <a:xfrm>
            <a:off x="3297238" y="4427538"/>
            <a:ext cx="2838450" cy="369887"/>
          </a:xfrm>
          <a:prstGeom prst="rect">
            <a:avLst/>
          </a:prstGeom>
          <a:noFill/>
          <a:ln w="9525">
            <a:noFill/>
            <a:miter lim="800000"/>
            <a:headEnd/>
            <a:tailEnd/>
          </a:ln>
        </p:spPr>
        <p:txBody>
          <a:bodyPr wrap="none">
            <a:spAutoFit/>
          </a:bodyPr>
          <a:lstStyle/>
          <a:p>
            <a:r>
              <a:rPr lang="pl-PL" altLang="pl-PL">
                <a:solidFill>
                  <a:srgbClr val="FF0000"/>
                </a:solidFill>
              </a:rPr>
              <a:t>Przykładowy opis pakietu </a:t>
            </a:r>
          </a:p>
        </p:txBody>
      </p:sp>
      <p:sp>
        <p:nvSpPr>
          <p:cNvPr id="99354" name="Prostokąt 5"/>
          <p:cNvSpPr>
            <a:spLocks noChangeArrowheads="1"/>
          </p:cNvSpPr>
          <p:nvPr/>
        </p:nvSpPr>
        <p:spPr bwMode="auto">
          <a:xfrm>
            <a:off x="684213" y="550863"/>
            <a:ext cx="6408737" cy="430212"/>
          </a:xfrm>
          <a:prstGeom prst="rect">
            <a:avLst/>
          </a:prstGeom>
          <a:noFill/>
          <a:ln w="9525">
            <a:noFill/>
            <a:miter lim="800000"/>
            <a:headEnd/>
            <a:tailEnd/>
          </a:ln>
        </p:spPr>
        <p:txBody>
          <a:bodyPr>
            <a:spAutoFit/>
          </a:bodyPr>
          <a:lstStyle/>
          <a:p>
            <a:pPr algn="ctr">
              <a:spcAft>
                <a:spcPts val="600"/>
              </a:spcAft>
            </a:pPr>
            <a:r>
              <a:rPr lang="pl-PL" altLang="pl-PL" sz="2200" b="1">
                <a:solidFill>
                  <a:srgbClr val="9D032A"/>
                </a:solidFill>
                <a:latin typeface="Arial Black" pitchFamily="34" charset="0"/>
              </a:rPr>
              <a:t>ROZLICZENIE KART DO GŁOSOWANIA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Obraz 6" descr="identyfikator.jpg"/>
          <p:cNvPicPr>
            <a:picLocks noChangeAspect="1"/>
          </p:cNvPicPr>
          <p:nvPr/>
        </p:nvPicPr>
        <p:blipFill>
          <a:blip r:embed="rId2"/>
          <a:srcRect/>
          <a:stretch>
            <a:fillRect/>
          </a:stretch>
        </p:blipFill>
        <p:spPr bwMode="auto">
          <a:xfrm rot="-1298994">
            <a:off x="4410075" y="3703638"/>
            <a:ext cx="2070100" cy="1406525"/>
          </a:xfrm>
          <a:prstGeom prst="rect">
            <a:avLst/>
          </a:prstGeom>
          <a:noFill/>
          <a:ln w="9525">
            <a:noFill/>
            <a:miter lim="800000"/>
            <a:headEnd/>
            <a:tailEnd/>
          </a:ln>
        </p:spPr>
      </p:pic>
      <p:sp>
        <p:nvSpPr>
          <p:cNvPr id="15363" name="pole tekstowe 2"/>
          <p:cNvSpPr txBox="1">
            <a:spLocks noChangeArrowheads="1"/>
          </p:cNvSpPr>
          <p:nvPr/>
        </p:nvSpPr>
        <p:spPr bwMode="auto">
          <a:xfrm>
            <a:off x="2484438" y="508000"/>
            <a:ext cx="4535487"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cs typeface="Arial" charset="0"/>
              </a:rPr>
              <a:t>MĘŻOWIE ZAUFANIA</a:t>
            </a:r>
          </a:p>
        </p:txBody>
      </p:sp>
      <p:sp>
        <p:nvSpPr>
          <p:cNvPr id="4" name="Prostokąt 3">
            <a:extLst>
              <a:ext uri="{FF2B5EF4-FFF2-40B4-BE49-F238E27FC236}">
                <a16:creationId xmlns:a16="http://schemas.microsoft.com/office/drawing/2014/main" xmlns="" id="{2044BCA9-F2E4-4FF5-996E-2E9B50211B01}"/>
              </a:ext>
            </a:extLst>
          </p:cNvPr>
          <p:cNvSpPr/>
          <p:nvPr/>
        </p:nvSpPr>
        <p:spPr>
          <a:xfrm>
            <a:off x="100013" y="620713"/>
            <a:ext cx="9110662" cy="4814887"/>
          </a:xfrm>
          <a:prstGeom prst="rect">
            <a:avLst/>
          </a:prstGeom>
        </p:spPr>
        <p:txBody>
          <a:bodyPr>
            <a:spAutoFit/>
          </a:bodyPr>
          <a:lstStyle/>
          <a:p>
            <a:pPr marL="285750" indent="-285750">
              <a:buFont typeface="Arial" panose="020B0604020202020204" pitchFamily="34" charset="0"/>
              <a:buChar char="•"/>
              <a:defRPr/>
            </a:pPr>
            <a:endParaRPr lang="pl-PL" dirty="0">
              <a:latin typeface="Franklin Gothic Book" panose="020B0503020102020204" pitchFamily="34" charset="0"/>
              <a:cs typeface="Arial" panose="020B0604020202020204" pitchFamily="34" charset="0"/>
            </a:endParaRPr>
          </a:p>
          <a:p>
            <a:pPr marL="285750" indent="-285750">
              <a:buFont typeface="Wingdings" panose="05000000000000000000" pitchFamily="2" charset="2"/>
              <a:buChar char="Ø"/>
              <a:defRPr/>
            </a:pPr>
            <a:r>
              <a:rPr lang="pl-PL" b="1" dirty="0">
                <a:latin typeface="Franklin Gothic Book" panose="020B0503020102020204" pitchFamily="34" charset="0"/>
                <a:cs typeface="Arial" panose="020B0604020202020204" pitchFamily="34" charset="0"/>
              </a:rPr>
              <a:t>1 komitet wyborczy  -  1 mąż zaufania</a:t>
            </a:r>
            <a:br>
              <a:rPr lang="pl-PL" b="1"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(wyłącznie osoba pełnoletnia);</a:t>
            </a:r>
          </a:p>
          <a:p>
            <a:pPr>
              <a:defRPr/>
            </a:pPr>
            <a:endParaRPr lang="pl-PL" sz="800" dirty="0">
              <a:latin typeface="Franklin Gothic Book" panose="020B0503020102020204" pitchFamily="34" charset="0"/>
              <a:cs typeface="Arial" panose="020B0604020202020204" pitchFamily="34" charset="0"/>
            </a:endParaRPr>
          </a:p>
          <a:p>
            <a:pPr marL="285750" indent="-285750">
              <a:buFont typeface="Arial" panose="020B0604020202020204" pitchFamily="34" charset="0"/>
              <a:buChar char="•"/>
              <a:defRPr/>
            </a:pPr>
            <a:r>
              <a:rPr lang="pl-PL" b="1" dirty="0">
                <a:latin typeface="Franklin Gothic Book" panose="020B0503020102020204" pitchFamily="34" charset="0"/>
                <a:cs typeface="Arial" panose="020B0604020202020204" pitchFamily="34" charset="0"/>
              </a:rPr>
              <a:t>wyznaczony przez pełnomocnika wyborczego </a:t>
            </a:r>
            <a:r>
              <a:rPr lang="pl-PL" dirty="0">
                <a:latin typeface="Franklin Gothic Book" panose="020B0503020102020204" pitchFamily="34" charset="0"/>
                <a:cs typeface="Arial" panose="020B0604020202020204" pitchFamily="34" charset="0"/>
              </a:rPr>
              <a:t>komitetu wyborczego, który zarejestrował kandydata na Prezydenta Rzeczypospolitej Polskiej (lub osobę upoważnioną).   </a:t>
            </a:r>
            <a:br>
              <a:rPr lang="pl-PL" dirty="0">
                <a:latin typeface="Franklin Gothic Book" panose="020B0503020102020204" pitchFamily="34" charset="0"/>
                <a:cs typeface="Arial" panose="020B0604020202020204" pitchFamily="34" charset="0"/>
              </a:rPr>
            </a:br>
            <a:r>
              <a:rPr lang="pl-PL" b="1" dirty="0">
                <a:latin typeface="Franklin Gothic Book" panose="020B0503020102020204" pitchFamily="34" charset="0"/>
                <a:cs typeface="Arial" panose="020B0604020202020204" pitchFamily="34" charset="0"/>
              </a:rPr>
              <a:t>Mężowie zaufania danego komitetu </a:t>
            </a:r>
            <a:r>
              <a:rPr lang="pl-PL" b="1" u="sng" dirty="0">
                <a:solidFill>
                  <a:srgbClr val="FF0000"/>
                </a:solidFill>
                <a:latin typeface="Franklin Gothic Book" panose="020B0503020102020204" pitchFamily="34" charset="0"/>
                <a:cs typeface="Arial" panose="020B0604020202020204" pitchFamily="34" charset="0"/>
              </a:rPr>
              <a:t>nie mogą </a:t>
            </a:r>
            <a:r>
              <a:rPr lang="pl-PL" dirty="0">
                <a:latin typeface="Franklin Gothic Book" panose="020B0503020102020204" pitchFamily="34" charset="0"/>
                <a:cs typeface="Arial" panose="020B0604020202020204" pitchFamily="34" charset="0"/>
              </a:rPr>
              <a:t>się zmieniać w trakcie czynności komisji związanych z ustalaniem wyników głosowania w obwodzie</a:t>
            </a:r>
            <a:r>
              <a:rPr lang="pl-PL" b="1" dirty="0">
                <a:latin typeface="Franklin Gothic Book" panose="020B0503020102020204" pitchFamily="34" charset="0"/>
                <a:cs typeface="Arial" panose="020B0604020202020204" pitchFamily="34" charset="0"/>
              </a:rPr>
              <a:t>;</a:t>
            </a:r>
          </a:p>
          <a:p>
            <a:pPr>
              <a:defRPr/>
            </a:pPr>
            <a:endParaRPr lang="pl-PL" sz="800" dirty="0">
              <a:latin typeface="Franklin Gothic Book" panose="020B0503020102020204" pitchFamily="34" charset="0"/>
              <a:cs typeface="Arial" panose="020B0604020202020204" pitchFamily="34" charset="0"/>
            </a:endParaRPr>
          </a:p>
          <a:p>
            <a:pPr marL="285750" indent="-285750">
              <a:lnSpc>
                <a:spcPct val="90000"/>
              </a:lnSpc>
              <a:spcBef>
                <a:spcPct val="20000"/>
              </a:spcBef>
              <a:buFont typeface="Wingdings" panose="05000000000000000000" pitchFamily="2" charset="2"/>
              <a:buChar char="Ø"/>
              <a:defRPr/>
            </a:pPr>
            <a:r>
              <a:rPr lang="pl-PL" b="1" dirty="0">
                <a:latin typeface="Franklin Gothic Book" panose="020B0503020102020204" pitchFamily="34" charset="0"/>
                <a:cs typeface="Arial" panose="020B0604020202020204" pitchFamily="34" charset="0"/>
              </a:rPr>
              <a:t>zaświadczenie</a:t>
            </a:r>
            <a:r>
              <a:rPr lang="pl-PL" dirty="0">
                <a:latin typeface="Franklin Gothic Book" panose="020B0503020102020204" pitchFamily="34" charset="0"/>
                <a:cs typeface="Arial" panose="020B0604020202020204" pitchFamily="34" charset="0"/>
              </a:rPr>
              <a:t> (wg wzoru ustalonego przez PKW uchwałą z  dnia 30 lipca 2018 r.) </a:t>
            </a:r>
            <a:br>
              <a:rPr lang="pl-PL"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lub jego kopia – podpisane przez właściwy organ podmiotu uprawnionego lub upoważnioną przez ten organ osobę + okazanie komisji kserokopii upoważnienia. </a:t>
            </a:r>
            <a:br>
              <a:rPr lang="pl-PL" dirty="0">
                <a:latin typeface="Franklin Gothic Book" panose="020B0503020102020204" pitchFamily="34" charset="0"/>
                <a:cs typeface="Arial" panose="020B0604020202020204" pitchFamily="34" charset="0"/>
              </a:rPr>
            </a:br>
            <a:r>
              <a:rPr lang="pl-PL" dirty="0">
                <a:latin typeface="Franklin Gothic Book" panose="020B0503020102020204" pitchFamily="34" charset="0"/>
                <a:cs typeface="Arial" panose="020B0604020202020204" pitchFamily="34" charset="0"/>
              </a:rPr>
              <a:t>Komisja sprawdza zaświadczenie ze wzorem oraz tożsamość tej osoby;</a:t>
            </a:r>
          </a:p>
          <a:p>
            <a:pPr>
              <a:lnSpc>
                <a:spcPct val="90000"/>
              </a:lnSpc>
              <a:spcBef>
                <a:spcPct val="20000"/>
              </a:spcBef>
              <a:defRPr/>
            </a:pPr>
            <a:endParaRPr lang="pl-PL" sz="800" dirty="0">
              <a:latin typeface="Franklin Gothic Book" panose="020B0503020102020204" pitchFamily="34" charset="0"/>
              <a:cs typeface="Arial" panose="020B0604020202020204" pitchFamily="34" charset="0"/>
            </a:endParaRPr>
          </a:p>
          <a:p>
            <a:pPr marL="285750" indent="-285750">
              <a:lnSpc>
                <a:spcPct val="90000"/>
              </a:lnSpc>
              <a:spcBef>
                <a:spcPct val="20000"/>
              </a:spcBef>
              <a:buFont typeface="Wingdings" panose="05000000000000000000" pitchFamily="2" charset="2"/>
              <a:buChar char="Ø"/>
              <a:defRPr/>
            </a:pPr>
            <a:r>
              <a:rPr lang="pl-PL" b="1" dirty="0">
                <a:latin typeface="Arial" panose="020B0604020202020204" pitchFamily="34" charset="0"/>
                <a:cs typeface="Arial" panose="020B0604020202020204" pitchFamily="34" charset="0"/>
              </a:rPr>
              <a:t>powinien posiadać identyfikator. </a:t>
            </a:r>
          </a:p>
          <a:p>
            <a:pPr>
              <a:lnSpc>
                <a:spcPct val="90000"/>
              </a:lnSpc>
              <a:spcBef>
                <a:spcPct val="20000"/>
              </a:spcBef>
              <a:defRPr/>
            </a:pPr>
            <a:r>
              <a:rPr lang="pl-PL" sz="1100" b="1" dirty="0">
                <a:latin typeface="Arial Black" panose="020B0A04020102020204" pitchFamily="34" charset="0"/>
                <a:cs typeface="Arial" panose="020B0604020202020204" pitchFamily="34" charset="0"/>
              </a:rPr>
              <a:t>     </a:t>
            </a:r>
            <a:endParaRPr lang="pl-PL" sz="400" b="1" dirty="0">
              <a:latin typeface="Arial Black" panose="020B0A04020102020204" pitchFamily="34" charset="0"/>
              <a:cs typeface="Arial" panose="020B0604020202020204" pitchFamily="34" charset="0"/>
            </a:endParaRPr>
          </a:p>
          <a:p>
            <a:pPr>
              <a:lnSpc>
                <a:spcPct val="90000"/>
              </a:lnSpc>
              <a:spcBef>
                <a:spcPct val="20000"/>
              </a:spcBef>
              <a:defRPr/>
            </a:pPr>
            <a:r>
              <a:rPr lang="pl-PL" b="1" dirty="0">
                <a:latin typeface="Arial Black" panose="020B0A04020102020204" pitchFamily="34" charset="0"/>
                <a:cs typeface="Arial" panose="020B0604020202020204" pitchFamily="34" charset="0"/>
              </a:rPr>
              <a:t>     Identyfikatory nie mogą zawierać </a:t>
            </a:r>
            <a:br>
              <a:rPr lang="pl-PL" b="1" dirty="0">
                <a:latin typeface="Arial Black" panose="020B0A04020102020204" pitchFamily="34" charset="0"/>
                <a:cs typeface="Arial" panose="020B0604020202020204" pitchFamily="34" charset="0"/>
              </a:rPr>
            </a:br>
            <a:r>
              <a:rPr lang="pl-PL" b="1" dirty="0">
                <a:latin typeface="Arial Black" panose="020B0A04020102020204" pitchFamily="34" charset="0"/>
                <a:cs typeface="Arial" panose="020B0604020202020204" pitchFamily="34" charset="0"/>
              </a:rPr>
              <a:t>     elementów kampanii wyborczej. </a:t>
            </a:r>
            <a:endParaRPr lang="pl-PL" dirty="0">
              <a:latin typeface="Arial Black" panose="020B0A04020102020204" pitchFamily="34" charset="0"/>
              <a:cs typeface="Arial" panose="020B0604020202020204" pitchFamily="34" charset="0"/>
            </a:endParaRPr>
          </a:p>
          <a:p>
            <a:pPr>
              <a:lnSpc>
                <a:spcPct val="90000"/>
              </a:lnSpc>
              <a:spcBef>
                <a:spcPct val="20000"/>
              </a:spcBef>
              <a:defRPr/>
            </a:pPr>
            <a:endParaRPr lang="pl-PL" dirty="0">
              <a:latin typeface="Franklin Gothic Book" panose="020B0503020102020204" pitchFamily="34" charset="0"/>
              <a:cs typeface="Arial" panose="020B0604020202020204" pitchFamily="34" charset="0"/>
            </a:endParaRPr>
          </a:p>
        </p:txBody>
      </p:sp>
      <p:sp>
        <p:nvSpPr>
          <p:cNvPr id="5" name="Prostokąt 4">
            <a:extLst>
              <a:ext uri="{FF2B5EF4-FFF2-40B4-BE49-F238E27FC236}">
                <a16:creationId xmlns:a16="http://schemas.microsoft.com/office/drawing/2014/main" xmlns="" id="{51125E7A-5687-4CE1-9263-3F8B187F5342}"/>
              </a:ext>
            </a:extLst>
          </p:cNvPr>
          <p:cNvSpPr/>
          <p:nvPr/>
        </p:nvSpPr>
        <p:spPr>
          <a:xfrm>
            <a:off x="179388" y="5637213"/>
            <a:ext cx="7416800" cy="1104900"/>
          </a:xfrm>
          <a:prstGeom prst="rect">
            <a:avLst/>
          </a:prstGeom>
          <a:solidFill>
            <a:schemeClr val="bg1">
              <a:lumMod val="75000"/>
            </a:schemeClr>
          </a:solidFill>
          <a:ln w="28575">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pl-PL" b="1" dirty="0">
                <a:solidFill>
                  <a:schemeClr val="tx1"/>
                </a:solidFill>
                <a:latin typeface="Franklin Gothic Book" panose="020B0503020102020204" pitchFamily="34" charset="0"/>
                <a:cs typeface="Arial" panose="020B0604020202020204" pitchFamily="34" charset="0"/>
              </a:rPr>
              <a:t>Komisja wywiesza informację (w lokalu wyborczym w miejscu widocznym </a:t>
            </a:r>
            <a:br>
              <a:rPr lang="pl-PL" b="1" dirty="0">
                <a:solidFill>
                  <a:schemeClr val="tx1"/>
                </a:solidFill>
                <a:latin typeface="Franklin Gothic Book" panose="020B0503020102020204" pitchFamily="34" charset="0"/>
                <a:cs typeface="Arial" panose="020B0604020202020204" pitchFamily="34" charset="0"/>
              </a:rPr>
            </a:br>
            <a:r>
              <a:rPr lang="pl-PL" b="1" dirty="0">
                <a:solidFill>
                  <a:schemeClr val="tx1"/>
                </a:solidFill>
                <a:latin typeface="Franklin Gothic Book" panose="020B0503020102020204" pitchFamily="34" charset="0"/>
                <a:cs typeface="Arial" panose="020B0604020202020204" pitchFamily="34" charset="0"/>
              </a:rPr>
              <a:t>z zewnątrz oraz w urzędzie gminy) </a:t>
            </a:r>
            <a:r>
              <a:rPr lang="pl-PL" b="1" dirty="0">
                <a:solidFill>
                  <a:srgbClr val="90181B"/>
                </a:solidFill>
                <a:latin typeface="Franklin Gothic Book" panose="020B0503020102020204" pitchFamily="34" charset="0"/>
                <a:cs typeface="Arial" panose="020B0604020202020204" pitchFamily="34" charset="0"/>
              </a:rPr>
              <a:t>o godzinie rozpoczęcia swojej pracy </a:t>
            </a:r>
            <a:br>
              <a:rPr lang="pl-PL" b="1" dirty="0">
                <a:solidFill>
                  <a:srgbClr val="90181B"/>
                </a:solidFill>
                <a:latin typeface="Franklin Gothic Book" panose="020B0503020102020204" pitchFamily="34" charset="0"/>
                <a:cs typeface="Arial" panose="020B0604020202020204" pitchFamily="34" charset="0"/>
              </a:rPr>
            </a:br>
            <a:r>
              <a:rPr lang="pl-PL" b="1" dirty="0">
                <a:solidFill>
                  <a:srgbClr val="90181B"/>
                </a:solidFill>
                <a:latin typeface="Franklin Gothic Book" panose="020B0503020102020204" pitchFamily="34" charset="0"/>
                <a:cs typeface="Arial" panose="020B0604020202020204" pitchFamily="34" charset="0"/>
              </a:rPr>
              <a:t>w dniu głosowania </a:t>
            </a:r>
            <a:r>
              <a:rPr lang="pl-PL" b="1" u="sng" dirty="0">
                <a:solidFill>
                  <a:schemeClr val="tx1"/>
                </a:solidFill>
                <a:latin typeface="Franklin Gothic Book" panose="020B0503020102020204" pitchFamily="34" charset="0"/>
                <a:cs typeface="Arial" panose="020B0604020202020204" pitchFamily="34" charset="0"/>
              </a:rPr>
              <a:t>(a nie o godzinie rozpoczęcia głosowania!)</a:t>
            </a:r>
          </a:p>
        </p:txBody>
      </p:sp>
      <p:sp>
        <p:nvSpPr>
          <p:cNvPr id="15366" name="pole tekstowe 5"/>
          <p:cNvSpPr txBox="1">
            <a:spLocks noChangeArrowheads="1"/>
          </p:cNvSpPr>
          <p:nvPr/>
        </p:nvSpPr>
        <p:spPr bwMode="auto">
          <a:xfrm rot="-266618">
            <a:off x="4437063" y="4076700"/>
            <a:ext cx="2016125" cy="749300"/>
          </a:xfrm>
          <a:prstGeom prst="rect">
            <a:avLst/>
          </a:prstGeom>
          <a:noFill/>
          <a:ln w="9525">
            <a:noFill/>
            <a:miter lim="800000"/>
            <a:headEnd/>
            <a:tailEnd/>
          </a:ln>
        </p:spPr>
        <p:txBody>
          <a:bodyPr>
            <a:spAutoFit/>
          </a:bodyPr>
          <a:lstStyle/>
          <a:p>
            <a:pPr algn="ctr">
              <a:spcBef>
                <a:spcPts val="400"/>
              </a:spcBef>
              <a:spcAft>
                <a:spcPts val="400"/>
              </a:spcAft>
            </a:pPr>
            <a:r>
              <a:rPr lang="pl-PL" altLang="pl-PL" sz="1200" i="1">
                <a:cs typeface="Arial" charset="0"/>
              </a:rPr>
              <a:t>JAN KOWALSKI</a:t>
            </a:r>
            <a:br>
              <a:rPr lang="pl-PL" altLang="pl-PL" sz="1200" i="1">
                <a:cs typeface="Arial" charset="0"/>
              </a:rPr>
            </a:br>
            <a:r>
              <a:rPr lang="pl-PL" altLang="pl-PL" sz="1200" b="1" i="1">
                <a:cs typeface="Arial" charset="0"/>
              </a:rPr>
              <a:t>MĄŻ  ZAUFANIA</a:t>
            </a:r>
            <a:endParaRPr lang="pl-PL" altLang="pl-PL" sz="700" i="1">
              <a:cs typeface="Arial" charset="0"/>
            </a:endParaRPr>
          </a:p>
          <a:p>
            <a:pPr algn="ctr">
              <a:spcBef>
                <a:spcPts val="400"/>
              </a:spcBef>
              <a:spcAft>
                <a:spcPts val="400"/>
              </a:spcAft>
            </a:pPr>
            <a:r>
              <a:rPr lang="pl-PL" altLang="pl-PL" sz="1200" i="1">
                <a:cs typeface="Arial" charset="0"/>
              </a:rPr>
              <a:t>Komitet Wyborczy  XYZ</a:t>
            </a:r>
          </a:p>
        </p:txBody>
      </p:sp>
      <p:sp>
        <p:nvSpPr>
          <p:cNvPr id="8" name="Znak zakazu 7">
            <a:extLst>
              <a:ext uri="{FF2B5EF4-FFF2-40B4-BE49-F238E27FC236}">
                <a16:creationId xmlns:a16="http://schemas.microsoft.com/office/drawing/2014/main" xmlns="" id="{122E79AE-ECEA-4603-BFAE-8B3B29A27896}"/>
              </a:ext>
            </a:extLst>
          </p:cNvPr>
          <p:cNvSpPr/>
          <p:nvPr/>
        </p:nvSpPr>
        <p:spPr>
          <a:xfrm>
            <a:off x="5855157" y="4638282"/>
            <a:ext cx="983733" cy="950958"/>
          </a:xfrm>
          <a:prstGeom prst="noSmoking">
            <a:avLst>
              <a:gd name="adj" fmla="val 4308"/>
            </a:avLst>
          </a:prstGeom>
          <a:solidFill>
            <a:srgbClr val="FF0000"/>
          </a:solidFill>
          <a:ln w="25400" cmpd="sng">
            <a:solidFill>
              <a:srgbClr val="502604">
                <a:alpha val="70000"/>
              </a:srgbClr>
            </a:solidFill>
          </a:ln>
          <a:effectLst>
            <a:outerShdw blurRad="596900" dist="88900" sx="106000" sy="106000" algn="ctr" rotWithShape="0">
              <a:schemeClr val="bg2">
                <a:lumMod val="25000"/>
                <a:alpha val="50000"/>
              </a:schemeClr>
            </a:outerShdw>
          </a:effectLst>
          <a:scene3d>
            <a:camera prst="orthographicFront"/>
            <a:lightRig rig="threePt" dir="t"/>
          </a:scene3d>
          <a:sp3d extrusionH="76200" contourW="12700" prstMaterial="flat">
            <a:bevelT w="342900" prst="coolSlant"/>
            <a:extrusionClr>
              <a:schemeClr val="accent6">
                <a:lumMod val="75000"/>
              </a:schemeClr>
            </a:extrusionClr>
            <a:contourClr>
              <a:schemeClr val="accent6">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latin typeface="Arial" panose="020B0604020202020204" pitchFamily="34" charset="0"/>
              <a:cs typeface="Arial" panose="020B0604020202020204" pitchFamily="34" charset="0"/>
            </a:endParaRPr>
          </a:p>
        </p:txBody>
      </p:sp>
      <p:sp>
        <p:nvSpPr>
          <p:cNvPr id="15370" name="pole tekstowe 8"/>
          <p:cNvSpPr txBox="1">
            <a:spLocks noChangeArrowheads="1"/>
          </p:cNvSpPr>
          <p:nvPr/>
        </p:nvSpPr>
        <p:spPr bwMode="auto">
          <a:xfrm>
            <a:off x="5840413" y="4822825"/>
            <a:ext cx="1079500" cy="523875"/>
          </a:xfrm>
          <a:prstGeom prst="rect">
            <a:avLst/>
          </a:prstGeom>
          <a:noFill/>
          <a:ln w="9525">
            <a:noFill/>
            <a:miter lim="800000"/>
            <a:headEnd/>
            <a:tailEnd/>
          </a:ln>
        </p:spPr>
        <p:txBody>
          <a:bodyPr>
            <a:spAutoFit/>
          </a:bodyPr>
          <a:lstStyle/>
          <a:p>
            <a:pPr algn="ctr"/>
            <a:r>
              <a:rPr lang="pl-PL" altLang="pl-PL" sz="1400" i="1">
                <a:cs typeface="Arial" charset="0"/>
              </a:rPr>
              <a:t>Elementy</a:t>
            </a:r>
          </a:p>
          <a:p>
            <a:pPr algn="ctr"/>
            <a:r>
              <a:rPr lang="pl-PL" altLang="pl-PL" sz="1400" i="1">
                <a:cs typeface="Arial" charset="0"/>
              </a:rPr>
              <a:t>agitacyjne</a:t>
            </a:r>
          </a:p>
        </p:txBody>
      </p:sp>
      <p:pic>
        <p:nvPicPr>
          <p:cNvPr id="15371" name="Picture 4" descr="MC900431615[1]"/>
          <p:cNvPicPr>
            <a:picLocks noChangeAspect="1" noChangeArrowheads="1"/>
          </p:cNvPicPr>
          <p:nvPr/>
        </p:nvPicPr>
        <p:blipFill>
          <a:blip r:embed="rId3"/>
          <a:srcRect/>
          <a:stretch>
            <a:fillRect/>
          </a:stretch>
        </p:blipFill>
        <p:spPr bwMode="auto">
          <a:xfrm>
            <a:off x="7088188" y="4092575"/>
            <a:ext cx="1671637" cy="1497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Prostokąt 5"/>
          <p:cNvSpPr>
            <a:spLocks noChangeArrowheads="1"/>
          </p:cNvSpPr>
          <p:nvPr/>
        </p:nvSpPr>
        <p:spPr bwMode="auto">
          <a:xfrm>
            <a:off x="684213" y="550863"/>
            <a:ext cx="6408737" cy="430212"/>
          </a:xfrm>
          <a:prstGeom prst="rect">
            <a:avLst/>
          </a:prstGeom>
          <a:noFill/>
          <a:ln w="9525">
            <a:noFill/>
            <a:miter lim="800000"/>
            <a:headEnd/>
            <a:tailEnd/>
          </a:ln>
        </p:spPr>
        <p:txBody>
          <a:bodyPr>
            <a:spAutoFit/>
          </a:bodyPr>
          <a:lstStyle/>
          <a:p>
            <a:pPr algn="ctr">
              <a:spcAft>
                <a:spcPts val="600"/>
              </a:spcAft>
            </a:pPr>
            <a:r>
              <a:rPr lang="pl-PL" altLang="pl-PL" sz="2200" b="1">
                <a:solidFill>
                  <a:srgbClr val="9D032A"/>
                </a:solidFill>
                <a:latin typeface="Arial Black" pitchFamily="34" charset="0"/>
              </a:rPr>
              <a:t>ROZLICZENIE KART DO GŁOSOWANIA</a:t>
            </a:r>
          </a:p>
        </p:txBody>
      </p:sp>
      <p:sp>
        <p:nvSpPr>
          <p:cNvPr id="100355" name="Prostokąt 6"/>
          <p:cNvSpPr>
            <a:spLocks noChangeArrowheads="1"/>
          </p:cNvSpPr>
          <p:nvPr/>
        </p:nvSpPr>
        <p:spPr bwMode="auto">
          <a:xfrm>
            <a:off x="179388" y="1341438"/>
            <a:ext cx="8713787" cy="1784350"/>
          </a:xfrm>
          <a:prstGeom prst="rect">
            <a:avLst/>
          </a:prstGeom>
          <a:noFill/>
          <a:ln w="9525">
            <a:noFill/>
            <a:miter lim="800000"/>
            <a:headEnd/>
            <a:tailEnd/>
          </a:ln>
        </p:spPr>
        <p:txBody>
          <a:bodyPr>
            <a:spAutoFit/>
          </a:bodyPr>
          <a:lstStyle/>
          <a:p>
            <a:pPr marL="357188" indent="-357188" algn="just">
              <a:spcAft>
                <a:spcPts val="600"/>
              </a:spcAft>
              <a:buFont typeface="Arial" charset="0"/>
              <a:buNone/>
            </a:pPr>
            <a:r>
              <a:rPr lang="pl-PL" altLang="pl-PL" sz="2000"/>
              <a:t>4/ </a:t>
            </a:r>
            <a:r>
              <a:rPr lang="pl-PL" altLang="pl-PL"/>
              <a:t>w </a:t>
            </a:r>
            <a:r>
              <a:rPr lang="pl-PL" altLang="pl-PL">
                <a:solidFill>
                  <a:srgbClr val="0000CC"/>
                </a:solidFill>
              </a:rPr>
              <a:t>pkt 4 protokołu </a:t>
            </a:r>
            <a:r>
              <a:rPr lang="pl-PL" altLang="pl-PL"/>
              <a:t>wpisuje się </a:t>
            </a:r>
            <a:r>
              <a:rPr lang="pl-PL" altLang="pl-PL" b="1"/>
              <a:t>ustaloną na podstawie podpisów w spisie wyborców potwierdzających otrzymanie kart do głosowania i adnotacji w spisie o braku możliwości złożenia podpisu przez wyborcę niepełnosprawnego </a:t>
            </a:r>
            <a:r>
              <a:rPr lang="pl-PL" altLang="pl-PL" u="sng">
                <a:solidFill>
                  <a:srgbClr val="0000CC"/>
                </a:solidFill>
              </a:rPr>
              <a:t>liczbę wyborców, którym wydano karty do głosowania</a:t>
            </a:r>
            <a:r>
              <a:rPr lang="pl-PL" altLang="pl-PL">
                <a:solidFill>
                  <a:srgbClr val="0000CC"/>
                </a:solidFill>
              </a:rPr>
              <a:t> </a:t>
            </a:r>
            <a:r>
              <a:rPr lang="pl-PL" altLang="pl-PL"/>
              <a:t>łącznie z osobami dopisanymi przez OKW w trakcie głosowania na dodatkowych formularzach.	</a:t>
            </a:r>
            <a:endParaRPr lang="pl-PL" altLang="pl-PL" sz="2000"/>
          </a:p>
        </p:txBody>
      </p:sp>
      <p:graphicFrame>
        <p:nvGraphicFramePr>
          <p:cNvPr id="5" name="Tabela 4">
            <a:extLst>
              <a:ext uri="{FF2B5EF4-FFF2-40B4-BE49-F238E27FC236}">
                <a16:creationId xmlns:a16="http://schemas.microsoft.com/office/drawing/2014/main" xmlns="" id="{EEDE7A5E-B701-4132-84B5-8CE994793696}"/>
              </a:ext>
            </a:extLst>
          </p:cNvPr>
          <p:cNvGraphicFramePr>
            <a:graphicFrameLocks noGrp="1"/>
          </p:cNvGraphicFramePr>
          <p:nvPr/>
        </p:nvGraphicFramePr>
        <p:xfrm>
          <a:off x="179388" y="5229225"/>
          <a:ext cx="8785225" cy="1006475"/>
        </p:xfrm>
        <a:graphic>
          <a:graphicData uri="http://schemas.openxmlformats.org/drawingml/2006/table">
            <a:tbl>
              <a:tblPr/>
              <a:tblGrid>
                <a:gridCol w="288040">
                  <a:extLst>
                    <a:ext uri="{9D8B030D-6E8A-4147-A177-3AD203B41FA5}">
                      <a16:colId xmlns:a16="http://schemas.microsoft.com/office/drawing/2014/main" xmlns="" val="20000"/>
                    </a:ext>
                  </a:extLst>
                </a:gridCol>
                <a:gridCol w="6729746">
                  <a:extLst>
                    <a:ext uri="{9D8B030D-6E8A-4147-A177-3AD203B41FA5}">
                      <a16:colId xmlns:a16="http://schemas.microsoft.com/office/drawing/2014/main" xmlns="" val="20001"/>
                    </a:ext>
                  </a:extLst>
                </a:gridCol>
                <a:gridCol w="353799">
                  <a:extLst>
                    <a:ext uri="{9D8B030D-6E8A-4147-A177-3AD203B41FA5}">
                      <a16:colId xmlns:a16="http://schemas.microsoft.com/office/drawing/2014/main" xmlns="" val="20002"/>
                    </a:ext>
                  </a:extLst>
                </a:gridCol>
                <a:gridCol w="353800">
                  <a:extLst>
                    <a:ext uri="{9D8B030D-6E8A-4147-A177-3AD203B41FA5}">
                      <a16:colId xmlns:a16="http://schemas.microsoft.com/office/drawing/2014/main" xmlns="" val="20003"/>
                    </a:ext>
                  </a:extLst>
                </a:gridCol>
                <a:gridCol w="353799">
                  <a:extLst>
                    <a:ext uri="{9D8B030D-6E8A-4147-A177-3AD203B41FA5}">
                      <a16:colId xmlns:a16="http://schemas.microsoft.com/office/drawing/2014/main" xmlns="" val="20004"/>
                    </a:ext>
                  </a:extLst>
                </a:gridCol>
                <a:gridCol w="353800">
                  <a:extLst>
                    <a:ext uri="{9D8B030D-6E8A-4147-A177-3AD203B41FA5}">
                      <a16:colId xmlns:a16="http://schemas.microsoft.com/office/drawing/2014/main" xmlns="" val="20005"/>
                    </a:ext>
                  </a:extLst>
                </a:gridCol>
                <a:gridCol w="352241">
                  <a:extLst>
                    <a:ext uri="{9D8B030D-6E8A-4147-A177-3AD203B41FA5}">
                      <a16:colId xmlns:a16="http://schemas.microsoft.com/office/drawing/2014/main" xmlns="" val="20006"/>
                    </a:ext>
                  </a:extLst>
                </a:gridCol>
              </a:tblGrid>
              <a:tr h="100647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a:txBody>
                  <a:tcPr marL="43970" marR="439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lang="pl-PL" sz="2000" b="1" kern="1200" dirty="0">
                          <a:solidFill>
                            <a:schemeClr val="tx1"/>
                          </a:solidFill>
                          <a:latin typeface="Calibri" panose="020F0502020204030204" pitchFamily="34" charset="0"/>
                          <a:ea typeface="+mn-ea"/>
                          <a:cs typeface="+mn-cs"/>
                        </a:rPr>
                        <a:t>Liczba wyborców, którym wydano karty do głosowania </a:t>
                      </a:r>
                    </a:p>
                    <a:p>
                      <a:pPr marL="0" marR="0" lvl="0" indent="0" algn="just" defTabSz="914400" rtl="0" eaLnBrk="1" fontAlgn="base" latinLnBrk="0" hangingPunct="1">
                        <a:lnSpc>
                          <a:spcPct val="100000"/>
                        </a:lnSpc>
                        <a:spcBef>
                          <a:spcPct val="0"/>
                        </a:spcBef>
                        <a:spcAft>
                          <a:spcPct val="0"/>
                        </a:spcAft>
                        <a:buClrTx/>
                        <a:buSzTx/>
                        <a:buFontTx/>
                        <a:buNone/>
                        <a:tabLst/>
                      </a:pPr>
                      <a:r>
                        <a:rPr lang="pl-PL" sz="2000" b="1" i="1" kern="1200" dirty="0">
                          <a:solidFill>
                            <a:schemeClr val="tx1"/>
                          </a:solidFill>
                          <a:latin typeface="Calibri" panose="020F0502020204030204" pitchFamily="34" charset="0"/>
                          <a:ea typeface="+mn-ea"/>
                          <a:cs typeface="+mn-cs"/>
                        </a:rPr>
                        <a:t>(liczba podpisów w spisie oraz adnotacje o wydaniu karty bez potwierdzenia podpisem w spisie)</a:t>
                      </a:r>
                      <a:endPar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43970" marR="439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0" marR="439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0" marR="439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3</a:t>
                      </a:r>
                    </a:p>
                  </a:txBody>
                  <a:tcPr marL="43970" marR="439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a:t>
                      </a:r>
                    </a:p>
                  </a:txBody>
                  <a:tcPr marL="43970" marR="439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70" marR="4397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8" name="Prostokąt 7">
            <a:extLst>
              <a:ext uri="{FF2B5EF4-FFF2-40B4-BE49-F238E27FC236}">
                <a16:creationId xmlns:a16="http://schemas.microsoft.com/office/drawing/2014/main" xmlns="" id="{701FAEA2-7304-4340-9EF8-ECDEB88716DF}"/>
              </a:ext>
            </a:extLst>
          </p:cNvPr>
          <p:cNvSpPr/>
          <p:nvPr/>
        </p:nvSpPr>
        <p:spPr>
          <a:xfrm>
            <a:off x="323850" y="4941888"/>
            <a:ext cx="8424863"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0375" name="pole tekstowe 1"/>
          <p:cNvSpPr txBox="1">
            <a:spLocks noChangeArrowheads="1"/>
          </p:cNvSpPr>
          <p:nvPr/>
        </p:nvSpPr>
        <p:spPr bwMode="auto">
          <a:xfrm>
            <a:off x="466725" y="3284538"/>
            <a:ext cx="8569325" cy="1477962"/>
          </a:xfrm>
          <a:prstGeom prst="rect">
            <a:avLst/>
          </a:prstGeom>
          <a:noFill/>
          <a:ln w="9525">
            <a:noFill/>
            <a:miter lim="800000"/>
            <a:headEnd/>
            <a:tailEnd/>
          </a:ln>
        </p:spPr>
        <p:txBody>
          <a:bodyPr>
            <a:spAutoFit/>
          </a:bodyPr>
          <a:lstStyle/>
          <a:p>
            <a:pPr fontAlgn="ctr"/>
            <a:r>
              <a:rPr lang="pl-PL" altLang="pl-PL" b="1">
                <a:solidFill>
                  <a:srgbClr val="FF0000"/>
                </a:solidFill>
              </a:rPr>
              <a:t>UWAGA!</a:t>
            </a:r>
            <a:r>
              <a:rPr lang="pl-PL" altLang="pl-PL" b="1"/>
              <a:t> </a:t>
            </a:r>
            <a:r>
              <a:rPr lang="pl-PL" altLang="pl-PL"/>
              <a:t>przy ustalaniu liczby wydanych kart do głosowania </a:t>
            </a:r>
            <a:r>
              <a:rPr lang="pl-PL" altLang="pl-PL" b="1"/>
              <a:t>nie uwzględnia się liczby adnotacji o wysłaniu pakietu wyborczego.</a:t>
            </a:r>
            <a:endParaRPr lang="pl-PL" altLang="pl-PL"/>
          </a:p>
          <a:p>
            <a:pPr fontAlgn="ctr"/>
            <a:r>
              <a:rPr lang="pl-PL" altLang="pl-PL" b="1"/>
              <a:t>Liczba wydanych kart nie może być większa od liczby wyborców uprawnionych do głosowania (punkt 1 protokołu).</a:t>
            </a:r>
            <a:endParaRPr lang="pl-PL" altLang="pl-PL"/>
          </a:p>
          <a:p>
            <a:endParaRPr lang="pl-PL" altLang="pl-PL"/>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Prostokąt 6"/>
          <p:cNvSpPr>
            <a:spLocks noChangeArrowheads="1"/>
          </p:cNvSpPr>
          <p:nvPr/>
        </p:nvSpPr>
        <p:spPr bwMode="auto">
          <a:xfrm>
            <a:off x="395288" y="1187450"/>
            <a:ext cx="8280400" cy="4402138"/>
          </a:xfrm>
          <a:prstGeom prst="rect">
            <a:avLst/>
          </a:prstGeom>
          <a:noFill/>
          <a:ln w="9525">
            <a:noFill/>
            <a:miter lim="800000"/>
            <a:headEnd/>
            <a:tailEnd/>
          </a:ln>
        </p:spPr>
        <p:txBody>
          <a:bodyPr>
            <a:spAutoFit/>
          </a:bodyPr>
          <a:lstStyle/>
          <a:p>
            <a:pPr algn="just">
              <a:spcAft>
                <a:spcPts val="600"/>
              </a:spcAft>
            </a:pPr>
            <a:r>
              <a:rPr lang="pl-PL" altLang="pl-PL" sz="2000" b="1"/>
              <a:t>OKW </a:t>
            </a:r>
            <a:r>
              <a:rPr lang="pl-PL" altLang="pl-PL" sz="2000" b="1">
                <a:solidFill>
                  <a:srgbClr val="0000CC"/>
                </a:solidFill>
              </a:rPr>
              <a:t>sprawdza poprawność arytmetyczną danych </a:t>
            </a:r>
            <a:r>
              <a:rPr lang="pl-PL" altLang="pl-PL" sz="2000" b="1"/>
              <a:t>ustalonych w punktach 3 i 4 protokołu głosowania.</a:t>
            </a:r>
          </a:p>
          <a:p>
            <a:pPr algn="just">
              <a:spcAft>
                <a:spcPts val="600"/>
              </a:spcAft>
            </a:pPr>
            <a:r>
              <a:rPr lang="pl-PL" altLang="pl-PL" sz="2000" b="1"/>
              <a:t>OKW ustala, czy liczba kart niewykorzystanych (punkt 3 protokołu) i liczba wyborców, którym wydano karty do głosowania (punkt 4 protokołu) stanowią w sumie liczbę kart, które OKW otrzymała (punkt 1 protokołu).</a:t>
            </a:r>
          </a:p>
          <a:p>
            <a:pPr algn="just">
              <a:spcAft>
                <a:spcPts val="1200"/>
              </a:spcAft>
            </a:pPr>
            <a:r>
              <a:rPr lang="pl-PL" altLang="pl-PL" sz="2000">
                <a:solidFill>
                  <a:srgbClr val="FF0000"/>
                </a:solidFill>
              </a:rPr>
              <a:t>W razie stwierdzenia niezgodności należy ponownie przeliczyć podpisy i adnotacje w spisie, a jeśli wynik rozliczenia nadal będzie taki sam – </a:t>
            </a:r>
            <a:r>
              <a:rPr lang="pl-PL" altLang="pl-PL" sz="2000" u="sng">
                <a:solidFill>
                  <a:srgbClr val="FF0000"/>
                </a:solidFill>
              </a:rPr>
              <a:t>przypuszczalna przyczyna niezgodności </a:t>
            </a:r>
            <a:r>
              <a:rPr lang="pl-PL" altLang="pl-PL" sz="2000" b="1" u="sng">
                <a:solidFill>
                  <a:srgbClr val="FF0000"/>
                </a:solidFill>
                <a:latin typeface="Arial Black" pitchFamily="34" charset="0"/>
              </a:rPr>
              <a:t>musi być opisana w punkcie 15 protokołu głosowania.</a:t>
            </a:r>
          </a:p>
          <a:p>
            <a:pPr algn="just">
              <a:spcAft>
                <a:spcPts val="600"/>
              </a:spcAft>
            </a:pPr>
            <a:r>
              <a:rPr lang="pl-PL" altLang="pl-PL" sz="1600" b="1">
                <a:solidFill>
                  <a:srgbClr val="FF0000"/>
                </a:solidFill>
              </a:rPr>
              <a:t>WAŻNE! </a:t>
            </a:r>
            <a:r>
              <a:rPr lang="pl-PL" altLang="pl-PL" sz="1600" b="1"/>
              <a:t>W</a:t>
            </a:r>
            <a:r>
              <a:rPr lang="pl-PL" altLang="pl-PL" b="1" i="1">
                <a:solidFill>
                  <a:srgbClr val="002060"/>
                </a:solidFill>
              </a:rPr>
              <a:t> punkcie tym należy wskazać przypuszczalną przyczynę niezgodności, </a:t>
            </a:r>
            <a:r>
              <a:rPr lang="pl-PL" altLang="pl-PL" b="1" i="1" u="sng">
                <a:solidFill>
                  <a:srgbClr val="002060"/>
                </a:solidFill>
              </a:rPr>
              <a:t>a nie wyłącznie  potwierdzić informację, że niezgodność występuje</a:t>
            </a:r>
            <a:r>
              <a:rPr lang="pl-PL" altLang="pl-PL" b="1" i="1">
                <a:solidFill>
                  <a:srgbClr val="002060"/>
                </a:solidFill>
              </a:rPr>
              <a:t>.</a:t>
            </a:r>
          </a:p>
        </p:txBody>
      </p:sp>
      <p:sp>
        <p:nvSpPr>
          <p:cNvPr id="101379" name="Prostokąt 5"/>
          <p:cNvSpPr>
            <a:spLocks noChangeArrowheads="1"/>
          </p:cNvSpPr>
          <p:nvPr/>
        </p:nvSpPr>
        <p:spPr bwMode="auto">
          <a:xfrm>
            <a:off x="395288" y="5373688"/>
            <a:ext cx="8137525" cy="1476375"/>
          </a:xfrm>
          <a:prstGeom prst="rect">
            <a:avLst/>
          </a:prstGeom>
          <a:noFill/>
          <a:ln w="9525">
            <a:noFill/>
            <a:miter lim="800000"/>
            <a:headEnd/>
            <a:tailEnd/>
          </a:ln>
        </p:spPr>
        <p:txBody>
          <a:bodyPr>
            <a:spAutoFit/>
          </a:bodyPr>
          <a:lstStyle/>
          <a:p>
            <a:pPr algn="just">
              <a:spcAft>
                <a:spcPts val="600"/>
              </a:spcAft>
            </a:pPr>
            <a:r>
              <a:rPr lang="pl-PL" altLang="pl-PL" b="1"/>
              <a:t>W razie braku miejsca w protokole głosowania na opisanie przyczyn  </a:t>
            </a:r>
            <a:r>
              <a:rPr lang="pl-PL" altLang="pl-PL" b="1">
                <a:solidFill>
                  <a:srgbClr val="FF0000"/>
                </a:solidFill>
              </a:rPr>
              <a:t>niezgodności</a:t>
            </a:r>
            <a:r>
              <a:rPr lang="pl-PL" altLang="pl-PL" b="1"/>
              <a:t> należy dokonać tego na oddzielnej kartce papieru i dołączyć jako </a:t>
            </a:r>
            <a:r>
              <a:rPr lang="pl-PL" altLang="pl-PL" b="1" i="1" u="sng">
                <a:solidFill>
                  <a:srgbClr val="9D032A"/>
                </a:solidFill>
              </a:rPr>
              <a:t>załącznik</a:t>
            </a:r>
            <a:r>
              <a:rPr lang="pl-PL" altLang="pl-PL" b="1"/>
              <a:t> do właściwego protokołu głosowania. Wówczas </a:t>
            </a:r>
            <a:r>
              <a:rPr lang="pl-PL" altLang="pl-PL" b="1" u="sng"/>
              <a:t>w punkcie </a:t>
            </a:r>
            <a:r>
              <a:rPr lang="pl-PL" altLang="pl-PL" b="1" u="sng">
                <a:solidFill>
                  <a:srgbClr val="0000CC"/>
                </a:solidFill>
              </a:rPr>
              <a:t>15</a:t>
            </a:r>
            <a:r>
              <a:rPr lang="pl-PL" altLang="pl-PL" b="1" u="sng"/>
              <a:t> protokołu</a:t>
            </a:r>
            <a:r>
              <a:rPr lang="pl-PL" altLang="pl-PL" b="1"/>
              <a:t> głosowania należy zamieścić </a:t>
            </a:r>
            <a:r>
              <a:rPr lang="pl-PL" altLang="pl-PL" b="1" i="1" u="sng">
                <a:solidFill>
                  <a:srgbClr val="9D032A"/>
                </a:solidFill>
              </a:rPr>
              <a:t>informację o sporządzeniu załącznika</a:t>
            </a:r>
            <a:r>
              <a:rPr lang="pl-PL" altLang="pl-PL" b="1"/>
              <a:t>. </a:t>
            </a:r>
          </a:p>
        </p:txBody>
      </p:sp>
      <p:sp>
        <p:nvSpPr>
          <p:cNvPr id="101380" name="Prostokąt 5"/>
          <p:cNvSpPr>
            <a:spLocks noChangeArrowheads="1"/>
          </p:cNvSpPr>
          <p:nvPr/>
        </p:nvSpPr>
        <p:spPr bwMode="auto">
          <a:xfrm>
            <a:off x="684213" y="550863"/>
            <a:ext cx="6408737" cy="430212"/>
          </a:xfrm>
          <a:prstGeom prst="rect">
            <a:avLst/>
          </a:prstGeom>
          <a:noFill/>
          <a:ln w="9525">
            <a:noFill/>
            <a:miter lim="800000"/>
            <a:headEnd/>
            <a:tailEnd/>
          </a:ln>
        </p:spPr>
        <p:txBody>
          <a:bodyPr>
            <a:spAutoFit/>
          </a:bodyPr>
          <a:lstStyle/>
          <a:p>
            <a:pPr algn="ctr">
              <a:spcAft>
                <a:spcPts val="600"/>
              </a:spcAft>
            </a:pPr>
            <a:r>
              <a:rPr lang="pl-PL" altLang="pl-PL" sz="2200" b="1">
                <a:solidFill>
                  <a:srgbClr val="9D032A"/>
                </a:solidFill>
                <a:latin typeface="Arial Black" pitchFamily="34" charset="0"/>
              </a:rPr>
              <a:t>ROZLICZENIE KART DO GŁOSOWANIA</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y 2">
            <a:extLst>
              <a:ext uri="{FF2B5EF4-FFF2-40B4-BE49-F238E27FC236}">
                <a16:creationId xmlns:a16="http://schemas.microsoft.com/office/drawing/2014/main" xmlns="" id="{E7E5A2C0-5648-4073-9AC5-90151FB8854A}"/>
              </a:ext>
            </a:extLst>
          </p:cNvPr>
          <p:cNvSpPr/>
          <p:nvPr/>
        </p:nvSpPr>
        <p:spPr>
          <a:xfrm>
            <a:off x="295275" y="4932363"/>
            <a:ext cx="7756525" cy="1304925"/>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2403" name="Prostokąt 6"/>
          <p:cNvSpPr>
            <a:spLocks noChangeArrowheads="1"/>
          </p:cNvSpPr>
          <p:nvPr/>
        </p:nvSpPr>
        <p:spPr bwMode="auto">
          <a:xfrm>
            <a:off x="307975" y="1533525"/>
            <a:ext cx="8856663" cy="400050"/>
          </a:xfrm>
          <a:prstGeom prst="rect">
            <a:avLst/>
          </a:prstGeom>
          <a:noFill/>
          <a:ln w="9525">
            <a:noFill/>
            <a:miter lim="800000"/>
            <a:headEnd/>
            <a:tailEnd/>
          </a:ln>
        </p:spPr>
        <p:txBody>
          <a:bodyPr>
            <a:spAutoFit/>
          </a:bodyPr>
          <a:lstStyle/>
          <a:p>
            <a:pPr marL="266700" indent="-266700" algn="just">
              <a:spcAft>
                <a:spcPts val="600"/>
              </a:spcAft>
            </a:pPr>
            <a:r>
              <a:rPr lang="pl-PL" altLang="pl-PL" sz="2000"/>
              <a:t>5/	wypełnienie </a:t>
            </a:r>
            <a:r>
              <a:rPr lang="pl-PL" altLang="pl-PL" sz="2000">
                <a:solidFill>
                  <a:srgbClr val="0000CC"/>
                </a:solidFill>
              </a:rPr>
              <a:t>pkt 5 protokołu głosowania – dane ustalone</a:t>
            </a:r>
            <a:endParaRPr lang="pl-PL" altLang="pl-PL" sz="2000" b="1"/>
          </a:p>
        </p:txBody>
      </p:sp>
      <p:graphicFrame>
        <p:nvGraphicFramePr>
          <p:cNvPr id="8" name="Tabela 7">
            <a:extLst>
              <a:ext uri="{FF2B5EF4-FFF2-40B4-BE49-F238E27FC236}">
                <a16:creationId xmlns:a16="http://schemas.microsoft.com/office/drawing/2014/main" xmlns="" id="{46B72986-F591-41C4-9E57-BC29768A5912}"/>
              </a:ext>
            </a:extLst>
          </p:cNvPr>
          <p:cNvGraphicFramePr>
            <a:graphicFrameLocks noGrp="1"/>
          </p:cNvGraphicFramePr>
          <p:nvPr/>
        </p:nvGraphicFramePr>
        <p:xfrm>
          <a:off x="323850" y="2254250"/>
          <a:ext cx="8569325" cy="1403350"/>
        </p:xfrm>
        <a:graphic>
          <a:graphicData uri="http://schemas.openxmlformats.org/drawingml/2006/table">
            <a:tbl>
              <a:tblPr/>
              <a:tblGrid>
                <a:gridCol w="288044">
                  <a:extLst>
                    <a:ext uri="{9D8B030D-6E8A-4147-A177-3AD203B41FA5}">
                      <a16:colId xmlns:a16="http://schemas.microsoft.com/office/drawing/2014/main" xmlns="" val="20000"/>
                    </a:ext>
                  </a:extLst>
                </a:gridCol>
                <a:gridCol w="6582184">
                  <a:extLst>
                    <a:ext uri="{9D8B030D-6E8A-4147-A177-3AD203B41FA5}">
                      <a16:colId xmlns:a16="http://schemas.microsoft.com/office/drawing/2014/main" xmlns="" val="20001"/>
                    </a:ext>
                  </a:extLst>
                </a:gridCol>
                <a:gridCol w="354174">
                  <a:extLst>
                    <a:ext uri="{9D8B030D-6E8A-4147-A177-3AD203B41FA5}">
                      <a16:colId xmlns:a16="http://schemas.microsoft.com/office/drawing/2014/main" xmlns="" val="20002"/>
                    </a:ext>
                  </a:extLst>
                </a:gridCol>
                <a:gridCol w="354173">
                  <a:extLst>
                    <a:ext uri="{9D8B030D-6E8A-4147-A177-3AD203B41FA5}">
                      <a16:colId xmlns:a16="http://schemas.microsoft.com/office/drawing/2014/main" xmlns="" val="20003"/>
                    </a:ext>
                  </a:extLst>
                </a:gridCol>
                <a:gridCol w="354174">
                  <a:extLst>
                    <a:ext uri="{9D8B030D-6E8A-4147-A177-3AD203B41FA5}">
                      <a16:colId xmlns:a16="http://schemas.microsoft.com/office/drawing/2014/main" xmlns="" val="20004"/>
                    </a:ext>
                  </a:extLst>
                </a:gridCol>
                <a:gridCol w="352613">
                  <a:extLst>
                    <a:ext uri="{9D8B030D-6E8A-4147-A177-3AD203B41FA5}">
                      <a16:colId xmlns:a16="http://schemas.microsoft.com/office/drawing/2014/main" xmlns="" val="20005"/>
                    </a:ext>
                  </a:extLst>
                </a:gridCol>
                <a:gridCol w="283963">
                  <a:extLst>
                    <a:ext uri="{9D8B030D-6E8A-4147-A177-3AD203B41FA5}">
                      <a16:colId xmlns:a16="http://schemas.microsoft.com/office/drawing/2014/main" xmlns="" val="20006"/>
                    </a:ext>
                  </a:extLst>
                </a:gridCol>
              </a:tblGrid>
              <a:tr h="14033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a:txBody>
                  <a:tcPr marL="43973" marR="439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lnSpc>
                          <a:spcPct val="115000"/>
                        </a:lnSpc>
                        <a:spcAft>
                          <a:spcPts val="0"/>
                        </a:spcAft>
                      </a:pPr>
                      <a:r>
                        <a:rPr lang="pl-PL" sz="1900" b="1" dirty="0">
                          <a:latin typeface="Arial" pitchFamily="34" charset="0"/>
                          <a:ea typeface="Times New Roman"/>
                          <a:cs typeface="Arial" pitchFamily="34" charset="0"/>
                        </a:rPr>
                        <a:t>Liczba wyborców głosujących przez pełnomocnika</a:t>
                      </a:r>
                      <a:r>
                        <a:rPr lang="pl-PL" sz="1900" b="1" i="1" dirty="0">
                          <a:latin typeface="Arial" pitchFamily="34" charset="0"/>
                          <a:ea typeface="Times New Roman"/>
                          <a:cs typeface="Arial" pitchFamily="34" charset="0"/>
                        </a:rPr>
                        <a:t> (liczba podpisów pełnomocników głosujących w imieniu wyborców ujętych w spisie, znajdujących się obok)</a:t>
                      </a:r>
                      <a:r>
                        <a:rPr lang="pl-PL" sz="1900" b="1" i="1" baseline="0" dirty="0">
                          <a:latin typeface="Arial" pitchFamily="34" charset="0"/>
                          <a:ea typeface="Times New Roman"/>
                          <a:cs typeface="Arial" pitchFamily="34" charset="0"/>
                        </a:rPr>
                        <a:t> dopisku „pełnomocnik” w rubryce spisu „UWAGI” )</a:t>
                      </a:r>
                      <a:endParaRPr lang="pl-PL" sz="1900" b="1" dirty="0">
                        <a:latin typeface="Arial" pitchFamily="34" charset="0"/>
                        <a:ea typeface="Times New Roman"/>
                        <a:cs typeface="Arial" pitchFamily="34" charset="0"/>
                      </a:endParaRPr>
                    </a:p>
                  </a:txBody>
                  <a:tcPr marL="44452" marR="444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3" marR="439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3" marR="439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3" marR="439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3" marR="439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5</a:t>
                      </a:r>
                    </a:p>
                  </a:txBody>
                  <a:tcPr marL="43973" marR="4397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102422" name="Prostokąt 9"/>
          <p:cNvSpPr>
            <a:spLocks noChangeArrowheads="1"/>
          </p:cNvSpPr>
          <p:nvPr/>
        </p:nvSpPr>
        <p:spPr bwMode="auto">
          <a:xfrm>
            <a:off x="61913" y="3778250"/>
            <a:ext cx="8893175" cy="922338"/>
          </a:xfrm>
          <a:prstGeom prst="rect">
            <a:avLst/>
          </a:prstGeom>
          <a:noFill/>
          <a:ln w="9525">
            <a:noFill/>
            <a:miter lim="800000"/>
            <a:headEnd/>
            <a:tailEnd/>
          </a:ln>
        </p:spPr>
        <p:txBody>
          <a:bodyPr>
            <a:spAutoFit/>
          </a:bodyPr>
          <a:lstStyle/>
          <a:p>
            <a:pPr algn="just"/>
            <a:r>
              <a:rPr lang="pl-PL" altLang="pl-PL" b="1">
                <a:solidFill>
                  <a:srgbClr val="FF0000"/>
                </a:solidFill>
              </a:rPr>
              <a:t>UWAGA! </a:t>
            </a:r>
            <a:r>
              <a:rPr lang="pl-PL" altLang="pl-PL"/>
              <a:t>Komisje w obwodach odrębnych oraz domach studenckich i zespołach domów studenckich w tym punkcie protokołu głosowania wpisują cyfrę „0”, </a:t>
            </a:r>
            <a:r>
              <a:rPr lang="pl-PL" altLang="pl-PL" b="1">
                <a:solidFill>
                  <a:srgbClr val="C00000"/>
                </a:solidFill>
              </a:rPr>
              <a:t>gdyż </a:t>
            </a:r>
            <a:br>
              <a:rPr lang="pl-PL" altLang="pl-PL" b="1">
                <a:solidFill>
                  <a:srgbClr val="C00000"/>
                </a:solidFill>
              </a:rPr>
            </a:br>
            <a:r>
              <a:rPr lang="pl-PL" altLang="pl-PL" b="1">
                <a:solidFill>
                  <a:srgbClr val="C00000"/>
                </a:solidFill>
              </a:rPr>
              <a:t>w tych obwodach nie można głosować przez pełnomocnika.</a:t>
            </a:r>
            <a:endParaRPr lang="pl-PL" altLang="pl-PL">
              <a:solidFill>
                <a:srgbClr val="C00000"/>
              </a:solidFill>
            </a:endParaRPr>
          </a:p>
        </p:txBody>
      </p:sp>
      <p:sp>
        <p:nvSpPr>
          <p:cNvPr id="9" name="Prostokąt 8">
            <a:extLst>
              <a:ext uri="{FF2B5EF4-FFF2-40B4-BE49-F238E27FC236}">
                <a16:creationId xmlns:a16="http://schemas.microsoft.com/office/drawing/2014/main" xmlns="" id="{0399E18C-255D-4A13-9639-C69827581BF9}"/>
              </a:ext>
            </a:extLst>
          </p:cNvPr>
          <p:cNvSpPr/>
          <p:nvPr/>
        </p:nvSpPr>
        <p:spPr>
          <a:xfrm>
            <a:off x="395288" y="1997075"/>
            <a:ext cx="8424862"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2424" name="pole tekstowe 1"/>
          <p:cNvSpPr txBox="1">
            <a:spLocks noChangeArrowheads="1"/>
          </p:cNvSpPr>
          <p:nvPr/>
        </p:nvSpPr>
        <p:spPr bwMode="auto">
          <a:xfrm>
            <a:off x="384175" y="4932363"/>
            <a:ext cx="7769225" cy="1200150"/>
          </a:xfrm>
          <a:prstGeom prst="rect">
            <a:avLst/>
          </a:prstGeom>
          <a:noFill/>
          <a:ln w="9525">
            <a:noFill/>
            <a:miter lim="800000"/>
            <a:headEnd/>
            <a:tailEnd/>
          </a:ln>
        </p:spPr>
        <p:txBody>
          <a:bodyPr>
            <a:spAutoFit/>
          </a:bodyPr>
          <a:lstStyle/>
          <a:p>
            <a:r>
              <a:rPr lang="pl-PL" altLang="pl-PL">
                <a:solidFill>
                  <a:schemeClr val="bg1"/>
                </a:solidFill>
              </a:rPr>
              <a:t>Prawidłowo sporządzonym pełnomocnictwem jest jedynie pełnomocnictwo sporządzone w Urzędzie Gminy, zgodne z wykazem dostarczonym przez Urząd komisji obwodowej.  Pełnomocnictwa notarialne, osobiste czy też ustne, nie mogą być przez komisję uznane z prawidłowo udzielone</a:t>
            </a:r>
          </a:p>
        </p:txBody>
      </p:sp>
      <p:sp>
        <p:nvSpPr>
          <p:cNvPr id="102425" name="Prostokąt 5"/>
          <p:cNvSpPr>
            <a:spLocks noChangeArrowheads="1"/>
          </p:cNvSpPr>
          <p:nvPr/>
        </p:nvSpPr>
        <p:spPr bwMode="auto">
          <a:xfrm>
            <a:off x="684213" y="550863"/>
            <a:ext cx="6408737" cy="430212"/>
          </a:xfrm>
          <a:prstGeom prst="rect">
            <a:avLst/>
          </a:prstGeom>
          <a:noFill/>
          <a:ln w="9525">
            <a:noFill/>
            <a:miter lim="800000"/>
            <a:headEnd/>
            <a:tailEnd/>
          </a:ln>
        </p:spPr>
        <p:txBody>
          <a:bodyPr>
            <a:spAutoFit/>
          </a:bodyPr>
          <a:lstStyle/>
          <a:p>
            <a:pPr algn="ctr">
              <a:spcAft>
                <a:spcPts val="600"/>
              </a:spcAft>
            </a:pPr>
            <a:r>
              <a:rPr lang="pl-PL" altLang="pl-PL" sz="2200" b="1">
                <a:solidFill>
                  <a:srgbClr val="9D032A"/>
                </a:solidFill>
                <a:latin typeface="Arial Black" pitchFamily="34" charset="0"/>
              </a:rPr>
              <a:t>ROZLICZENIE KART DO GŁOSOWANIA</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zaokrąglony 2">
            <a:extLst>
              <a:ext uri="{FF2B5EF4-FFF2-40B4-BE49-F238E27FC236}">
                <a16:creationId xmlns:a16="http://schemas.microsoft.com/office/drawing/2014/main" xmlns="" id="{3EBB5466-4272-41BE-9C3C-FEF4F76DA686}"/>
              </a:ext>
            </a:extLst>
          </p:cNvPr>
          <p:cNvSpPr/>
          <p:nvPr/>
        </p:nvSpPr>
        <p:spPr>
          <a:xfrm>
            <a:off x="179388" y="5132388"/>
            <a:ext cx="8496300" cy="1200150"/>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 name="Prostokąt 6">
            <a:extLst>
              <a:ext uri="{FF2B5EF4-FFF2-40B4-BE49-F238E27FC236}">
                <a16:creationId xmlns:a16="http://schemas.microsoft.com/office/drawing/2014/main" xmlns="" id="{5E1EAEAD-E191-44A3-B9E9-98E6027BB1EF}"/>
              </a:ext>
            </a:extLst>
          </p:cNvPr>
          <p:cNvSpPr>
            <a:spLocks noChangeArrowheads="1"/>
          </p:cNvSpPr>
          <p:nvPr/>
        </p:nvSpPr>
        <p:spPr bwMode="auto">
          <a:xfrm>
            <a:off x="179388" y="1544638"/>
            <a:ext cx="8351837" cy="2724150"/>
          </a:xfrm>
          <a:prstGeom prst="rect">
            <a:avLst/>
          </a:prstGeom>
          <a:noFill/>
          <a:ln>
            <a:noFill/>
          </a:ln>
          <a:extLst/>
        </p:spPr>
        <p:txBody>
          <a:bodyPr>
            <a:spAutoFit/>
          </a:bodyPr>
          <a:lstStyle>
            <a:lvl1pPr marL="266700" indent="-266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58775" indent="-358775" algn="just">
              <a:spcAft>
                <a:spcPts val="600"/>
              </a:spcAft>
              <a:defRPr/>
            </a:pPr>
            <a:r>
              <a:rPr lang="pl-PL" altLang="pl-PL" sz="2000" dirty="0"/>
              <a:t>6</a:t>
            </a:r>
            <a:r>
              <a:rPr lang="pl-PL" altLang="pl-PL" sz="2400" dirty="0"/>
              <a:t>/	</a:t>
            </a:r>
            <a:r>
              <a:rPr lang="pl-PL" altLang="pl-PL" sz="2000" dirty="0"/>
              <a:t>w </a:t>
            </a:r>
            <a:r>
              <a:rPr lang="pl-PL" altLang="pl-PL" sz="2000" dirty="0">
                <a:solidFill>
                  <a:srgbClr val="0000CC"/>
                </a:solidFill>
              </a:rPr>
              <a:t>pkt 6 protokołu </a:t>
            </a:r>
            <a:r>
              <a:rPr lang="pl-PL" altLang="pl-PL" sz="2000" dirty="0"/>
              <a:t>wpisuje się </a:t>
            </a:r>
            <a:r>
              <a:rPr lang="pl-PL" altLang="pl-PL" sz="2000" b="1" dirty="0"/>
              <a:t>liczbę wyborców głosujących na </a:t>
            </a:r>
            <a:r>
              <a:rPr lang="pl-PL" dirty="0"/>
              <a:t>Ustalenia tego dokonuje się na podstawie liczby </a:t>
            </a:r>
            <a:r>
              <a:rPr lang="pl-PL" u="sng" dirty="0"/>
              <a:t>adnotacji </a:t>
            </a:r>
            <a:r>
              <a:rPr lang="pl-PL" u="sng" dirty="0">
                <a:solidFill>
                  <a:srgbClr val="FF0000"/>
                </a:solidFill>
              </a:rPr>
              <a:t>„Z 28.06”</a:t>
            </a:r>
            <a:r>
              <a:rPr lang="pl-PL" u="sng" dirty="0"/>
              <a:t> w rubryce spisu „Uwagi”, potwierdzających głosowanie na podstawie zaświadczenia.</a:t>
            </a:r>
            <a:r>
              <a:rPr lang="pl-PL" u="heavy" dirty="0"/>
              <a:t> </a:t>
            </a:r>
            <a:endParaRPr lang="pl-PL" dirty="0"/>
          </a:p>
          <a:p>
            <a:pPr fontAlgn="ctr">
              <a:defRPr/>
            </a:pPr>
            <a:endParaRPr lang="pl-PL" sz="1000" dirty="0"/>
          </a:p>
          <a:p>
            <a:pPr fontAlgn="ctr">
              <a:defRPr/>
            </a:pPr>
            <a:r>
              <a:rPr lang="pl-PL" dirty="0"/>
              <a:t>    Uzyskaną liczbę komisja </a:t>
            </a:r>
            <a:r>
              <a:rPr lang="pl-PL" b="1" dirty="0"/>
              <a:t>obowiązkowo porównuje z liczbą otrzymanych zaświadczeń</a:t>
            </a:r>
            <a:r>
              <a:rPr lang="pl-PL" dirty="0"/>
              <a:t>. </a:t>
            </a:r>
          </a:p>
          <a:p>
            <a:pPr fontAlgn="ctr">
              <a:defRPr/>
            </a:pPr>
            <a:r>
              <a:rPr lang="pl-PL" b="1" dirty="0"/>
              <a:t>    </a:t>
            </a:r>
            <a:r>
              <a:rPr lang="pl-PL" b="1" u="sng" dirty="0"/>
              <a:t>Liczby te powinny być równe</a:t>
            </a:r>
            <a:r>
              <a:rPr lang="pl-PL" dirty="0"/>
              <a:t>. Jeżeli zachodzi rozbieżność pomiędzy tymi liczbami, komisja dokonuje ponownego przeliczenia.</a:t>
            </a:r>
            <a:endParaRPr lang="pl-PL" altLang="pl-PL" sz="2400" dirty="0"/>
          </a:p>
        </p:txBody>
      </p:sp>
      <p:graphicFrame>
        <p:nvGraphicFramePr>
          <p:cNvPr id="8" name="Tabela 7">
            <a:extLst>
              <a:ext uri="{FF2B5EF4-FFF2-40B4-BE49-F238E27FC236}">
                <a16:creationId xmlns:a16="http://schemas.microsoft.com/office/drawing/2014/main" xmlns="" id="{D3F579F8-7F3A-4BC7-93EA-8988C010C374}"/>
              </a:ext>
            </a:extLst>
          </p:cNvPr>
          <p:cNvGraphicFramePr>
            <a:graphicFrameLocks noGrp="1"/>
          </p:cNvGraphicFramePr>
          <p:nvPr/>
        </p:nvGraphicFramePr>
        <p:xfrm>
          <a:off x="539750" y="4387850"/>
          <a:ext cx="7991475" cy="661988"/>
        </p:xfrm>
        <a:graphic>
          <a:graphicData uri="http://schemas.openxmlformats.org/drawingml/2006/table">
            <a:tbl>
              <a:tblPr/>
              <a:tblGrid>
                <a:gridCol w="347723">
                  <a:extLst>
                    <a:ext uri="{9D8B030D-6E8A-4147-A177-3AD203B41FA5}">
                      <a16:colId xmlns:a16="http://schemas.microsoft.com/office/drawing/2014/main" xmlns="" val="20000"/>
                    </a:ext>
                  </a:extLst>
                </a:gridCol>
                <a:gridCol w="5975604">
                  <a:extLst>
                    <a:ext uri="{9D8B030D-6E8A-4147-A177-3AD203B41FA5}">
                      <a16:colId xmlns:a16="http://schemas.microsoft.com/office/drawing/2014/main" xmlns="" val="20001"/>
                    </a:ext>
                  </a:extLst>
                </a:gridCol>
                <a:gridCol w="347723">
                  <a:extLst>
                    <a:ext uri="{9D8B030D-6E8A-4147-A177-3AD203B41FA5}">
                      <a16:colId xmlns:a16="http://schemas.microsoft.com/office/drawing/2014/main" xmlns="" val="20002"/>
                    </a:ext>
                  </a:extLst>
                </a:gridCol>
                <a:gridCol w="347722">
                  <a:extLst>
                    <a:ext uri="{9D8B030D-6E8A-4147-A177-3AD203B41FA5}">
                      <a16:colId xmlns:a16="http://schemas.microsoft.com/office/drawing/2014/main" xmlns="" val="20003"/>
                    </a:ext>
                  </a:extLst>
                </a:gridCol>
                <a:gridCol w="347723">
                  <a:extLst>
                    <a:ext uri="{9D8B030D-6E8A-4147-A177-3AD203B41FA5}">
                      <a16:colId xmlns:a16="http://schemas.microsoft.com/office/drawing/2014/main" xmlns="" val="20004"/>
                    </a:ext>
                  </a:extLst>
                </a:gridCol>
                <a:gridCol w="346190">
                  <a:extLst>
                    <a:ext uri="{9D8B030D-6E8A-4147-A177-3AD203B41FA5}">
                      <a16:colId xmlns:a16="http://schemas.microsoft.com/office/drawing/2014/main" xmlns="" val="20005"/>
                    </a:ext>
                  </a:extLst>
                </a:gridCol>
                <a:gridCol w="278790">
                  <a:extLst>
                    <a:ext uri="{9D8B030D-6E8A-4147-A177-3AD203B41FA5}">
                      <a16:colId xmlns:a16="http://schemas.microsoft.com/office/drawing/2014/main" xmlns="" val="20006"/>
                    </a:ext>
                  </a:extLst>
                </a:gridCol>
              </a:tblGrid>
              <a:tr h="66198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Liczba wyborców głosujących na podstawie zaświadczenia o prawie do głosowania</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69" marR="4396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10" name="Prostokąt 9">
            <a:extLst>
              <a:ext uri="{FF2B5EF4-FFF2-40B4-BE49-F238E27FC236}">
                <a16:creationId xmlns:a16="http://schemas.microsoft.com/office/drawing/2014/main" xmlns="" id="{39E75300-3B77-44CE-8739-A561EC970882}"/>
              </a:ext>
            </a:extLst>
          </p:cNvPr>
          <p:cNvSpPr/>
          <p:nvPr/>
        </p:nvSpPr>
        <p:spPr>
          <a:xfrm>
            <a:off x="417513" y="4219575"/>
            <a:ext cx="8424862"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3447" name="Prostokąt 1"/>
          <p:cNvSpPr>
            <a:spLocks noChangeArrowheads="1"/>
          </p:cNvSpPr>
          <p:nvPr/>
        </p:nvSpPr>
        <p:spPr bwMode="auto">
          <a:xfrm>
            <a:off x="250825" y="5132388"/>
            <a:ext cx="8591550" cy="1200150"/>
          </a:xfrm>
          <a:prstGeom prst="rect">
            <a:avLst/>
          </a:prstGeom>
          <a:noFill/>
          <a:ln w="9525">
            <a:noFill/>
            <a:miter lim="800000"/>
            <a:headEnd/>
            <a:tailEnd/>
          </a:ln>
        </p:spPr>
        <p:txBody>
          <a:bodyPr>
            <a:spAutoFit/>
          </a:bodyPr>
          <a:lstStyle/>
          <a:p>
            <a:r>
              <a:rPr lang="pl-PL" altLang="pl-PL" b="1">
                <a:solidFill>
                  <a:schemeClr val="bg1"/>
                </a:solidFill>
                <a:ea typeface="Calibri" pitchFamily="34" charset="0"/>
                <a:cs typeface="Calibri" pitchFamily="34" charset="0"/>
              </a:rPr>
              <a:t>Należy porównać, czy liczba wpisana w pozycji nr 5 plus liczba która ma zostać wpisana w pozycję nr 6 jest mniejsza lub równa liczbie, która jest już wpisana w pozycję nr 4 protokołu. </a:t>
            </a:r>
          </a:p>
          <a:p>
            <a:r>
              <a:rPr lang="pl-PL" altLang="pl-PL" b="1" u="sng">
                <a:solidFill>
                  <a:schemeClr val="bg1"/>
                </a:solidFill>
                <a:latin typeface="Arial Black" pitchFamily="34" charset="0"/>
                <a:ea typeface="Calibri" pitchFamily="34" charset="0"/>
                <a:cs typeface="Calibri" pitchFamily="34" charset="0"/>
              </a:rPr>
              <a:t>Liczba z pozycji nr 6 nie może być większa od liczby z poz. nr 4.</a:t>
            </a:r>
          </a:p>
        </p:txBody>
      </p:sp>
      <p:sp>
        <p:nvSpPr>
          <p:cNvPr id="103448" name="Prostokąt 5"/>
          <p:cNvSpPr>
            <a:spLocks noChangeArrowheads="1"/>
          </p:cNvSpPr>
          <p:nvPr/>
        </p:nvSpPr>
        <p:spPr bwMode="auto">
          <a:xfrm>
            <a:off x="684213" y="550863"/>
            <a:ext cx="6408737" cy="430212"/>
          </a:xfrm>
          <a:prstGeom prst="rect">
            <a:avLst/>
          </a:prstGeom>
          <a:noFill/>
          <a:ln w="9525">
            <a:noFill/>
            <a:miter lim="800000"/>
            <a:headEnd/>
            <a:tailEnd/>
          </a:ln>
        </p:spPr>
        <p:txBody>
          <a:bodyPr>
            <a:spAutoFit/>
          </a:bodyPr>
          <a:lstStyle/>
          <a:p>
            <a:pPr algn="ctr">
              <a:spcAft>
                <a:spcPts val="600"/>
              </a:spcAft>
            </a:pPr>
            <a:r>
              <a:rPr lang="pl-PL" altLang="pl-PL" sz="2200" b="1">
                <a:solidFill>
                  <a:srgbClr val="9D032A"/>
                </a:solidFill>
                <a:latin typeface="Arial Black" pitchFamily="34" charset="0"/>
              </a:rPr>
              <a:t>ROZLICZENIE KART DO GŁOSOWANIA</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Prostokąt 6">
            <a:extLst>
              <a:ext uri="{FF2B5EF4-FFF2-40B4-BE49-F238E27FC236}">
                <a16:creationId xmlns:a16="http://schemas.microsoft.com/office/drawing/2014/main" xmlns="" id="{511B2E63-65AB-425C-89E6-CB51ED29950F}"/>
              </a:ext>
            </a:extLst>
          </p:cNvPr>
          <p:cNvSpPr>
            <a:spLocks noChangeArrowheads="1"/>
          </p:cNvSpPr>
          <p:nvPr/>
        </p:nvSpPr>
        <p:spPr bwMode="auto">
          <a:xfrm>
            <a:off x="388938" y="1671638"/>
            <a:ext cx="7991475" cy="1968500"/>
          </a:xfrm>
          <a:prstGeom prst="rect">
            <a:avLst/>
          </a:prstGeom>
          <a:noFill/>
          <a:ln>
            <a:noFill/>
          </a:ln>
          <a:extLst/>
        </p:spPr>
        <p:txBody>
          <a:bodyPr>
            <a:spAutoFit/>
          </a:bodyPr>
          <a:lstStyle>
            <a:lvl1pPr marL="266700" indent="-266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Aft>
                <a:spcPts val="600"/>
              </a:spcAft>
              <a:defRPr/>
            </a:pPr>
            <a:r>
              <a:rPr lang="pl-PL" altLang="pl-PL" sz="2000" dirty="0">
                <a:cs typeface="Arial" panose="020B0604020202020204" pitchFamily="34" charset="0"/>
              </a:rPr>
              <a:t>7</a:t>
            </a:r>
            <a:r>
              <a:rPr lang="pl-PL" altLang="pl-PL" dirty="0">
                <a:latin typeface="Arial Black" panose="020B0A04020102020204" pitchFamily="34" charset="0"/>
              </a:rPr>
              <a:t>/</a:t>
            </a:r>
            <a:r>
              <a:rPr lang="pl-PL" altLang="pl-PL" dirty="0"/>
              <a:t>	</a:t>
            </a:r>
            <a:r>
              <a:rPr lang="pl-PL" altLang="pl-PL" sz="2000" dirty="0"/>
              <a:t>w </a:t>
            </a:r>
            <a:r>
              <a:rPr lang="pl-PL" altLang="pl-PL" sz="2000" dirty="0">
                <a:solidFill>
                  <a:srgbClr val="0000CC"/>
                </a:solidFill>
              </a:rPr>
              <a:t>pkt 7- 8e protokołu </a:t>
            </a:r>
            <a:r>
              <a:rPr lang="pl-PL" altLang="pl-PL" sz="2000" dirty="0"/>
              <a:t>wpisuje się </a:t>
            </a:r>
            <a:r>
              <a:rPr lang="pl-PL" altLang="pl-PL" sz="2000" b="1" dirty="0"/>
              <a:t>liczby dotyczące głosowania korespondencyjnego.</a:t>
            </a:r>
          </a:p>
          <a:p>
            <a:pPr algn="just">
              <a:spcAft>
                <a:spcPts val="600"/>
              </a:spcAft>
              <a:buFont typeface="Wingdings" panose="05000000000000000000" pitchFamily="2" charset="2"/>
              <a:buChar char="Ø"/>
              <a:defRPr/>
            </a:pPr>
            <a:r>
              <a:rPr lang="pl-PL" altLang="pl-PL" b="1" dirty="0"/>
              <a:t>Ustaleń tych dokonują tylko OKW, które w spisie wyborców miały zamieszczone adnotacje o wysłaniu pakietu wyborczego do wyborcy.</a:t>
            </a:r>
          </a:p>
          <a:p>
            <a:pPr marL="285750" indent="-285750" algn="just">
              <a:spcAft>
                <a:spcPts val="600"/>
              </a:spcAft>
              <a:buFont typeface="Wingdings" panose="05000000000000000000" pitchFamily="2" charset="2"/>
              <a:buChar char="Ø"/>
              <a:defRPr/>
            </a:pPr>
            <a:r>
              <a:rPr lang="pl-PL" altLang="pl-PL" b="1" dirty="0"/>
              <a:t>Liczbę wysłanych pakietów ustala się na podstawie </a:t>
            </a:r>
            <a:r>
              <a:rPr lang="pl-PL" altLang="pl-PL" b="1" u="sng" dirty="0"/>
              <a:t>liczby adnotacji w spisie wyborców o wysłaniu pakietu wyborczego do wyborcy</a:t>
            </a:r>
            <a:r>
              <a:rPr lang="pl-PL" altLang="pl-PL" b="1" dirty="0"/>
              <a:t>.	</a:t>
            </a:r>
          </a:p>
        </p:txBody>
      </p:sp>
      <p:graphicFrame>
        <p:nvGraphicFramePr>
          <p:cNvPr id="8" name="Tabela 7">
            <a:extLst>
              <a:ext uri="{FF2B5EF4-FFF2-40B4-BE49-F238E27FC236}">
                <a16:creationId xmlns:a16="http://schemas.microsoft.com/office/drawing/2014/main" xmlns="" id="{D109C499-4417-40E9-9D3D-7BA81023E728}"/>
              </a:ext>
            </a:extLst>
          </p:cNvPr>
          <p:cNvGraphicFramePr>
            <a:graphicFrameLocks noGrp="1"/>
          </p:cNvGraphicFramePr>
          <p:nvPr/>
        </p:nvGraphicFramePr>
        <p:xfrm>
          <a:off x="611188" y="4149725"/>
          <a:ext cx="7848600" cy="520700"/>
        </p:xfrm>
        <a:graphic>
          <a:graphicData uri="http://schemas.openxmlformats.org/drawingml/2006/table">
            <a:tbl>
              <a:tblPr/>
              <a:tblGrid>
                <a:gridCol w="341571">
                  <a:extLst>
                    <a:ext uri="{9D8B030D-6E8A-4147-A177-3AD203B41FA5}">
                      <a16:colId xmlns:a16="http://schemas.microsoft.com/office/drawing/2014/main" xmlns="" val="20000"/>
                    </a:ext>
                  </a:extLst>
                </a:gridCol>
                <a:gridCol w="5869898">
                  <a:extLst>
                    <a:ext uri="{9D8B030D-6E8A-4147-A177-3AD203B41FA5}">
                      <a16:colId xmlns:a16="http://schemas.microsoft.com/office/drawing/2014/main" xmlns="" val="20001"/>
                    </a:ext>
                  </a:extLst>
                </a:gridCol>
                <a:gridCol w="340066">
                  <a:extLst>
                    <a:ext uri="{9D8B030D-6E8A-4147-A177-3AD203B41FA5}">
                      <a16:colId xmlns:a16="http://schemas.microsoft.com/office/drawing/2014/main" xmlns="" val="20002"/>
                    </a:ext>
                  </a:extLst>
                </a:gridCol>
                <a:gridCol w="341571">
                  <a:extLst>
                    <a:ext uri="{9D8B030D-6E8A-4147-A177-3AD203B41FA5}">
                      <a16:colId xmlns:a16="http://schemas.microsoft.com/office/drawing/2014/main" xmlns="" val="20003"/>
                    </a:ext>
                  </a:extLst>
                </a:gridCol>
                <a:gridCol w="341570">
                  <a:extLst>
                    <a:ext uri="{9D8B030D-6E8A-4147-A177-3AD203B41FA5}">
                      <a16:colId xmlns:a16="http://schemas.microsoft.com/office/drawing/2014/main" xmlns="" val="20004"/>
                    </a:ext>
                  </a:extLst>
                </a:gridCol>
                <a:gridCol w="341571">
                  <a:extLst>
                    <a:ext uri="{9D8B030D-6E8A-4147-A177-3AD203B41FA5}">
                      <a16:colId xmlns:a16="http://schemas.microsoft.com/office/drawing/2014/main" xmlns="" val="20005"/>
                    </a:ext>
                  </a:extLst>
                </a:gridCol>
                <a:gridCol w="272353">
                  <a:extLst>
                    <a:ext uri="{9D8B030D-6E8A-4147-A177-3AD203B41FA5}">
                      <a16:colId xmlns:a16="http://schemas.microsoft.com/office/drawing/2014/main" xmlns="" val="20006"/>
                    </a:ext>
                  </a:extLst>
                </a:gridCol>
              </a:tblGrid>
              <a:tr h="5207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Liczba wyborców, którym wysłano pakiety wyborcze</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4</a:t>
                      </a:r>
                    </a:p>
                  </a:txBody>
                  <a:tcPr marL="43971" marR="4397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104469" name="Prostokąt 6"/>
          <p:cNvSpPr>
            <a:spLocks noChangeArrowheads="1"/>
          </p:cNvSpPr>
          <p:nvPr/>
        </p:nvSpPr>
        <p:spPr bwMode="auto">
          <a:xfrm>
            <a:off x="484188" y="4868863"/>
            <a:ext cx="7848600" cy="1200150"/>
          </a:xfrm>
          <a:prstGeom prst="rect">
            <a:avLst/>
          </a:prstGeom>
          <a:noFill/>
          <a:ln w="9525">
            <a:noFill/>
            <a:miter lim="800000"/>
            <a:headEnd/>
            <a:tailEnd/>
          </a:ln>
        </p:spPr>
        <p:txBody>
          <a:bodyPr>
            <a:spAutoFit/>
          </a:bodyPr>
          <a:lstStyle/>
          <a:p>
            <a:pPr algn="just"/>
            <a:r>
              <a:rPr lang="pl-PL" altLang="pl-PL" b="1">
                <a:solidFill>
                  <a:srgbClr val="FF0000"/>
                </a:solidFill>
              </a:rPr>
              <a:t>Uwaga! </a:t>
            </a:r>
          </a:p>
          <a:p>
            <a:pPr algn="just"/>
            <a:r>
              <a:rPr lang="pl-PL" altLang="pl-PL" b="1"/>
              <a:t>Jeżeli OKW nie przygotowywała pakietu i brak jest adnotacji w spisie wyborców o wysłaniu pakietu wyborczego, OKW w punktach 7 – 8e każdego protokołu głosowania wpisuje cyfrę </a:t>
            </a:r>
            <a:r>
              <a:rPr lang="pl-PL" altLang="pl-PL" b="1">
                <a:solidFill>
                  <a:srgbClr val="0000CC"/>
                </a:solidFill>
              </a:rPr>
              <a:t>„0”.</a:t>
            </a:r>
          </a:p>
        </p:txBody>
      </p:sp>
      <p:sp>
        <p:nvSpPr>
          <p:cNvPr id="10" name="Prostokąt 9">
            <a:extLst>
              <a:ext uri="{FF2B5EF4-FFF2-40B4-BE49-F238E27FC236}">
                <a16:creationId xmlns:a16="http://schemas.microsoft.com/office/drawing/2014/main" xmlns="" id="{693E38B0-D7A9-4758-990B-37C72BEB1625}"/>
              </a:ext>
            </a:extLst>
          </p:cNvPr>
          <p:cNvSpPr/>
          <p:nvPr/>
        </p:nvSpPr>
        <p:spPr>
          <a:xfrm>
            <a:off x="388938" y="3944938"/>
            <a:ext cx="8424862"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4471" name="Prostokąt 5"/>
          <p:cNvSpPr>
            <a:spLocks noChangeArrowheads="1"/>
          </p:cNvSpPr>
          <p:nvPr/>
        </p:nvSpPr>
        <p:spPr bwMode="auto">
          <a:xfrm>
            <a:off x="684213" y="550863"/>
            <a:ext cx="6408737" cy="430212"/>
          </a:xfrm>
          <a:prstGeom prst="rect">
            <a:avLst/>
          </a:prstGeom>
          <a:noFill/>
          <a:ln w="9525">
            <a:noFill/>
            <a:miter lim="800000"/>
            <a:headEnd/>
            <a:tailEnd/>
          </a:ln>
        </p:spPr>
        <p:txBody>
          <a:bodyPr>
            <a:spAutoFit/>
          </a:bodyPr>
          <a:lstStyle/>
          <a:p>
            <a:pPr algn="ctr">
              <a:spcAft>
                <a:spcPts val="600"/>
              </a:spcAft>
            </a:pPr>
            <a:r>
              <a:rPr lang="pl-PL" altLang="pl-PL" sz="2200" b="1">
                <a:solidFill>
                  <a:srgbClr val="9D032A"/>
                </a:solidFill>
                <a:latin typeface="Arial Black" pitchFamily="34" charset="0"/>
              </a:rPr>
              <a:t>ROZLICZENIE KART DO GŁOSOWANIA</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Prostokąt 6"/>
          <p:cNvSpPr>
            <a:spLocks noChangeArrowheads="1"/>
          </p:cNvSpPr>
          <p:nvPr/>
        </p:nvSpPr>
        <p:spPr bwMode="auto">
          <a:xfrm>
            <a:off x="107950" y="1262063"/>
            <a:ext cx="8928100" cy="1230312"/>
          </a:xfrm>
          <a:prstGeom prst="rect">
            <a:avLst/>
          </a:prstGeom>
          <a:noFill/>
          <a:ln w="9525">
            <a:noFill/>
            <a:miter lim="800000"/>
            <a:headEnd/>
            <a:tailEnd/>
          </a:ln>
        </p:spPr>
        <p:txBody>
          <a:bodyPr>
            <a:spAutoFit/>
          </a:bodyPr>
          <a:lstStyle/>
          <a:p>
            <a:pPr marL="447675" indent="-447675" algn="just">
              <a:spcAft>
                <a:spcPts val="600"/>
              </a:spcAft>
            </a:pPr>
            <a:r>
              <a:rPr lang="pl-PL" altLang="pl-PL" sz="2000">
                <a:cs typeface="Arial" charset="0"/>
              </a:rPr>
              <a:t>8</a:t>
            </a:r>
            <a:r>
              <a:rPr lang="pl-PL" altLang="pl-PL" sz="2000">
                <a:latin typeface="Arial Black" pitchFamily="34" charset="0"/>
              </a:rPr>
              <a:t>/</a:t>
            </a:r>
            <a:r>
              <a:rPr lang="pl-PL" altLang="pl-PL"/>
              <a:t>	</a:t>
            </a:r>
            <a:r>
              <a:rPr lang="pl-PL" altLang="pl-PL" sz="1700"/>
              <a:t>w </a:t>
            </a:r>
            <a:r>
              <a:rPr lang="pl-PL" altLang="pl-PL" sz="1700">
                <a:solidFill>
                  <a:srgbClr val="0000CC"/>
                </a:solidFill>
              </a:rPr>
              <a:t>pkt 8-8e protokołu </a:t>
            </a:r>
            <a:r>
              <a:rPr lang="pl-PL" altLang="pl-PL" sz="1700" b="1"/>
              <a:t>OKW w obwodzie, w którym odbywa się głosowanie korespondencyjne wpisuje liczby ustalone wcześniej, zgodnie z pkt 60 Wytycznych PKW, </a:t>
            </a:r>
            <a:r>
              <a:rPr lang="pl-PL" altLang="pl-PL" sz="1700" b="1" u="sng"/>
              <a:t>jeśli informacje z pkt 8a-8d dotyczą tej samej koperty należy je uwzględnić w każdym z tych punktów</a:t>
            </a:r>
            <a:r>
              <a:rPr lang="pl-PL" altLang="pl-PL" sz="1700" b="1"/>
              <a:t>.</a:t>
            </a:r>
          </a:p>
        </p:txBody>
      </p:sp>
      <p:graphicFrame>
        <p:nvGraphicFramePr>
          <p:cNvPr id="9" name="Tabela 8">
            <a:extLst>
              <a:ext uri="{FF2B5EF4-FFF2-40B4-BE49-F238E27FC236}">
                <a16:creationId xmlns:a16="http://schemas.microsoft.com/office/drawing/2014/main" xmlns="" id="{EA2A254A-E279-4232-9312-D59A3B81AF81}"/>
              </a:ext>
            </a:extLst>
          </p:cNvPr>
          <p:cNvGraphicFramePr>
            <a:graphicFrameLocks noGrp="1"/>
          </p:cNvGraphicFramePr>
          <p:nvPr/>
        </p:nvGraphicFramePr>
        <p:xfrm>
          <a:off x="250825" y="2576513"/>
          <a:ext cx="8642350" cy="3070225"/>
        </p:xfrm>
        <a:graphic>
          <a:graphicData uri="http://schemas.openxmlformats.org/drawingml/2006/table">
            <a:tbl>
              <a:tblPr/>
              <a:tblGrid>
                <a:gridCol w="497608">
                  <a:extLst>
                    <a:ext uri="{9D8B030D-6E8A-4147-A177-3AD203B41FA5}">
                      <a16:colId xmlns:a16="http://schemas.microsoft.com/office/drawing/2014/main" xmlns="" val="20000"/>
                    </a:ext>
                  </a:extLst>
                </a:gridCol>
                <a:gridCol w="6641612">
                  <a:extLst>
                    <a:ext uri="{9D8B030D-6E8A-4147-A177-3AD203B41FA5}">
                      <a16:colId xmlns:a16="http://schemas.microsoft.com/office/drawing/2014/main" xmlns="" val="20001"/>
                    </a:ext>
                  </a:extLst>
                </a:gridCol>
                <a:gridCol w="300626">
                  <a:extLst>
                    <a:ext uri="{9D8B030D-6E8A-4147-A177-3AD203B41FA5}">
                      <a16:colId xmlns:a16="http://schemas.microsoft.com/office/drawing/2014/main" xmlns="" val="20002"/>
                    </a:ext>
                  </a:extLst>
                </a:gridCol>
                <a:gridCol w="300626">
                  <a:extLst>
                    <a:ext uri="{9D8B030D-6E8A-4147-A177-3AD203B41FA5}">
                      <a16:colId xmlns:a16="http://schemas.microsoft.com/office/drawing/2014/main" xmlns="" val="20003"/>
                    </a:ext>
                  </a:extLst>
                </a:gridCol>
                <a:gridCol w="300626">
                  <a:extLst>
                    <a:ext uri="{9D8B030D-6E8A-4147-A177-3AD203B41FA5}">
                      <a16:colId xmlns:a16="http://schemas.microsoft.com/office/drawing/2014/main" xmlns="" val="20004"/>
                    </a:ext>
                  </a:extLst>
                </a:gridCol>
                <a:gridCol w="300626">
                  <a:extLst>
                    <a:ext uri="{9D8B030D-6E8A-4147-A177-3AD203B41FA5}">
                      <a16:colId xmlns:a16="http://schemas.microsoft.com/office/drawing/2014/main" xmlns="" val="20005"/>
                    </a:ext>
                  </a:extLst>
                </a:gridCol>
                <a:gridCol w="300626">
                  <a:extLst>
                    <a:ext uri="{9D8B030D-6E8A-4147-A177-3AD203B41FA5}">
                      <a16:colId xmlns:a16="http://schemas.microsoft.com/office/drawing/2014/main" xmlns="" val="20006"/>
                    </a:ext>
                  </a:extLst>
                </a:gridCol>
              </a:tblGrid>
              <a:tr h="43670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Liczba otrzymanych kopert zwrotnych w głosowaniu korespondencyjnym</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8790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Liczba kopert zwrotnych w głosowaniu korespondencyjnym, w których nie było oświadczenia o osobistym i tajnym oddaniu głosu</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8790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8b</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Liczba kopert zwrotnych w głosowaniu korespondencyjnym, w których oświadczenie nie było prawidłowo wypełnione lub podpisane przez wyborcę</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0464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8c</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Liczba kopert zwrotnych w głosowaniu korespondencyjnym, w których nie było koperty na kartę do głosowania</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6514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8d</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Liczba kopert zwrotnych w głosowaniu korespondencyjnym, w których znajdowała się niezaklejona koperta na kartę do głosowania</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0</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8790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8e</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Liczba kopert na kartę do głosowania w głosowaniu korespondencyjnym wrzuconych do urny</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rPr>
                        <a:t>*</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1600" b="1" i="0" u="none" strike="noStrike" cap="none" normalizeH="0" baseline="0" dirty="0">
                        <a:ln>
                          <a:noFill/>
                        </a:ln>
                        <a:solidFill>
                          <a:srgbClr val="3333CC"/>
                        </a:solidFill>
                        <a:effectLst/>
                        <a:latin typeface="Times New Roman" panose="02020603050405020304" pitchFamily="18" charset="0"/>
                        <a:cs typeface="Times New Roman" panose="02020603050405020304" pitchFamily="18" charset="0"/>
                      </a:endParaRP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a:t>
                      </a:r>
                    </a:p>
                  </a:txBody>
                  <a:tcPr marL="43974" marR="4397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graphicFrame>
        <p:nvGraphicFramePr>
          <p:cNvPr id="10" name="Tabela 9">
            <a:extLst>
              <a:ext uri="{FF2B5EF4-FFF2-40B4-BE49-F238E27FC236}">
                <a16:creationId xmlns:a16="http://schemas.microsoft.com/office/drawing/2014/main" xmlns="" id="{C2BDCB83-49BD-4EE5-BA21-29BC1FD27D2B}"/>
              </a:ext>
            </a:extLst>
          </p:cNvPr>
          <p:cNvGraphicFramePr>
            <a:graphicFrameLocks noGrp="1"/>
          </p:cNvGraphicFramePr>
          <p:nvPr/>
        </p:nvGraphicFramePr>
        <p:xfrm>
          <a:off x="107950" y="5730875"/>
          <a:ext cx="8683625" cy="1096963"/>
        </p:xfrm>
        <a:graphic>
          <a:graphicData uri="http://schemas.openxmlformats.org/drawingml/2006/table">
            <a:tbl>
              <a:tblPr/>
              <a:tblGrid>
                <a:gridCol w="8683625">
                  <a:extLst>
                    <a:ext uri="{9D8B030D-6E8A-4147-A177-3AD203B41FA5}">
                      <a16:colId xmlns:a16="http://schemas.microsoft.com/office/drawing/2014/main" xmlns="" val="20000"/>
                    </a:ext>
                  </a:extLst>
                </a:gridCol>
              </a:tblGrid>
              <a:tr h="1096963">
                <a:tc>
                  <a:txBody>
                    <a:bodyPr/>
                    <a:lstStyle>
                      <a:lvl1pPr marL="809625" indent="-809625">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algn="just" fontAlgn="ctr">
                        <a:lnSpc>
                          <a:spcPct val="100000"/>
                        </a:lnSpc>
                        <a:spcBef>
                          <a:spcPts val="0"/>
                        </a:spcBef>
                      </a:pPr>
                      <a:r>
                        <a:rPr lang="pl-PL" sz="1800" kern="1200" dirty="0">
                          <a:solidFill>
                            <a:schemeClr val="tx1"/>
                          </a:solidFill>
                          <a:effectLst/>
                          <a:latin typeface="Calibri" panose="020F0502020204030204" pitchFamily="34" charset="0"/>
                          <a:ea typeface="+mn-ea"/>
                          <a:cs typeface="+mn-cs"/>
                        </a:rPr>
                        <a:t>Liczba otrzymanych kopert zwrotnych (punkt 8 protokołu) </a:t>
                      </a:r>
                      <a:r>
                        <a:rPr lang="pl-PL" sz="1800" u="heavy" kern="1200" dirty="0">
                          <a:solidFill>
                            <a:schemeClr val="tx1"/>
                          </a:solidFill>
                          <a:effectLst/>
                          <a:latin typeface="Calibri" panose="020F0502020204030204" pitchFamily="34" charset="0"/>
                          <a:ea typeface="+mn-ea"/>
                          <a:cs typeface="+mn-cs"/>
                        </a:rPr>
                        <a:t>nie może być większa</a:t>
                      </a:r>
                      <a:r>
                        <a:rPr lang="pl-PL" sz="1800" kern="1200" dirty="0">
                          <a:solidFill>
                            <a:schemeClr val="tx1"/>
                          </a:solidFill>
                          <a:effectLst/>
                          <a:latin typeface="Calibri" panose="020F0502020204030204" pitchFamily="34" charset="0"/>
                          <a:ea typeface="+mn-ea"/>
                          <a:cs typeface="+mn-cs"/>
                        </a:rPr>
                        <a:t> od liczby  wyborców, którym wysłano pakiety wyborcze (punkt 7 protokołu). </a:t>
                      </a:r>
                    </a:p>
                    <a:p>
                      <a:pPr algn="l" fontAlgn="ctr">
                        <a:spcBef>
                          <a:spcPts val="0"/>
                        </a:spcBef>
                      </a:pPr>
                      <a:r>
                        <a:rPr lang="pl-PL" sz="1800" kern="1200" dirty="0">
                          <a:solidFill>
                            <a:schemeClr val="tx1"/>
                          </a:solidFill>
                          <a:effectLst/>
                          <a:latin typeface="Calibri" panose="020F0502020204030204" pitchFamily="34" charset="0"/>
                          <a:ea typeface="+mn-ea"/>
                          <a:cs typeface="+mn-cs"/>
                        </a:rPr>
                        <a:t>Suma liczb z punktów 8a–8e </a:t>
                      </a:r>
                      <a:r>
                        <a:rPr lang="pl-PL" sz="1800" u="heavy" kern="1200" dirty="0">
                          <a:solidFill>
                            <a:schemeClr val="tx1"/>
                          </a:solidFill>
                          <a:effectLst/>
                          <a:latin typeface="Calibri" panose="020F0502020204030204" pitchFamily="34" charset="0"/>
                          <a:ea typeface="+mn-ea"/>
                          <a:cs typeface="+mn-cs"/>
                        </a:rPr>
                        <a:t>nie może być mniejsza</a:t>
                      </a:r>
                      <a:r>
                        <a:rPr lang="pl-PL" sz="1800" kern="1200" dirty="0">
                          <a:solidFill>
                            <a:schemeClr val="tx1"/>
                          </a:solidFill>
                          <a:effectLst/>
                          <a:latin typeface="Calibri" panose="020F0502020204030204" pitchFamily="34" charset="0"/>
                          <a:ea typeface="+mn-ea"/>
                          <a:cs typeface="+mn-cs"/>
                        </a:rPr>
                        <a:t> od liczby otrzymanych kopert</a:t>
                      </a:r>
                    </a:p>
                    <a:p>
                      <a:pPr algn="l" fontAlgn="ctr">
                        <a:spcBef>
                          <a:spcPts val="0"/>
                        </a:spcBef>
                      </a:pPr>
                      <a:r>
                        <a:rPr lang="pl-PL" sz="1800" kern="1200" dirty="0">
                          <a:solidFill>
                            <a:schemeClr val="tx1"/>
                          </a:solidFill>
                          <a:effectLst/>
                          <a:latin typeface="Calibri" panose="020F0502020204030204" pitchFamily="34" charset="0"/>
                          <a:ea typeface="+mn-ea"/>
                          <a:cs typeface="+mn-cs"/>
                        </a:rPr>
                        <a:t>zwrotnych (punkt 8 protokołu).</a:t>
                      </a:r>
                    </a:p>
                  </a:txBody>
                  <a:tcPr marL="43968" marR="43968"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7" name="Prostokąt 6">
            <a:extLst>
              <a:ext uri="{FF2B5EF4-FFF2-40B4-BE49-F238E27FC236}">
                <a16:creationId xmlns:a16="http://schemas.microsoft.com/office/drawing/2014/main" xmlns="" id="{F38BD62F-B428-4167-A4AE-51CB8C8940CC}"/>
              </a:ext>
            </a:extLst>
          </p:cNvPr>
          <p:cNvSpPr/>
          <p:nvPr/>
        </p:nvSpPr>
        <p:spPr>
          <a:xfrm>
            <a:off x="539750" y="2455863"/>
            <a:ext cx="8424863"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5537" name="Prostokąt 5"/>
          <p:cNvSpPr>
            <a:spLocks noChangeArrowheads="1"/>
          </p:cNvSpPr>
          <p:nvPr/>
        </p:nvSpPr>
        <p:spPr bwMode="auto">
          <a:xfrm>
            <a:off x="684213" y="550863"/>
            <a:ext cx="6408737" cy="430212"/>
          </a:xfrm>
          <a:prstGeom prst="rect">
            <a:avLst/>
          </a:prstGeom>
          <a:noFill/>
          <a:ln w="9525">
            <a:noFill/>
            <a:miter lim="800000"/>
            <a:headEnd/>
            <a:tailEnd/>
          </a:ln>
        </p:spPr>
        <p:txBody>
          <a:bodyPr>
            <a:spAutoFit/>
          </a:bodyPr>
          <a:lstStyle/>
          <a:p>
            <a:pPr algn="ctr">
              <a:spcAft>
                <a:spcPts val="600"/>
              </a:spcAft>
            </a:pPr>
            <a:r>
              <a:rPr lang="pl-PL" altLang="pl-PL" sz="2200" b="1">
                <a:solidFill>
                  <a:srgbClr val="9D032A"/>
                </a:solidFill>
                <a:latin typeface="Arial Black" pitchFamily="34" charset="0"/>
              </a:rPr>
              <a:t>ROZLICZENIE KART DO GŁOSOWANIA</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Prostokąt 3"/>
          <p:cNvSpPr>
            <a:spLocks noChangeArrowheads="1"/>
          </p:cNvSpPr>
          <p:nvPr/>
        </p:nvSpPr>
        <p:spPr bwMode="auto">
          <a:xfrm>
            <a:off x="34925" y="333375"/>
            <a:ext cx="7632700" cy="7842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a:p>
            <a:pPr algn="ctr"/>
            <a:r>
              <a:rPr lang="pl-PL" altLang="pl-PL" b="1">
                <a:solidFill>
                  <a:srgbClr val="C00000"/>
                </a:solidFill>
              </a:rPr>
              <a:t>-  otwarcie urny wyborczej i segregowanie zawartości -</a:t>
            </a:r>
          </a:p>
        </p:txBody>
      </p:sp>
      <p:sp>
        <p:nvSpPr>
          <p:cNvPr id="19459" name="Rectangle 4">
            <a:extLst>
              <a:ext uri="{FF2B5EF4-FFF2-40B4-BE49-F238E27FC236}">
                <a16:creationId xmlns:a16="http://schemas.microsoft.com/office/drawing/2014/main" xmlns="" id="{FC25FB17-626E-4B93-9485-0DA91A078D30}"/>
              </a:ext>
            </a:extLst>
          </p:cNvPr>
          <p:cNvSpPr>
            <a:spLocks noChangeArrowheads="1"/>
          </p:cNvSpPr>
          <p:nvPr/>
        </p:nvSpPr>
        <p:spPr bwMode="auto">
          <a:xfrm>
            <a:off x="0" y="1422400"/>
            <a:ext cx="9074150" cy="3902075"/>
          </a:xfrm>
          <a:prstGeom prst="rect">
            <a:avLst/>
          </a:prstGeom>
          <a:noFill/>
          <a:ln>
            <a:noFill/>
          </a:ln>
          <a:extLst/>
        </p:spPr>
        <p:txBody>
          <a:bodyPr anchor="ctr">
            <a:spAutoFit/>
          </a:bodyPr>
          <a:lstStyle>
            <a:lvl1pPr>
              <a:lnSpc>
                <a:spcPct val="90000"/>
              </a:lnSpc>
              <a:spcBef>
                <a:spcPts val="1000"/>
              </a:spcBef>
              <a:buFont typeface="Arial" panose="020B0604020202020204" pitchFamily="34" charset="0"/>
              <a:buChar char="•"/>
              <a:tabLst>
                <a:tab pos="28892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8892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8892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8892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8892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8892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8892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8892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88925" algn="l"/>
              </a:tabLst>
              <a:defRPr>
                <a:solidFill>
                  <a:schemeClr val="tx1"/>
                </a:solidFill>
                <a:latin typeface="Calibri" panose="020F0502020204030204" pitchFamily="34" charset="0"/>
              </a:defRPr>
            </a:lvl9pPr>
          </a:lstStyle>
          <a:p>
            <a:pPr marL="285750" indent="-285750" algn="just" fontAlgn="ctr">
              <a:lnSpc>
                <a:spcPct val="100000"/>
              </a:lnSpc>
              <a:spcBef>
                <a:spcPct val="0"/>
              </a:spcBef>
              <a:spcAft>
                <a:spcPts val="600"/>
              </a:spcAft>
              <a:buFont typeface="Wingdings" panose="05000000000000000000" pitchFamily="2" charset="2"/>
              <a:buChar char="Ø"/>
              <a:defRPr/>
            </a:pPr>
            <a:r>
              <a:rPr lang="pl-PL" altLang="pl-PL" sz="1750" b="1" dirty="0">
                <a:latin typeface="Arial" panose="020B0604020202020204" pitchFamily="34" charset="0"/>
                <a:ea typeface="Calibri" panose="020F0502020204030204" pitchFamily="34" charset="0"/>
                <a:cs typeface="Arial" panose="020B0604020202020204" pitchFamily="34" charset="0"/>
              </a:rPr>
              <a:t>Komisja sprawdza, czy pieczęcie na urnie oraz na wlocie do urny lub jednorazowe plomby – nalepki foliowe pozostały nienaruszone, po czym </a:t>
            </a:r>
            <a:r>
              <a:rPr lang="pl-PL" altLang="pl-PL" sz="1750" b="1" u="sng" dirty="0">
                <a:latin typeface="Arial" panose="020B0604020202020204" pitchFamily="34" charset="0"/>
                <a:ea typeface="Calibri" panose="020F0502020204030204" pitchFamily="34" charset="0"/>
                <a:cs typeface="Arial" panose="020B0604020202020204" pitchFamily="34" charset="0"/>
              </a:rPr>
              <a:t>otwiera urnę i wyjmuje z niej karty </a:t>
            </a:r>
            <a:r>
              <a:rPr lang="pl-PL" altLang="pl-PL" sz="1750" b="1" dirty="0">
                <a:latin typeface="Arial" panose="020B0604020202020204" pitchFamily="34" charset="0"/>
                <a:ea typeface="Calibri" panose="020F0502020204030204" pitchFamily="34" charset="0"/>
                <a:cs typeface="Arial" panose="020B0604020202020204" pitchFamily="34" charset="0"/>
              </a:rPr>
              <a:t>do głosowania.</a:t>
            </a:r>
            <a:r>
              <a:rPr lang="pl-PL" altLang="pl-PL" sz="1750" dirty="0">
                <a:latin typeface="Arial" panose="020B0604020202020204" pitchFamily="34" charset="0"/>
                <a:ea typeface="Calibri" panose="020F0502020204030204" pitchFamily="34" charset="0"/>
                <a:cs typeface="Arial" panose="020B0604020202020204" pitchFamily="34" charset="0"/>
              </a:rPr>
              <a:t> </a:t>
            </a:r>
          </a:p>
          <a:p>
            <a:pPr marL="285750" indent="-285750" algn="just" fontAlgn="ctr">
              <a:lnSpc>
                <a:spcPct val="100000"/>
              </a:lnSpc>
              <a:spcBef>
                <a:spcPct val="0"/>
              </a:spcBef>
              <a:spcAft>
                <a:spcPts val="600"/>
              </a:spcAft>
              <a:buFont typeface="Wingdings" panose="05000000000000000000" pitchFamily="2" charset="2"/>
              <a:buChar char="Ø"/>
              <a:defRPr/>
            </a:pPr>
            <a:r>
              <a:rPr lang="pl-PL" altLang="pl-PL" sz="1750" dirty="0">
                <a:latin typeface="Arial" panose="020B0604020202020204" pitchFamily="34" charset="0"/>
                <a:ea typeface="Calibri" panose="020F0502020204030204" pitchFamily="34" charset="0"/>
                <a:cs typeface="Arial" panose="020B0604020202020204" pitchFamily="34" charset="0"/>
              </a:rPr>
              <a:t>Zaleca się </a:t>
            </a:r>
            <a:r>
              <a:rPr lang="pl-PL" altLang="pl-PL" sz="1750" u="sng" dirty="0">
                <a:latin typeface="Arial" panose="020B0604020202020204" pitchFamily="34" charset="0"/>
                <a:ea typeface="Calibri" panose="020F0502020204030204" pitchFamily="34" charset="0"/>
                <a:cs typeface="Arial" panose="020B0604020202020204" pitchFamily="34" charset="0"/>
              </a:rPr>
              <a:t>zachowanie staranności</a:t>
            </a:r>
            <a:r>
              <a:rPr lang="pl-PL" altLang="pl-PL" sz="1750" dirty="0">
                <a:latin typeface="Arial" panose="020B0604020202020204" pitchFamily="34" charset="0"/>
                <a:ea typeface="Calibri" panose="020F0502020204030204" pitchFamily="34" charset="0"/>
                <a:cs typeface="Arial" panose="020B0604020202020204" pitchFamily="34" charset="0"/>
              </a:rPr>
              <a:t> przy wyjmowaniu kart z urny, </a:t>
            </a:r>
            <a:r>
              <a:rPr lang="pl-PL" altLang="pl-PL" sz="1750" dirty="0">
                <a:solidFill>
                  <a:srgbClr val="C00000"/>
                </a:solidFill>
                <a:latin typeface="Arial" panose="020B0604020202020204" pitchFamily="34" charset="0"/>
                <a:ea typeface="Calibri" panose="020F0502020204030204" pitchFamily="34" charset="0"/>
                <a:cs typeface="Arial" panose="020B0604020202020204" pitchFamily="34" charset="0"/>
              </a:rPr>
              <a:t>aby karty do głosowania nie zostały uszkodzone.</a:t>
            </a:r>
            <a:r>
              <a:rPr lang="pl-PL" altLang="pl-PL" sz="1750" dirty="0">
                <a:latin typeface="Arial" panose="020B0604020202020204" pitchFamily="34" charset="0"/>
                <a:ea typeface="Calibri" panose="020F0502020204030204" pitchFamily="34" charset="0"/>
                <a:cs typeface="Arial" panose="020B0604020202020204" pitchFamily="34" charset="0"/>
              </a:rPr>
              <a:t> Poza tym należy wyjmować karty do głosowania z urny wyborczej w taki sposób, </a:t>
            </a:r>
            <a:r>
              <a:rPr lang="pl-PL" altLang="pl-PL" sz="1750" dirty="0">
                <a:solidFill>
                  <a:srgbClr val="C00000"/>
                </a:solidFill>
                <a:latin typeface="Arial" panose="020B0604020202020204" pitchFamily="34" charset="0"/>
                <a:ea typeface="Calibri" panose="020F0502020204030204" pitchFamily="34" charset="0"/>
                <a:cs typeface="Arial" panose="020B0604020202020204" pitchFamily="34" charset="0"/>
              </a:rPr>
              <a:t>aby nie uszkodzić urny.</a:t>
            </a:r>
          </a:p>
          <a:p>
            <a:pPr marL="285750" indent="-285750" algn="just" fontAlgn="ctr">
              <a:lnSpc>
                <a:spcPct val="100000"/>
              </a:lnSpc>
              <a:spcBef>
                <a:spcPct val="0"/>
              </a:spcBef>
              <a:spcAft>
                <a:spcPts val="600"/>
              </a:spcAft>
              <a:buFont typeface="Wingdings" panose="05000000000000000000" pitchFamily="2" charset="2"/>
              <a:buChar char="Ø"/>
              <a:defRPr/>
            </a:pPr>
            <a:r>
              <a:rPr lang="pl-PL" altLang="pl-PL" sz="1750" u="sng" dirty="0">
                <a:latin typeface="Arial" panose="020B0604020202020204" pitchFamily="34" charset="0"/>
                <a:ea typeface="Calibri" panose="020F0502020204030204" pitchFamily="34" charset="0"/>
                <a:cs typeface="Arial" panose="020B0604020202020204" pitchFamily="34" charset="0"/>
              </a:rPr>
              <a:t>Niedopuszczalne jest przewracanie</a:t>
            </a:r>
            <a:r>
              <a:rPr lang="pl-PL" altLang="pl-PL" sz="1750" dirty="0">
                <a:latin typeface="Arial" panose="020B0604020202020204" pitchFamily="34" charset="0"/>
                <a:ea typeface="Calibri" panose="020F0502020204030204" pitchFamily="34" charset="0"/>
                <a:cs typeface="Arial" panose="020B0604020202020204" pitchFamily="34" charset="0"/>
              </a:rPr>
              <a:t> wypełnionej urny wyborczej. </a:t>
            </a:r>
          </a:p>
          <a:p>
            <a:pPr marL="285750" indent="-285750" algn="just" fontAlgn="ctr">
              <a:lnSpc>
                <a:spcPct val="100000"/>
              </a:lnSpc>
              <a:spcBef>
                <a:spcPct val="0"/>
              </a:spcBef>
              <a:spcAft>
                <a:spcPts val="600"/>
              </a:spcAft>
              <a:buFont typeface="Wingdings" panose="05000000000000000000" pitchFamily="2" charset="2"/>
              <a:buChar char="Ø"/>
              <a:defRPr/>
            </a:pPr>
            <a:r>
              <a:rPr lang="pl-PL" altLang="pl-PL" sz="1750" dirty="0">
                <a:latin typeface="Arial" panose="020B0604020202020204" pitchFamily="34" charset="0"/>
                <a:ea typeface="Calibri" panose="020F0502020204030204" pitchFamily="34" charset="0"/>
                <a:cs typeface="Arial" panose="020B0604020202020204" pitchFamily="34" charset="0"/>
              </a:rPr>
              <a:t>W przypadku gdy urna jest znacznie zapełniona, należy w pierwszej kolejności wyjąć część kart do głosowania, a dopiero później ewentualnie przechylić urnę wyborczą, zachowując przy tym szczególną ostrożność.</a:t>
            </a:r>
          </a:p>
          <a:p>
            <a:pPr marL="285750" indent="-285750" algn="just" fontAlgn="ctr">
              <a:lnSpc>
                <a:spcPct val="100000"/>
              </a:lnSpc>
              <a:spcBef>
                <a:spcPct val="0"/>
              </a:spcBef>
              <a:spcAft>
                <a:spcPts val="600"/>
              </a:spcAft>
              <a:buFont typeface="Wingdings" panose="05000000000000000000" pitchFamily="2" charset="2"/>
              <a:buChar char="Ø"/>
              <a:defRPr/>
            </a:pPr>
            <a:r>
              <a:rPr lang="pl-PL" altLang="pl-PL" sz="1750" b="1" dirty="0">
                <a:latin typeface="Arial" panose="020B0604020202020204" pitchFamily="34" charset="0"/>
                <a:ea typeface="Calibri" panose="020F0502020204030204" pitchFamily="34" charset="0"/>
                <a:cs typeface="Arial" panose="020B0604020202020204" pitchFamily="34" charset="0"/>
              </a:rPr>
              <a:t>Jeżeli </a:t>
            </a:r>
            <a:r>
              <a:rPr lang="pl-PL" altLang="pl-PL" sz="1750" b="1" dirty="0">
                <a:solidFill>
                  <a:srgbClr val="0000CC"/>
                </a:solidFill>
                <a:latin typeface="Arial" panose="020B0604020202020204" pitchFamily="34" charset="0"/>
                <a:ea typeface="Calibri" panose="020F0502020204030204" pitchFamily="34" charset="0"/>
                <a:cs typeface="Arial" panose="020B0604020202020204" pitchFamily="34" charset="0"/>
              </a:rPr>
              <a:t>w urnie znajdują się inne przedmioty niż karty do głosowania </a:t>
            </a:r>
            <a:r>
              <a:rPr lang="pl-PL" altLang="pl-PL" sz="1750" b="1" dirty="0">
                <a:latin typeface="Arial" panose="020B0604020202020204" pitchFamily="34" charset="0"/>
                <a:ea typeface="Calibri" panose="020F0502020204030204" pitchFamily="34" charset="0"/>
                <a:cs typeface="Arial" panose="020B0604020202020204" pitchFamily="34" charset="0"/>
              </a:rPr>
              <a:t>(w tym np. czyste kartki papieru), OKW oddziela je od kart do głosowania, a informacje o ich odnalezieniu odnotowuje </a:t>
            </a:r>
            <a:r>
              <a:rPr lang="pl-PL" altLang="pl-PL" sz="1750" b="1" u="sng" dirty="0">
                <a:latin typeface="Arial" panose="020B0604020202020204" pitchFamily="34" charset="0"/>
                <a:ea typeface="Calibri" panose="020F0502020204030204" pitchFamily="34" charset="0"/>
                <a:cs typeface="Arial" panose="020B0604020202020204" pitchFamily="34" charset="0"/>
              </a:rPr>
              <a:t>w punkcie </a:t>
            </a:r>
            <a:r>
              <a:rPr lang="pl-PL" altLang="pl-PL" sz="1750" b="1" u="sng" dirty="0">
                <a:solidFill>
                  <a:srgbClr val="0000CC"/>
                </a:solidFill>
                <a:latin typeface="Arial" panose="020B0604020202020204" pitchFamily="34" charset="0"/>
                <a:ea typeface="Calibri" panose="020F0502020204030204" pitchFamily="34" charset="0"/>
                <a:cs typeface="Arial" panose="020B0604020202020204" pitchFamily="34" charset="0"/>
              </a:rPr>
              <a:t>22</a:t>
            </a:r>
            <a:r>
              <a:rPr lang="pl-PL" altLang="pl-PL" sz="1750" b="1" u="sng" dirty="0">
                <a:latin typeface="Arial" panose="020B0604020202020204" pitchFamily="34" charset="0"/>
                <a:ea typeface="Calibri" panose="020F0502020204030204" pitchFamily="34" charset="0"/>
                <a:cs typeface="Arial" panose="020B0604020202020204" pitchFamily="34" charset="0"/>
              </a:rPr>
              <a:t> protokołu głosowania</a:t>
            </a:r>
            <a:r>
              <a:rPr lang="pl-PL" altLang="pl-PL" sz="1750" b="1" dirty="0">
                <a:latin typeface="Arial" panose="020B0604020202020204" pitchFamily="34" charset="0"/>
                <a:ea typeface="Calibri" panose="020F0502020204030204" pitchFamily="34" charset="0"/>
                <a:cs typeface="Arial" panose="020B0604020202020204" pitchFamily="34" charset="0"/>
              </a:rPr>
              <a:t>.</a:t>
            </a:r>
          </a:p>
        </p:txBody>
      </p:sp>
      <p:sp>
        <p:nvSpPr>
          <p:cNvPr id="2" name="pole tekstowe 1">
            <a:extLst>
              <a:ext uri="{FF2B5EF4-FFF2-40B4-BE49-F238E27FC236}">
                <a16:creationId xmlns:a16="http://schemas.microsoft.com/office/drawing/2014/main" xmlns="" id="{AA86FF87-FDF6-42C5-993D-19F3C4D809D6}"/>
              </a:ext>
            </a:extLst>
          </p:cNvPr>
          <p:cNvSpPr txBox="1"/>
          <p:nvPr/>
        </p:nvSpPr>
        <p:spPr>
          <a:xfrm>
            <a:off x="185738" y="5476875"/>
            <a:ext cx="7626350" cy="1201738"/>
          </a:xfrm>
          <a:prstGeom prst="rect">
            <a:avLst/>
          </a:prstGeom>
          <a:solidFill>
            <a:srgbClr val="9D032A"/>
          </a:solidFill>
        </p:spPr>
        <p:txBody>
          <a:bodyPr>
            <a:spAutoFit/>
          </a:bodyPr>
          <a:lstStyle/>
          <a:p>
            <a:pPr algn="just">
              <a:defRPr/>
            </a:pPr>
            <a:r>
              <a:rPr lang="pl-PL" sz="1750" b="1" dirty="0">
                <a:solidFill>
                  <a:schemeClr val="bg1"/>
                </a:solidFill>
                <a:latin typeface="Arial" panose="020B0604020202020204" pitchFamily="34" charset="0"/>
              </a:rPr>
              <a:t>Jako przedmiot znaleziony w urnie traktuje się także </a:t>
            </a:r>
            <a:r>
              <a:rPr lang="pl-PL" sz="1750" b="1" u="sng" dirty="0">
                <a:solidFill>
                  <a:schemeClr val="bg1"/>
                </a:solidFill>
                <a:latin typeface="Arial" panose="020B0604020202020204" pitchFamily="34" charset="0"/>
              </a:rPr>
              <a:t>kopertę zwrotną </a:t>
            </a:r>
            <a:r>
              <a:rPr lang="pl-PL" sz="1750" b="1" dirty="0">
                <a:solidFill>
                  <a:schemeClr val="bg1"/>
                </a:solidFill>
                <a:latin typeface="Arial" panose="020B0604020202020204" pitchFamily="34" charset="0"/>
              </a:rPr>
              <a:t>w głosowaniu korespondencyjnym, którą wyborca </a:t>
            </a:r>
            <a:r>
              <a:rPr lang="pl-PL" sz="1750" b="1" u="sng" dirty="0">
                <a:solidFill>
                  <a:schemeClr val="bg1"/>
                </a:solidFill>
                <a:latin typeface="Arial" panose="020B0604020202020204" pitchFamily="34" charset="0"/>
              </a:rPr>
              <a:t>wrzucił samodzielnie</a:t>
            </a:r>
            <a:r>
              <a:rPr lang="pl-PL" sz="1750" b="1" dirty="0">
                <a:solidFill>
                  <a:schemeClr val="bg1"/>
                </a:solidFill>
                <a:latin typeface="Arial" panose="020B0604020202020204" pitchFamily="34" charset="0"/>
              </a:rPr>
              <a:t> do urny. </a:t>
            </a:r>
            <a:r>
              <a:rPr lang="pl-PL" sz="1750" b="1" u="sng" dirty="0">
                <a:solidFill>
                  <a:schemeClr val="bg1"/>
                </a:solidFill>
                <a:latin typeface="Arial" panose="020B0604020202020204" pitchFamily="34" charset="0"/>
              </a:rPr>
              <a:t>Koperty zwrotnej </a:t>
            </a:r>
            <a:r>
              <a:rPr lang="pl-PL" sz="1750" b="1" dirty="0">
                <a:solidFill>
                  <a:schemeClr val="bg1"/>
                </a:solidFill>
                <a:latin typeface="Arial" panose="020B0604020202020204" pitchFamily="34" charset="0"/>
              </a:rPr>
              <a:t>znalezionej w urnie komisja </a:t>
            </a:r>
            <a:r>
              <a:rPr lang="pl-PL" sz="1750" b="1" u="sng" dirty="0">
                <a:solidFill>
                  <a:schemeClr val="bg1"/>
                </a:solidFill>
                <a:latin typeface="Arial" panose="020B0604020202020204" pitchFamily="34" charset="0"/>
              </a:rPr>
              <a:t>nie otwiera</a:t>
            </a:r>
            <a:r>
              <a:rPr lang="pl-PL" sz="1750" b="1" dirty="0">
                <a:solidFill>
                  <a:schemeClr val="bg1"/>
                </a:solidFill>
                <a:latin typeface="Arial" panose="020B0604020202020204" pitchFamily="34" charset="0"/>
              </a:rPr>
              <a:t>, a powyższe zdarzenie opisuje w punkcie 22 protokołu.</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ipsa 25">
            <a:extLst>
              <a:ext uri="{FF2B5EF4-FFF2-40B4-BE49-F238E27FC236}">
                <a16:creationId xmlns:a16="http://schemas.microsoft.com/office/drawing/2014/main" xmlns="" id="{C95747BC-092D-4AA7-AC5B-8277EF65B1BE}"/>
              </a:ext>
            </a:extLst>
          </p:cNvPr>
          <p:cNvSpPr/>
          <p:nvPr/>
        </p:nvSpPr>
        <p:spPr>
          <a:xfrm>
            <a:off x="611188" y="188913"/>
            <a:ext cx="6697662" cy="12239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7523" name="Prostokąt 2"/>
          <p:cNvSpPr>
            <a:spLocks noChangeArrowheads="1"/>
          </p:cNvSpPr>
          <p:nvPr/>
        </p:nvSpPr>
        <p:spPr bwMode="auto">
          <a:xfrm>
            <a:off x="504825" y="477838"/>
            <a:ext cx="6946900" cy="430212"/>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KARTY DO GŁOSOWANIA - PRZEGLĄD</a:t>
            </a:r>
          </a:p>
        </p:txBody>
      </p:sp>
      <p:pic>
        <p:nvPicPr>
          <p:cNvPr id="107524" name="Obraz 11" descr="WYBORY - nowa_urna.png"/>
          <p:cNvPicPr>
            <a:picLocks noChangeAspect="1"/>
          </p:cNvPicPr>
          <p:nvPr/>
        </p:nvPicPr>
        <p:blipFill>
          <a:blip r:embed="rId2"/>
          <a:srcRect/>
          <a:stretch>
            <a:fillRect/>
          </a:stretch>
        </p:blipFill>
        <p:spPr bwMode="auto">
          <a:xfrm>
            <a:off x="34925" y="1412875"/>
            <a:ext cx="1406525" cy="1674813"/>
          </a:xfrm>
          <a:prstGeom prst="rect">
            <a:avLst/>
          </a:prstGeom>
          <a:noFill/>
          <a:ln w="9525">
            <a:noFill/>
            <a:miter lim="800000"/>
            <a:headEnd/>
            <a:tailEnd/>
          </a:ln>
        </p:spPr>
      </p:pic>
      <p:sp>
        <p:nvSpPr>
          <p:cNvPr id="18437" name="Prostokąt 6">
            <a:extLst>
              <a:ext uri="{FF2B5EF4-FFF2-40B4-BE49-F238E27FC236}">
                <a16:creationId xmlns:a16="http://schemas.microsoft.com/office/drawing/2014/main" xmlns="" id="{15CD3722-E2A7-472C-AF94-28CABF791FF0}"/>
              </a:ext>
            </a:extLst>
          </p:cNvPr>
          <p:cNvSpPr>
            <a:spLocks noChangeArrowheads="1"/>
          </p:cNvSpPr>
          <p:nvPr/>
        </p:nvSpPr>
        <p:spPr bwMode="auto">
          <a:xfrm>
            <a:off x="2200275" y="1309688"/>
            <a:ext cx="4892675" cy="646112"/>
          </a:xfrm>
          <a:prstGeom prst="rect">
            <a:avLst/>
          </a:prstGeom>
          <a:solidFill>
            <a:schemeClr val="bg1">
              <a:lumMod val="75000"/>
            </a:schemeClr>
          </a:solidFill>
          <a:ln w="6350">
            <a:solidFill>
              <a:srgbClr val="0000CC"/>
            </a:solidFill>
            <a:miter lim="800000"/>
            <a:headEnd/>
            <a:tailEnd/>
          </a:ln>
        </p:spPr>
        <p:txBody>
          <a:bodyPr>
            <a:spAutoFit/>
          </a:bodyPr>
          <a:lstStyle/>
          <a:p>
            <a:pPr>
              <a:defRPr/>
            </a:pPr>
            <a:r>
              <a:rPr lang="pl-PL" altLang="pl-PL" b="1" i="1"/>
              <a:t>1-Inne przedmioty niż karty do głosowania lub koperty z kartami do głosowania</a:t>
            </a:r>
          </a:p>
        </p:txBody>
      </p:sp>
      <p:sp>
        <p:nvSpPr>
          <p:cNvPr id="8" name="Prostokąt 7">
            <a:extLst>
              <a:ext uri="{FF2B5EF4-FFF2-40B4-BE49-F238E27FC236}">
                <a16:creationId xmlns:a16="http://schemas.microsoft.com/office/drawing/2014/main" xmlns="" id="{8AC03E59-9744-4F65-993C-8657553D47E7}"/>
              </a:ext>
            </a:extLst>
          </p:cNvPr>
          <p:cNvSpPr/>
          <p:nvPr/>
        </p:nvSpPr>
        <p:spPr>
          <a:xfrm>
            <a:off x="2195513" y="2127250"/>
            <a:ext cx="3816350" cy="646113"/>
          </a:xfrm>
          <a:prstGeom prst="rect">
            <a:avLst/>
          </a:prstGeom>
          <a:solidFill>
            <a:schemeClr val="bg1">
              <a:lumMod val="95000"/>
            </a:schemeClr>
          </a:solidFill>
          <a:ln w="38100">
            <a:solidFill>
              <a:srgbClr val="0000CC"/>
            </a:solidFill>
          </a:ln>
        </p:spPr>
        <p:txBody>
          <a:bodyPr>
            <a:spAutoFit/>
          </a:bodyPr>
          <a:lstStyle/>
          <a:p>
            <a:pPr>
              <a:defRPr/>
            </a:pPr>
            <a:r>
              <a:rPr lang="pl-PL" altLang="pl-PL" b="1" i="1" dirty="0"/>
              <a:t>2-Koperty z kartami do głosowania</a:t>
            </a:r>
          </a:p>
        </p:txBody>
      </p:sp>
      <p:sp>
        <p:nvSpPr>
          <p:cNvPr id="107527" name="Prostokąt 8"/>
          <p:cNvSpPr>
            <a:spLocks noChangeArrowheads="1"/>
          </p:cNvSpPr>
          <p:nvPr/>
        </p:nvSpPr>
        <p:spPr bwMode="auto">
          <a:xfrm>
            <a:off x="2206625" y="3049588"/>
            <a:ext cx="4237038" cy="646112"/>
          </a:xfrm>
          <a:prstGeom prst="rect">
            <a:avLst/>
          </a:prstGeom>
          <a:solidFill>
            <a:schemeClr val="bg1"/>
          </a:solidFill>
          <a:ln w="38100">
            <a:solidFill>
              <a:srgbClr val="0000CC"/>
            </a:solidFill>
            <a:miter lim="800000"/>
            <a:headEnd/>
            <a:tailEnd/>
          </a:ln>
        </p:spPr>
        <p:txBody>
          <a:bodyPr>
            <a:spAutoFit/>
          </a:bodyPr>
          <a:lstStyle/>
          <a:p>
            <a:r>
              <a:rPr lang="pl-PL" altLang="pl-PL" b="1" i="1"/>
              <a:t>3-Karty do głosowania całkowicie przedarte (na dwie lub więcej części)</a:t>
            </a:r>
          </a:p>
        </p:txBody>
      </p:sp>
      <p:sp>
        <p:nvSpPr>
          <p:cNvPr id="14" name="Strzałka w prawo 13">
            <a:extLst>
              <a:ext uri="{FF2B5EF4-FFF2-40B4-BE49-F238E27FC236}">
                <a16:creationId xmlns:a16="http://schemas.microsoft.com/office/drawing/2014/main" xmlns="" id="{FA3580F1-5E2E-41C8-852F-2296469593D6}"/>
              </a:ext>
            </a:extLst>
          </p:cNvPr>
          <p:cNvSpPr/>
          <p:nvPr/>
        </p:nvSpPr>
        <p:spPr>
          <a:xfrm>
            <a:off x="1546225" y="1557338"/>
            <a:ext cx="649288" cy="288925"/>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 name="Strzałka w prawo 14">
            <a:extLst>
              <a:ext uri="{FF2B5EF4-FFF2-40B4-BE49-F238E27FC236}">
                <a16:creationId xmlns:a16="http://schemas.microsoft.com/office/drawing/2014/main" xmlns="" id="{817B8F8E-8FB9-4356-9E96-E70439ED0BDA}"/>
              </a:ext>
            </a:extLst>
          </p:cNvPr>
          <p:cNvSpPr/>
          <p:nvPr/>
        </p:nvSpPr>
        <p:spPr>
          <a:xfrm>
            <a:off x="1547813" y="2271713"/>
            <a:ext cx="647700" cy="288925"/>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 name="Strzałka w prawo 15">
            <a:extLst>
              <a:ext uri="{FF2B5EF4-FFF2-40B4-BE49-F238E27FC236}">
                <a16:creationId xmlns:a16="http://schemas.microsoft.com/office/drawing/2014/main" xmlns="" id="{DA3580BE-4721-49FE-B7CE-90C99DB68470}"/>
              </a:ext>
            </a:extLst>
          </p:cNvPr>
          <p:cNvSpPr/>
          <p:nvPr/>
        </p:nvSpPr>
        <p:spPr>
          <a:xfrm>
            <a:off x="1558925" y="3049588"/>
            <a:ext cx="647700" cy="288925"/>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7531" name="Prostokąt 29"/>
          <p:cNvSpPr>
            <a:spLocks noChangeArrowheads="1"/>
          </p:cNvSpPr>
          <p:nvPr/>
        </p:nvSpPr>
        <p:spPr bwMode="auto">
          <a:xfrm>
            <a:off x="2206625" y="3998913"/>
            <a:ext cx="6181725" cy="646112"/>
          </a:xfrm>
          <a:prstGeom prst="rect">
            <a:avLst/>
          </a:prstGeom>
          <a:solidFill>
            <a:srgbClr val="FF0000"/>
          </a:solidFill>
          <a:ln w="38100">
            <a:solidFill>
              <a:srgbClr val="0000CC"/>
            </a:solidFill>
            <a:miter lim="800000"/>
            <a:headEnd/>
            <a:tailEnd/>
          </a:ln>
        </p:spPr>
        <p:txBody>
          <a:bodyPr>
            <a:spAutoFit/>
          </a:bodyPr>
          <a:lstStyle/>
          <a:p>
            <a:r>
              <a:rPr lang="pl-PL" altLang="pl-PL" b="1" i="1"/>
              <a:t>Karty nieważne (np. pozbawione pieczęci komisji obwodowej lub z pieczęcią innej komisji)</a:t>
            </a:r>
          </a:p>
        </p:txBody>
      </p:sp>
      <p:sp>
        <p:nvSpPr>
          <p:cNvPr id="18444" name="Prostokąt 10">
            <a:extLst>
              <a:ext uri="{FF2B5EF4-FFF2-40B4-BE49-F238E27FC236}">
                <a16:creationId xmlns:a16="http://schemas.microsoft.com/office/drawing/2014/main" xmlns="" id="{A93585CC-E878-4D64-9866-77627F490DCD}"/>
              </a:ext>
            </a:extLst>
          </p:cNvPr>
          <p:cNvSpPr>
            <a:spLocks noChangeArrowheads="1"/>
          </p:cNvSpPr>
          <p:nvPr/>
        </p:nvSpPr>
        <p:spPr bwMode="auto">
          <a:xfrm>
            <a:off x="1184275" y="4967288"/>
            <a:ext cx="1041400" cy="1477962"/>
          </a:xfrm>
          <a:prstGeom prst="rect">
            <a:avLst/>
          </a:prstGeom>
          <a:solidFill>
            <a:schemeClr val="accent5">
              <a:lumMod val="20000"/>
              <a:lumOff val="80000"/>
            </a:schemeClr>
          </a:solidFill>
          <a:ln w="9525">
            <a:noFill/>
            <a:miter lim="800000"/>
            <a:headEnd/>
            <a:tailEnd/>
          </a:ln>
        </p:spPr>
        <p:txBody>
          <a:bodyPr>
            <a:spAutoFit/>
          </a:bodyPr>
          <a:lstStyle/>
          <a:p>
            <a:pPr>
              <a:defRPr/>
            </a:pPr>
            <a:endParaRPr lang="pl-PL" altLang="pl-PL" b="1" i="1"/>
          </a:p>
          <a:p>
            <a:pPr>
              <a:defRPr/>
            </a:pPr>
            <a:r>
              <a:rPr lang="pl-PL" altLang="pl-PL" b="1" i="1"/>
              <a:t>Karty ważne</a:t>
            </a:r>
          </a:p>
          <a:p>
            <a:pPr>
              <a:defRPr/>
            </a:pPr>
            <a:endParaRPr lang="pl-PL" altLang="pl-PL" b="1" i="1"/>
          </a:p>
          <a:p>
            <a:pPr>
              <a:defRPr/>
            </a:pPr>
            <a:endParaRPr lang="pl-PL" altLang="pl-PL" b="1" i="1"/>
          </a:p>
        </p:txBody>
      </p:sp>
      <p:sp>
        <p:nvSpPr>
          <p:cNvPr id="32" name="Strzałka w prawo 31">
            <a:extLst>
              <a:ext uri="{FF2B5EF4-FFF2-40B4-BE49-F238E27FC236}">
                <a16:creationId xmlns:a16="http://schemas.microsoft.com/office/drawing/2014/main" xmlns="" id="{896905D0-FCBD-40D1-9C01-13A6FB284CA8}"/>
              </a:ext>
            </a:extLst>
          </p:cNvPr>
          <p:cNvSpPr/>
          <p:nvPr/>
        </p:nvSpPr>
        <p:spPr>
          <a:xfrm>
            <a:off x="1558925" y="4140200"/>
            <a:ext cx="649288" cy="287338"/>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3" name="Strzałka w prawo 32">
            <a:extLst>
              <a:ext uri="{FF2B5EF4-FFF2-40B4-BE49-F238E27FC236}">
                <a16:creationId xmlns:a16="http://schemas.microsoft.com/office/drawing/2014/main" xmlns="" id="{0B9EB218-5B39-40AD-9C86-2A5CB03EE56D}"/>
              </a:ext>
            </a:extLst>
          </p:cNvPr>
          <p:cNvSpPr/>
          <p:nvPr/>
        </p:nvSpPr>
        <p:spPr>
          <a:xfrm>
            <a:off x="406400" y="5656263"/>
            <a:ext cx="704850" cy="288925"/>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4" name="Strzałka w prawo 33">
            <a:extLst>
              <a:ext uri="{FF2B5EF4-FFF2-40B4-BE49-F238E27FC236}">
                <a16:creationId xmlns:a16="http://schemas.microsoft.com/office/drawing/2014/main" xmlns="" id="{F58EB904-9BC1-4092-A593-62063A34FDCA}"/>
              </a:ext>
            </a:extLst>
          </p:cNvPr>
          <p:cNvSpPr/>
          <p:nvPr/>
        </p:nvSpPr>
        <p:spPr>
          <a:xfrm>
            <a:off x="2373313" y="5084763"/>
            <a:ext cx="998537" cy="2698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7536" name="Prostokąt 11"/>
          <p:cNvSpPr>
            <a:spLocks noChangeArrowheads="1"/>
          </p:cNvSpPr>
          <p:nvPr/>
        </p:nvSpPr>
        <p:spPr bwMode="auto">
          <a:xfrm>
            <a:off x="3459163" y="4862513"/>
            <a:ext cx="1727200" cy="584200"/>
          </a:xfrm>
          <a:prstGeom prst="rect">
            <a:avLst/>
          </a:prstGeom>
          <a:solidFill>
            <a:srgbClr val="FF0000"/>
          </a:solidFill>
          <a:ln w="9525">
            <a:noFill/>
            <a:miter lim="800000"/>
            <a:headEnd/>
            <a:tailEnd/>
          </a:ln>
        </p:spPr>
        <p:txBody>
          <a:bodyPr>
            <a:spAutoFit/>
          </a:bodyPr>
          <a:lstStyle/>
          <a:p>
            <a:r>
              <a:rPr lang="pl-PL" altLang="pl-PL" sz="1600" b="1" i="1"/>
              <a:t>Głosy nieważne z kart ważnych</a:t>
            </a:r>
          </a:p>
        </p:txBody>
      </p:sp>
      <p:sp>
        <p:nvSpPr>
          <p:cNvPr id="18449" name="Prostokąt 12">
            <a:extLst>
              <a:ext uri="{FF2B5EF4-FFF2-40B4-BE49-F238E27FC236}">
                <a16:creationId xmlns:a16="http://schemas.microsoft.com/office/drawing/2014/main" xmlns="" id="{124B24E8-BE84-4373-A93A-E3B23D0EF177}"/>
              </a:ext>
            </a:extLst>
          </p:cNvPr>
          <p:cNvSpPr>
            <a:spLocks noChangeArrowheads="1"/>
          </p:cNvSpPr>
          <p:nvPr/>
        </p:nvSpPr>
        <p:spPr bwMode="auto">
          <a:xfrm>
            <a:off x="2982913" y="5840413"/>
            <a:ext cx="1584325" cy="585787"/>
          </a:xfrm>
          <a:prstGeom prst="rect">
            <a:avLst/>
          </a:prstGeom>
          <a:solidFill>
            <a:schemeClr val="accent5">
              <a:lumMod val="40000"/>
              <a:lumOff val="60000"/>
            </a:schemeClr>
          </a:solidFill>
          <a:ln w="9525">
            <a:noFill/>
            <a:miter lim="800000"/>
            <a:headEnd/>
            <a:tailEnd/>
          </a:ln>
        </p:spPr>
        <p:txBody>
          <a:bodyPr>
            <a:spAutoFit/>
          </a:bodyPr>
          <a:lstStyle/>
          <a:p>
            <a:pPr algn="just">
              <a:defRPr/>
            </a:pPr>
            <a:r>
              <a:rPr lang="pl-PL" altLang="pl-PL" sz="1600" b="1" i="1" dirty="0"/>
              <a:t>Głosy ważne z kart ważnych</a:t>
            </a:r>
          </a:p>
        </p:txBody>
      </p:sp>
      <p:sp>
        <p:nvSpPr>
          <p:cNvPr id="37" name="Strzałka w prawo 36">
            <a:extLst>
              <a:ext uri="{FF2B5EF4-FFF2-40B4-BE49-F238E27FC236}">
                <a16:creationId xmlns:a16="http://schemas.microsoft.com/office/drawing/2014/main" xmlns="" id="{483C132C-B71C-4F23-9397-DF17D623087B}"/>
              </a:ext>
            </a:extLst>
          </p:cNvPr>
          <p:cNvSpPr/>
          <p:nvPr/>
        </p:nvSpPr>
        <p:spPr>
          <a:xfrm>
            <a:off x="4643438" y="5921375"/>
            <a:ext cx="288925" cy="28892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8" name="Strzałka w prawo 37">
            <a:extLst>
              <a:ext uri="{FF2B5EF4-FFF2-40B4-BE49-F238E27FC236}">
                <a16:creationId xmlns:a16="http://schemas.microsoft.com/office/drawing/2014/main" xmlns="" id="{0E0A8D03-E2BA-4C0B-BC84-FF2D405952C3}"/>
              </a:ext>
            </a:extLst>
          </p:cNvPr>
          <p:cNvSpPr/>
          <p:nvPr/>
        </p:nvSpPr>
        <p:spPr>
          <a:xfrm>
            <a:off x="2532063" y="5921375"/>
            <a:ext cx="431800" cy="288925"/>
          </a:xfrm>
          <a:prstGeom prst="rightArrow">
            <a:avLst>
              <a:gd name="adj1" fmla="val 50000"/>
              <a:gd name="adj2" fmla="val 5080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8452" name="Prostokąt 21">
            <a:extLst>
              <a:ext uri="{FF2B5EF4-FFF2-40B4-BE49-F238E27FC236}">
                <a16:creationId xmlns:a16="http://schemas.microsoft.com/office/drawing/2014/main" xmlns="" id="{4D1CFD5C-EC6A-4E15-9BA3-CC128F2A5698}"/>
              </a:ext>
            </a:extLst>
          </p:cNvPr>
          <p:cNvSpPr>
            <a:spLocks noChangeArrowheads="1"/>
          </p:cNvSpPr>
          <p:nvPr/>
        </p:nvSpPr>
        <p:spPr bwMode="auto">
          <a:xfrm>
            <a:off x="5006975" y="5764213"/>
            <a:ext cx="1943100" cy="739775"/>
          </a:xfrm>
          <a:prstGeom prst="rect">
            <a:avLst/>
          </a:prstGeom>
          <a:solidFill>
            <a:schemeClr val="accent5">
              <a:lumMod val="60000"/>
              <a:lumOff val="40000"/>
            </a:schemeClr>
          </a:solidFill>
          <a:ln w="38100">
            <a:solidFill>
              <a:srgbClr val="0000CC"/>
            </a:solidFill>
            <a:miter lim="800000"/>
            <a:headEnd/>
            <a:tailEnd/>
          </a:ln>
        </p:spPr>
        <p:txBody>
          <a:bodyPr>
            <a:spAutoFit/>
          </a:bodyPr>
          <a:lstStyle/>
          <a:p>
            <a:pPr>
              <a:defRPr/>
            </a:pPr>
            <a:r>
              <a:rPr lang="pl-PL" altLang="pl-PL" sz="1400" b="1" i="1" dirty="0"/>
              <a:t>Głosy ważne oddane na poszczególnych kandydatów</a:t>
            </a:r>
          </a:p>
        </p:txBody>
      </p:sp>
      <p:sp>
        <p:nvSpPr>
          <p:cNvPr id="42" name="Strzałka w prawo 41">
            <a:extLst>
              <a:ext uri="{FF2B5EF4-FFF2-40B4-BE49-F238E27FC236}">
                <a16:creationId xmlns:a16="http://schemas.microsoft.com/office/drawing/2014/main" xmlns="" id="{A945F882-0F7D-4582-8389-857BB0318B34}"/>
              </a:ext>
            </a:extLst>
          </p:cNvPr>
          <p:cNvSpPr/>
          <p:nvPr/>
        </p:nvSpPr>
        <p:spPr>
          <a:xfrm>
            <a:off x="5259388" y="5014913"/>
            <a:ext cx="431800" cy="2873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7542" name="Prostokąt 25"/>
          <p:cNvSpPr>
            <a:spLocks noChangeArrowheads="1"/>
          </p:cNvSpPr>
          <p:nvPr/>
        </p:nvSpPr>
        <p:spPr bwMode="auto">
          <a:xfrm>
            <a:off x="5834063" y="4849813"/>
            <a:ext cx="2233612" cy="739775"/>
          </a:xfrm>
          <a:prstGeom prst="rect">
            <a:avLst/>
          </a:prstGeom>
          <a:solidFill>
            <a:srgbClr val="FF0000"/>
          </a:solidFill>
          <a:ln w="38100">
            <a:solidFill>
              <a:srgbClr val="0000CC"/>
            </a:solidFill>
            <a:miter lim="800000"/>
            <a:headEnd/>
            <a:tailEnd/>
          </a:ln>
        </p:spPr>
        <p:txBody>
          <a:bodyPr>
            <a:spAutoFit/>
          </a:bodyPr>
          <a:lstStyle/>
          <a:p>
            <a:r>
              <a:rPr lang="pl-PL" altLang="pl-PL" sz="1400" b="1" i="1"/>
              <a:t>Podział na 3 przyczyny nieważności głosu (pkt. 12a- 12c protokołu)</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Prostokąt 1"/>
          <p:cNvSpPr>
            <a:spLocks noChangeArrowheads="1"/>
          </p:cNvSpPr>
          <p:nvPr/>
        </p:nvSpPr>
        <p:spPr bwMode="auto">
          <a:xfrm>
            <a:off x="468313" y="1628775"/>
            <a:ext cx="7920037" cy="958850"/>
          </a:xfrm>
          <a:prstGeom prst="rect">
            <a:avLst/>
          </a:prstGeom>
          <a:noFill/>
          <a:ln w="9525">
            <a:noFill/>
            <a:miter lim="800000"/>
            <a:headEnd/>
            <a:tailEnd/>
          </a:ln>
        </p:spPr>
        <p:txBody>
          <a:bodyPr>
            <a:spAutoFit/>
          </a:bodyPr>
          <a:lstStyle/>
          <a:p>
            <a:pPr algn="just">
              <a:lnSpc>
                <a:spcPct val="150000"/>
              </a:lnSpc>
            </a:pPr>
            <a:r>
              <a:rPr lang="pl-PL" altLang="pl-PL" sz="2000" b="1"/>
              <a:t>Koperty na karty do głosowania</a:t>
            </a:r>
            <a:r>
              <a:rPr lang="pl-PL" altLang="pl-PL" sz="2000"/>
              <a:t>, z których zostały wyjęte karty, </a:t>
            </a:r>
            <a:r>
              <a:rPr lang="pl-PL" altLang="pl-PL" sz="2000" b="1"/>
              <a:t>OKW pakuje w pakiet, opisuje go i odkłada</a:t>
            </a:r>
            <a:r>
              <a:rPr lang="pl-PL" altLang="pl-PL" sz="2000"/>
              <a:t>. </a:t>
            </a:r>
            <a:endParaRPr lang="pl-PL" altLang="pl-PL" sz="2000" b="1"/>
          </a:p>
        </p:txBody>
      </p:sp>
      <p:sp>
        <p:nvSpPr>
          <p:cNvPr id="5" name="Rectangle 1">
            <a:extLst>
              <a:ext uri="{FF2B5EF4-FFF2-40B4-BE49-F238E27FC236}">
                <a16:creationId xmlns:a16="http://schemas.microsoft.com/office/drawing/2014/main" xmlns="" id="{F6103D5B-84B5-4829-94A5-4878CC4FA426}"/>
              </a:ext>
            </a:extLst>
          </p:cNvPr>
          <p:cNvSpPr>
            <a:spLocks noChangeArrowheads="1"/>
          </p:cNvSpPr>
          <p:nvPr/>
        </p:nvSpPr>
        <p:spPr bwMode="auto">
          <a:xfrm>
            <a:off x="538163" y="3357563"/>
            <a:ext cx="5402262" cy="1385887"/>
          </a:xfrm>
          <a:prstGeom prst="rect">
            <a:avLst/>
          </a:prstGeom>
          <a:solidFill>
            <a:schemeClr val="accent3">
              <a:lumMod val="20000"/>
              <a:lumOff val="80000"/>
            </a:schemeClr>
          </a:solidFill>
          <a:ln w="28575">
            <a:solidFill>
              <a:srgbClr val="00B0F0"/>
            </a:solidFill>
            <a:miter lim="800000"/>
            <a:headEnd/>
            <a:tailEnd/>
          </a:ln>
          <a:effectLst/>
        </p:spPr>
        <p:txBody>
          <a:bodyPr anchor="ctr">
            <a:spAutoFit/>
          </a:bodyPr>
          <a:lstStyle/>
          <a:p>
            <a:pPr algn="just" fontAlgn="ctr">
              <a:defRPr/>
            </a:pPr>
            <a:r>
              <a:rPr lang="pl-PL" b="1" dirty="0">
                <a:latin typeface="Times New Roman" pitchFamily="18" charset="0"/>
                <a:ea typeface="Calibri" pitchFamily="34" charset="0"/>
                <a:cs typeface="Times New Roman" pitchFamily="18" charset="0"/>
              </a:rPr>
              <a:t>Koperty na karty do głosowania korespondencyjnego w wyborach Prezydenta RP</a:t>
            </a:r>
          </a:p>
          <a:p>
            <a:pPr algn="just" fontAlgn="ctr">
              <a:defRPr/>
            </a:pPr>
            <a:r>
              <a:rPr lang="pl-PL" b="1" dirty="0">
                <a:latin typeface="Times New Roman" pitchFamily="18" charset="0"/>
                <a:ea typeface="Calibri" pitchFamily="34" charset="0"/>
                <a:cs typeface="Times New Roman" pitchFamily="18" charset="0"/>
              </a:rPr>
              <a:t>w dniu 28 czerwca 2020 r.</a:t>
            </a:r>
            <a:r>
              <a:rPr lang="pl-PL" b="1" dirty="0">
                <a:latin typeface="Calibri"/>
                <a:ea typeface="Calibri" pitchFamily="34" charset="0"/>
                <a:cs typeface="Times New Roman" pitchFamily="18" charset="0"/>
              </a:rPr>
              <a:t>–</a:t>
            </a:r>
            <a:r>
              <a:rPr lang="pl-PL" b="1" dirty="0">
                <a:latin typeface="Times New Roman" pitchFamily="18" charset="0"/>
                <a:ea typeface="Calibri" pitchFamily="34" charset="0"/>
                <a:cs typeface="Times New Roman" pitchFamily="18" charset="0"/>
              </a:rPr>
              <a:t> </a:t>
            </a:r>
            <a:r>
              <a:rPr lang="pl-PL" b="1" dirty="0">
                <a:latin typeface="Calibri"/>
                <a:ea typeface="Calibri" pitchFamily="34" charset="0"/>
                <a:cs typeface="Times New Roman" pitchFamily="18" charset="0"/>
              </a:rPr>
              <a:t>………</a:t>
            </a:r>
            <a:r>
              <a:rPr lang="pl-PL" sz="2000" b="1" dirty="0">
                <a:solidFill>
                  <a:srgbClr val="0000CC"/>
                </a:solidFill>
                <a:latin typeface="Calibri"/>
                <a:ea typeface="Calibri" pitchFamily="34" charset="0"/>
                <a:cs typeface="Times New Roman" pitchFamily="18" charset="0"/>
              </a:rPr>
              <a:t>1 </a:t>
            </a:r>
            <a:r>
              <a:rPr lang="pl-PL" b="1" dirty="0">
                <a:latin typeface="Calibri"/>
                <a:ea typeface="Calibri" pitchFamily="34" charset="0"/>
                <a:cs typeface="Times New Roman" pitchFamily="18" charset="0"/>
              </a:rPr>
              <a:t>……</a:t>
            </a:r>
            <a:r>
              <a:rPr lang="pl-PL" b="1" dirty="0">
                <a:latin typeface="Times New Roman" pitchFamily="18" charset="0"/>
                <a:ea typeface="Calibri" pitchFamily="34" charset="0"/>
                <a:cs typeface="Times New Roman" pitchFamily="18" charset="0"/>
              </a:rPr>
              <a:t> .</a:t>
            </a:r>
          </a:p>
          <a:p>
            <a:pPr algn="just" fontAlgn="ctr">
              <a:spcAft>
                <a:spcPts val="0"/>
              </a:spcAft>
              <a:defRPr/>
            </a:pPr>
            <a:r>
              <a:rPr lang="pl-PL" b="1" baseline="30000" dirty="0">
                <a:latin typeface="Times New Roman" pitchFamily="18" charset="0"/>
                <a:ea typeface="Calibri" pitchFamily="34" charset="0"/>
                <a:cs typeface="Times New Roman" pitchFamily="18" charset="0"/>
              </a:rPr>
              <a:t>		                                           (liczba)</a:t>
            </a:r>
            <a:endParaRPr lang="pl-PL" sz="2800" b="1" dirty="0">
              <a:latin typeface="Arial" panose="020B0604020202020204" pitchFamily="34" charset="0"/>
            </a:endParaRPr>
          </a:p>
        </p:txBody>
      </p:sp>
      <p:pic>
        <p:nvPicPr>
          <p:cNvPr id="108548" name="Obraz 1"/>
          <p:cNvPicPr>
            <a:picLocks noChangeAspect="1"/>
          </p:cNvPicPr>
          <p:nvPr/>
        </p:nvPicPr>
        <p:blipFill>
          <a:blip r:embed="rId2"/>
          <a:srcRect/>
          <a:stretch>
            <a:fillRect/>
          </a:stretch>
        </p:blipFill>
        <p:spPr bwMode="auto">
          <a:xfrm>
            <a:off x="6084888" y="2492375"/>
            <a:ext cx="2840037" cy="2309813"/>
          </a:xfrm>
          <a:prstGeom prst="rect">
            <a:avLst/>
          </a:prstGeom>
          <a:noFill/>
          <a:ln w="9525">
            <a:noFill/>
            <a:miter lim="800000"/>
            <a:headEnd/>
            <a:tailEnd/>
          </a:ln>
        </p:spPr>
      </p:pic>
      <p:sp>
        <p:nvSpPr>
          <p:cNvPr id="108549" name="pole tekstowe 1"/>
          <p:cNvSpPr txBox="1">
            <a:spLocks noChangeArrowheads="1"/>
          </p:cNvSpPr>
          <p:nvPr/>
        </p:nvSpPr>
        <p:spPr bwMode="auto">
          <a:xfrm>
            <a:off x="1800225" y="2852738"/>
            <a:ext cx="2627313" cy="369887"/>
          </a:xfrm>
          <a:prstGeom prst="rect">
            <a:avLst/>
          </a:prstGeom>
          <a:noFill/>
          <a:ln w="9525">
            <a:noFill/>
            <a:miter lim="800000"/>
            <a:headEnd/>
            <a:tailEnd/>
          </a:ln>
        </p:spPr>
        <p:txBody>
          <a:bodyPr>
            <a:spAutoFit/>
          </a:bodyPr>
          <a:lstStyle/>
          <a:p>
            <a:r>
              <a:rPr lang="pl-PL" altLang="pl-PL" i="1">
                <a:solidFill>
                  <a:srgbClr val="FF0000"/>
                </a:solidFill>
              </a:rPr>
              <a:t>Przykład opisu pakietu</a:t>
            </a:r>
          </a:p>
        </p:txBody>
      </p:sp>
      <p:sp>
        <p:nvSpPr>
          <p:cNvPr id="8" name="Prostokąt 7">
            <a:extLst>
              <a:ext uri="{FF2B5EF4-FFF2-40B4-BE49-F238E27FC236}">
                <a16:creationId xmlns:a16="http://schemas.microsoft.com/office/drawing/2014/main" xmlns="" id="{CD1C2C45-445B-4177-9323-61C8DBD42CA7}"/>
              </a:ext>
            </a:extLst>
          </p:cNvPr>
          <p:cNvSpPr/>
          <p:nvPr/>
        </p:nvSpPr>
        <p:spPr>
          <a:xfrm>
            <a:off x="250825" y="4941888"/>
            <a:ext cx="8281988" cy="1660525"/>
          </a:xfrm>
          <a:prstGeom prst="rect">
            <a:avLst/>
          </a:prstGeom>
        </p:spPr>
        <p:txBody>
          <a:bodyPr>
            <a:spAutoFit/>
          </a:bodyPr>
          <a:lstStyle/>
          <a:p>
            <a:pPr algn="just">
              <a:defRPr/>
            </a:pPr>
            <a:r>
              <a:rPr lang="pl-PL" b="1" dirty="0"/>
              <a:t>W pierwszej kolejności OKW</a:t>
            </a:r>
            <a:r>
              <a:rPr lang="pl-PL" dirty="0"/>
              <a:t> po otwarciu urny i wyjęciu z niej kart, </a:t>
            </a:r>
            <a:r>
              <a:rPr lang="pl-PL" u="heavy" dirty="0">
                <a:solidFill>
                  <a:srgbClr val="C00000"/>
                </a:solidFill>
              </a:rPr>
              <a:t>wyjmuje karty do głosowania</a:t>
            </a:r>
            <a:r>
              <a:rPr lang="pl-PL" dirty="0">
                <a:solidFill>
                  <a:srgbClr val="C00000"/>
                </a:solidFill>
              </a:rPr>
              <a:t> </a:t>
            </a:r>
            <a:r>
              <a:rPr lang="pl-PL" dirty="0"/>
              <a:t>z </a:t>
            </a:r>
            <a:r>
              <a:rPr lang="pl-PL" u="heavy" dirty="0">
                <a:solidFill>
                  <a:srgbClr val="C00000"/>
                </a:solidFill>
              </a:rPr>
              <a:t>kopert na karty do głosowania</a:t>
            </a:r>
            <a:r>
              <a:rPr lang="pl-PL" dirty="0">
                <a:solidFill>
                  <a:srgbClr val="C00000"/>
                </a:solidFill>
              </a:rPr>
              <a:t> </a:t>
            </a:r>
            <a:r>
              <a:rPr lang="pl-PL" dirty="0"/>
              <a:t>w głosowaniu korespondencyjnym i </a:t>
            </a:r>
            <a:r>
              <a:rPr lang="pl-PL" u="sng" dirty="0"/>
              <a:t>ustala ich liczbę.</a:t>
            </a:r>
          </a:p>
          <a:p>
            <a:pPr algn="just">
              <a:defRPr/>
            </a:pPr>
            <a:endParaRPr lang="pl-PL" sz="1200" dirty="0"/>
          </a:p>
          <a:p>
            <a:pPr algn="just">
              <a:defRPr/>
            </a:pPr>
            <a:r>
              <a:rPr lang="pl-PL" dirty="0"/>
              <a:t>Liczby te powinny odpowiadać liczbie kopert na karty do głosowania wrzuconych do urny. </a:t>
            </a:r>
          </a:p>
        </p:txBody>
      </p:sp>
      <p:sp>
        <p:nvSpPr>
          <p:cNvPr id="108551" name="Prostokąt 3"/>
          <p:cNvSpPr>
            <a:spLocks noChangeArrowheads="1"/>
          </p:cNvSpPr>
          <p:nvPr/>
        </p:nvSpPr>
        <p:spPr bwMode="auto">
          <a:xfrm>
            <a:off x="34925" y="560388"/>
            <a:ext cx="7632700" cy="4921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Prostokąt 1">
            <a:extLst>
              <a:ext uri="{FF2B5EF4-FFF2-40B4-BE49-F238E27FC236}">
                <a16:creationId xmlns:a16="http://schemas.microsoft.com/office/drawing/2014/main" xmlns="" id="{BC9E1D43-502F-457A-B72C-BB3BA539F999}"/>
              </a:ext>
            </a:extLst>
          </p:cNvPr>
          <p:cNvSpPr>
            <a:spLocks noChangeArrowheads="1"/>
          </p:cNvSpPr>
          <p:nvPr/>
        </p:nvSpPr>
        <p:spPr bwMode="auto">
          <a:xfrm>
            <a:off x="179388" y="1651000"/>
            <a:ext cx="8713787" cy="2478088"/>
          </a:xfrm>
          <a:prstGeom prst="rect">
            <a:avLst/>
          </a:prstGeom>
          <a:noFill/>
          <a:ln w="9525">
            <a:noFill/>
            <a:miter lim="800000"/>
            <a:headEnd/>
            <a:tailEnd/>
          </a:ln>
        </p:spPr>
        <p:txBody>
          <a:bodyPr>
            <a:spAutoFit/>
          </a:bodyPr>
          <a:lstStyle/>
          <a:p>
            <a:pPr algn="just" fontAlgn="ctr">
              <a:spcAft>
                <a:spcPts val="600"/>
              </a:spcAft>
              <a:defRPr/>
            </a:pPr>
            <a:r>
              <a:rPr lang="pl-PL" sz="2000" dirty="0"/>
              <a:t>OKW przegląda wszystkie karty wyjęte z urny i wydziela z nich </a:t>
            </a:r>
            <a:r>
              <a:rPr lang="pl-PL" sz="2000" b="1" dirty="0">
                <a:solidFill>
                  <a:srgbClr val="C00000"/>
                </a:solidFill>
              </a:rPr>
              <a:t>karty całkowicie przedarte </a:t>
            </a:r>
            <a:r>
              <a:rPr lang="pl-PL" sz="2000" dirty="0"/>
              <a:t>na dwie lub więcej części.</a:t>
            </a:r>
          </a:p>
          <a:p>
            <a:pPr algn="just" fontAlgn="ctr">
              <a:spcAft>
                <a:spcPts val="600"/>
              </a:spcAft>
              <a:defRPr/>
            </a:pPr>
            <a:r>
              <a:rPr lang="pl-PL" sz="2000" b="1" dirty="0"/>
              <a:t>OKW  </a:t>
            </a:r>
            <a:r>
              <a:rPr lang="pl-PL" sz="2000" b="1" u="heavy" dirty="0">
                <a:solidFill>
                  <a:srgbClr val="C00000"/>
                </a:solidFill>
              </a:rPr>
              <a:t>nie bierze ich pod uwagę przy żadnych dalszych obliczeniach</a:t>
            </a:r>
            <a:r>
              <a:rPr lang="pl-PL" sz="2000" b="1" dirty="0">
                <a:solidFill>
                  <a:srgbClr val="C00000"/>
                </a:solidFill>
              </a:rPr>
              <a:t>.</a:t>
            </a:r>
          </a:p>
          <a:p>
            <a:pPr algn="just" fontAlgn="ctr">
              <a:spcAft>
                <a:spcPts val="600"/>
              </a:spcAft>
              <a:defRPr/>
            </a:pPr>
            <a:r>
              <a:rPr lang="pl-PL" altLang="pl-PL" sz="2000" dirty="0">
                <a:latin typeface="Arial" panose="020B0604020202020204" pitchFamily="34" charset="0"/>
                <a:cs typeface="Arial" pitchFamily="34" charset="0"/>
              </a:rPr>
              <a:t>Pamiętać należy, że karty  przedarte mogą stanowić przyczynę różnicy w liczbie kart wydanych wyborcom (punkt </a:t>
            </a:r>
            <a:r>
              <a:rPr lang="pl-PL" altLang="pl-PL" sz="2000" dirty="0">
                <a:solidFill>
                  <a:srgbClr val="0000CC"/>
                </a:solidFill>
                <a:latin typeface="Arial" panose="020B0604020202020204" pitchFamily="34" charset="0"/>
                <a:cs typeface="Arial" pitchFamily="34" charset="0"/>
              </a:rPr>
              <a:t>4</a:t>
            </a:r>
            <a:r>
              <a:rPr lang="pl-PL" altLang="pl-PL" sz="2000" dirty="0">
                <a:latin typeface="Arial" panose="020B0604020202020204" pitchFamily="34" charset="0"/>
                <a:cs typeface="Arial" pitchFamily="34" charset="0"/>
              </a:rPr>
              <a:t> protokołu głosowania), a liczbą kart wyjętych z urny (punkt </a:t>
            </a:r>
            <a:r>
              <a:rPr lang="pl-PL" altLang="pl-PL" sz="2000" dirty="0">
                <a:solidFill>
                  <a:srgbClr val="0000CC"/>
                </a:solidFill>
                <a:latin typeface="Arial" panose="020B0604020202020204" pitchFamily="34" charset="0"/>
                <a:cs typeface="Arial" pitchFamily="34" charset="0"/>
              </a:rPr>
              <a:t>9</a:t>
            </a:r>
            <a:r>
              <a:rPr lang="pl-PL" altLang="pl-PL" sz="2000" dirty="0">
                <a:latin typeface="Arial" panose="020B0604020202020204" pitchFamily="34" charset="0"/>
                <a:cs typeface="Arial" pitchFamily="34" charset="0"/>
              </a:rPr>
              <a:t> protokołu głosowania).</a:t>
            </a:r>
            <a:endParaRPr lang="pl-PL" sz="2000" b="1" dirty="0"/>
          </a:p>
          <a:p>
            <a:pPr algn="just" fontAlgn="ctr">
              <a:defRPr/>
            </a:pPr>
            <a:r>
              <a:rPr lang="pl-PL" sz="2000" b="1" dirty="0"/>
              <a:t>Karty takie należy zapakować w pakiet, opieczętować go i opisać.</a:t>
            </a:r>
            <a:endParaRPr lang="pl-PL" sz="2000" dirty="0"/>
          </a:p>
        </p:txBody>
      </p:sp>
      <p:sp>
        <p:nvSpPr>
          <p:cNvPr id="5" name="Rectangle 1">
            <a:extLst>
              <a:ext uri="{FF2B5EF4-FFF2-40B4-BE49-F238E27FC236}">
                <a16:creationId xmlns:a16="http://schemas.microsoft.com/office/drawing/2014/main" xmlns="" id="{B05CA4BE-0951-4B8C-A400-A44E4C59697D}"/>
              </a:ext>
            </a:extLst>
          </p:cNvPr>
          <p:cNvSpPr>
            <a:spLocks noChangeArrowheads="1"/>
          </p:cNvSpPr>
          <p:nvPr/>
        </p:nvSpPr>
        <p:spPr bwMode="auto">
          <a:xfrm>
            <a:off x="242888" y="4941888"/>
            <a:ext cx="4465637" cy="1354137"/>
          </a:xfrm>
          <a:prstGeom prst="rect">
            <a:avLst/>
          </a:prstGeom>
          <a:solidFill>
            <a:schemeClr val="accent3">
              <a:lumMod val="20000"/>
              <a:lumOff val="80000"/>
            </a:schemeClr>
          </a:solidFill>
          <a:ln w="19050">
            <a:solidFill>
              <a:srgbClr val="00B0F0"/>
            </a:solidFill>
            <a:miter lim="800000"/>
            <a:headEnd/>
            <a:tailEnd/>
          </a:ln>
          <a:effectLst/>
        </p:spPr>
        <p:txBody>
          <a:bodyPr anchor="ctr">
            <a:spAutoFit/>
          </a:bodyPr>
          <a:lstStyle/>
          <a:p>
            <a:pPr algn="just" fontAlgn="ctr">
              <a:defRPr/>
            </a:pPr>
            <a:r>
              <a:rPr lang="pl-PL" b="1" dirty="0">
                <a:solidFill>
                  <a:srgbClr val="0000CC"/>
                </a:solidFill>
                <a:latin typeface="Times New Roman" pitchFamily="18" charset="0"/>
                <a:ea typeface="Calibri" pitchFamily="34" charset="0"/>
                <a:cs typeface="Times New Roman" pitchFamily="18" charset="0"/>
              </a:rPr>
              <a:t>Karty całkowicie przedarte</a:t>
            </a:r>
          </a:p>
          <a:p>
            <a:pPr algn="just" fontAlgn="ctr">
              <a:defRPr/>
            </a:pPr>
            <a:r>
              <a:rPr lang="pl-PL" b="1" dirty="0">
                <a:latin typeface="Times New Roman" pitchFamily="18" charset="0"/>
                <a:ea typeface="Calibri" pitchFamily="34" charset="0"/>
                <a:cs typeface="Times New Roman" pitchFamily="18" charset="0"/>
              </a:rPr>
              <a:t>w wyborach Prezydenta RP</a:t>
            </a:r>
          </a:p>
          <a:p>
            <a:pPr algn="just" fontAlgn="ctr">
              <a:defRPr/>
            </a:pPr>
            <a:r>
              <a:rPr lang="pl-PL" b="1" dirty="0">
                <a:latin typeface="Times New Roman" pitchFamily="18" charset="0"/>
                <a:ea typeface="Calibri" pitchFamily="34" charset="0"/>
                <a:cs typeface="Times New Roman" pitchFamily="18" charset="0"/>
              </a:rPr>
              <a:t>w dniu 28 czerwca 2020 r.</a:t>
            </a:r>
            <a:r>
              <a:rPr lang="pl-PL" b="1" dirty="0">
                <a:latin typeface="Calibri"/>
                <a:ea typeface="Calibri" pitchFamily="34" charset="0"/>
                <a:cs typeface="Times New Roman" pitchFamily="18" charset="0"/>
              </a:rPr>
              <a:t>–</a:t>
            </a:r>
            <a:r>
              <a:rPr lang="pl-PL" b="1" dirty="0">
                <a:latin typeface="Times New Roman" pitchFamily="18" charset="0"/>
                <a:ea typeface="Calibri" pitchFamily="34" charset="0"/>
                <a:cs typeface="Times New Roman" pitchFamily="18" charset="0"/>
              </a:rPr>
              <a:t> </a:t>
            </a:r>
            <a:r>
              <a:rPr lang="pl-PL" b="1" dirty="0">
                <a:latin typeface="Calibri"/>
                <a:ea typeface="Calibri" pitchFamily="34" charset="0"/>
                <a:cs typeface="Times New Roman" pitchFamily="18" charset="0"/>
              </a:rPr>
              <a:t>……….……</a:t>
            </a:r>
            <a:r>
              <a:rPr lang="pl-PL" b="1" dirty="0">
                <a:latin typeface="Times New Roman" pitchFamily="18" charset="0"/>
                <a:ea typeface="Calibri" pitchFamily="34" charset="0"/>
                <a:cs typeface="Times New Roman" pitchFamily="18" charset="0"/>
              </a:rPr>
              <a:t> .</a:t>
            </a:r>
          </a:p>
          <a:p>
            <a:pPr algn="just" fontAlgn="ctr">
              <a:defRPr/>
            </a:pPr>
            <a:r>
              <a:rPr lang="pl-PL" b="1" baseline="30000" dirty="0">
                <a:latin typeface="Times New Roman" pitchFamily="18" charset="0"/>
                <a:ea typeface="Calibri" pitchFamily="34" charset="0"/>
                <a:cs typeface="Times New Roman" pitchFamily="18" charset="0"/>
              </a:rPr>
              <a:t>		                                        (liczba)</a:t>
            </a:r>
            <a:endParaRPr lang="pl-PL" sz="2800" b="1" dirty="0">
              <a:latin typeface="Arial" panose="020B0604020202020204" pitchFamily="34" charset="0"/>
            </a:endParaRPr>
          </a:p>
        </p:txBody>
      </p:sp>
      <p:sp>
        <p:nvSpPr>
          <p:cNvPr id="10" name="Prostokąt 9">
            <a:extLst>
              <a:ext uri="{FF2B5EF4-FFF2-40B4-BE49-F238E27FC236}">
                <a16:creationId xmlns:a16="http://schemas.microsoft.com/office/drawing/2014/main" xmlns="" id="{D9244419-692B-4DBA-B215-4DC3592DCA45}"/>
              </a:ext>
            </a:extLst>
          </p:cNvPr>
          <p:cNvSpPr/>
          <p:nvPr/>
        </p:nvSpPr>
        <p:spPr>
          <a:xfrm>
            <a:off x="5867400" y="5013325"/>
            <a:ext cx="1225550" cy="16557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 name="Prostokąt 12">
            <a:extLst>
              <a:ext uri="{FF2B5EF4-FFF2-40B4-BE49-F238E27FC236}">
                <a16:creationId xmlns:a16="http://schemas.microsoft.com/office/drawing/2014/main" xmlns="" id="{07CC27BA-082D-425A-A333-140422462E01}"/>
              </a:ext>
            </a:extLst>
          </p:cNvPr>
          <p:cNvSpPr/>
          <p:nvPr/>
        </p:nvSpPr>
        <p:spPr>
          <a:xfrm>
            <a:off x="6011863" y="6237288"/>
            <a:ext cx="144462" cy="144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5" name="Prostokąt 14">
            <a:extLst>
              <a:ext uri="{FF2B5EF4-FFF2-40B4-BE49-F238E27FC236}">
                <a16:creationId xmlns:a16="http://schemas.microsoft.com/office/drawing/2014/main" xmlns="" id="{45A67C82-8B1E-4EB4-804E-7C7AFFE0A748}"/>
              </a:ext>
            </a:extLst>
          </p:cNvPr>
          <p:cNvSpPr/>
          <p:nvPr/>
        </p:nvSpPr>
        <p:spPr>
          <a:xfrm>
            <a:off x="6011863" y="5732463"/>
            <a:ext cx="144462" cy="144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6" name="Prostokąt 15">
            <a:extLst>
              <a:ext uri="{FF2B5EF4-FFF2-40B4-BE49-F238E27FC236}">
                <a16:creationId xmlns:a16="http://schemas.microsoft.com/office/drawing/2014/main" xmlns="" id="{A7023D57-B89B-4F0E-8CA1-550920E1358C}"/>
              </a:ext>
            </a:extLst>
          </p:cNvPr>
          <p:cNvSpPr/>
          <p:nvPr/>
        </p:nvSpPr>
        <p:spPr>
          <a:xfrm>
            <a:off x="6011863" y="5084763"/>
            <a:ext cx="144462" cy="144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7" name="Prostokąt 16">
            <a:extLst>
              <a:ext uri="{FF2B5EF4-FFF2-40B4-BE49-F238E27FC236}">
                <a16:creationId xmlns:a16="http://schemas.microsoft.com/office/drawing/2014/main" xmlns="" id="{BA9260B3-AEA3-4B3F-9491-67638E1C4E6B}"/>
              </a:ext>
            </a:extLst>
          </p:cNvPr>
          <p:cNvSpPr/>
          <p:nvPr/>
        </p:nvSpPr>
        <p:spPr>
          <a:xfrm>
            <a:off x="6011863" y="5516563"/>
            <a:ext cx="144462" cy="144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8" name="Prostokąt 17">
            <a:extLst>
              <a:ext uri="{FF2B5EF4-FFF2-40B4-BE49-F238E27FC236}">
                <a16:creationId xmlns:a16="http://schemas.microsoft.com/office/drawing/2014/main" xmlns="" id="{C36FB1CB-22EC-41CA-8261-19B70348336C}"/>
              </a:ext>
            </a:extLst>
          </p:cNvPr>
          <p:cNvSpPr/>
          <p:nvPr/>
        </p:nvSpPr>
        <p:spPr>
          <a:xfrm>
            <a:off x="6011863" y="6021388"/>
            <a:ext cx="144462" cy="144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0" name="Elipsa 19">
            <a:extLst>
              <a:ext uri="{FF2B5EF4-FFF2-40B4-BE49-F238E27FC236}">
                <a16:creationId xmlns:a16="http://schemas.microsoft.com/office/drawing/2014/main" xmlns="" id="{B8898538-DFD9-45A9-A3A8-C878B8629E35}"/>
              </a:ext>
            </a:extLst>
          </p:cNvPr>
          <p:cNvSpPr/>
          <p:nvPr/>
        </p:nvSpPr>
        <p:spPr>
          <a:xfrm>
            <a:off x="6588125" y="6310313"/>
            <a:ext cx="287338" cy="28733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1" name="Elipsa 20">
            <a:extLst>
              <a:ext uri="{FF2B5EF4-FFF2-40B4-BE49-F238E27FC236}">
                <a16:creationId xmlns:a16="http://schemas.microsoft.com/office/drawing/2014/main" xmlns="" id="{2395BF52-27FE-4932-969F-BBDCAD5A129E}"/>
              </a:ext>
            </a:extLst>
          </p:cNvPr>
          <p:cNvSpPr/>
          <p:nvPr/>
        </p:nvSpPr>
        <p:spPr>
          <a:xfrm>
            <a:off x="6300788" y="6380163"/>
            <a:ext cx="142875" cy="1444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3" name="Prostokąt 22">
            <a:extLst>
              <a:ext uri="{FF2B5EF4-FFF2-40B4-BE49-F238E27FC236}">
                <a16:creationId xmlns:a16="http://schemas.microsoft.com/office/drawing/2014/main" xmlns="" id="{0D79B1E7-92C4-46F2-BDA7-1CA350C7D293}"/>
              </a:ext>
            </a:extLst>
          </p:cNvPr>
          <p:cNvSpPr/>
          <p:nvPr/>
        </p:nvSpPr>
        <p:spPr>
          <a:xfrm>
            <a:off x="6156325" y="5435600"/>
            <a:ext cx="573088" cy="254000"/>
          </a:xfrm>
          <a:prstGeom prst="rect">
            <a:avLst/>
          </a:prstGeom>
        </p:spPr>
        <p:txBody>
          <a:bodyPr>
            <a:spAutoFit/>
          </a:bodyPr>
          <a:lstStyle/>
          <a:p>
            <a:pPr>
              <a:defRPr/>
            </a:pPr>
            <a:r>
              <a:rPr lang="pl-PL" sz="1050" b="1" dirty="0">
                <a:latin typeface="Calibri"/>
                <a:ea typeface="Calibri" pitchFamily="34" charset="0"/>
                <a:cs typeface="Times New Roman" pitchFamily="18" charset="0"/>
              </a:rPr>
              <a:t>…..……</a:t>
            </a:r>
            <a:endParaRPr lang="pl-PL" sz="1050" dirty="0"/>
          </a:p>
        </p:txBody>
      </p:sp>
      <p:sp>
        <p:nvSpPr>
          <p:cNvPr id="24" name="Prostokąt 23">
            <a:extLst>
              <a:ext uri="{FF2B5EF4-FFF2-40B4-BE49-F238E27FC236}">
                <a16:creationId xmlns:a16="http://schemas.microsoft.com/office/drawing/2014/main" xmlns="" id="{8365CB58-E0CF-491E-B112-467C07D2B9B7}"/>
              </a:ext>
            </a:extLst>
          </p:cNvPr>
          <p:cNvSpPr/>
          <p:nvPr/>
        </p:nvSpPr>
        <p:spPr>
          <a:xfrm>
            <a:off x="6156325" y="5911850"/>
            <a:ext cx="573088" cy="254000"/>
          </a:xfrm>
          <a:prstGeom prst="rect">
            <a:avLst/>
          </a:prstGeom>
        </p:spPr>
        <p:txBody>
          <a:bodyPr>
            <a:spAutoFit/>
          </a:bodyPr>
          <a:lstStyle/>
          <a:p>
            <a:pPr>
              <a:defRPr/>
            </a:pPr>
            <a:r>
              <a:rPr lang="pl-PL" sz="1050" b="1" dirty="0">
                <a:latin typeface="Calibri"/>
                <a:ea typeface="Calibri" pitchFamily="34" charset="0"/>
                <a:cs typeface="Times New Roman" pitchFamily="18" charset="0"/>
              </a:rPr>
              <a:t>…..……</a:t>
            </a:r>
            <a:endParaRPr lang="pl-PL" sz="1050" dirty="0"/>
          </a:p>
        </p:txBody>
      </p:sp>
      <p:sp>
        <p:nvSpPr>
          <p:cNvPr id="25" name="Prostokąt 24">
            <a:extLst>
              <a:ext uri="{FF2B5EF4-FFF2-40B4-BE49-F238E27FC236}">
                <a16:creationId xmlns:a16="http://schemas.microsoft.com/office/drawing/2014/main" xmlns="" id="{8143C04B-E72E-41E1-ABEF-F1470F448F24}"/>
              </a:ext>
            </a:extLst>
          </p:cNvPr>
          <p:cNvSpPr/>
          <p:nvPr/>
        </p:nvSpPr>
        <p:spPr>
          <a:xfrm>
            <a:off x="6156325" y="5661025"/>
            <a:ext cx="573088" cy="254000"/>
          </a:xfrm>
          <a:prstGeom prst="rect">
            <a:avLst/>
          </a:prstGeom>
        </p:spPr>
        <p:txBody>
          <a:bodyPr>
            <a:spAutoFit/>
          </a:bodyPr>
          <a:lstStyle/>
          <a:p>
            <a:pPr>
              <a:defRPr/>
            </a:pPr>
            <a:r>
              <a:rPr lang="pl-PL" sz="1050" b="1" dirty="0">
                <a:latin typeface="Calibri"/>
                <a:ea typeface="Calibri" pitchFamily="34" charset="0"/>
                <a:cs typeface="Times New Roman" pitchFamily="18" charset="0"/>
              </a:rPr>
              <a:t>…..……</a:t>
            </a:r>
            <a:endParaRPr lang="pl-PL" sz="1050" dirty="0"/>
          </a:p>
        </p:txBody>
      </p:sp>
      <p:sp>
        <p:nvSpPr>
          <p:cNvPr id="26" name="Prostokąt 25">
            <a:extLst>
              <a:ext uri="{FF2B5EF4-FFF2-40B4-BE49-F238E27FC236}">
                <a16:creationId xmlns:a16="http://schemas.microsoft.com/office/drawing/2014/main" xmlns="" id="{3655C35C-B5FE-4738-ACE6-9398EA27FA05}"/>
              </a:ext>
            </a:extLst>
          </p:cNvPr>
          <p:cNvSpPr/>
          <p:nvPr/>
        </p:nvSpPr>
        <p:spPr>
          <a:xfrm>
            <a:off x="6156325" y="6127750"/>
            <a:ext cx="573088" cy="254000"/>
          </a:xfrm>
          <a:prstGeom prst="rect">
            <a:avLst/>
          </a:prstGeom>
        </p:spPr>
        <p:txBody>
          <a:bodyPr>
            <a:spAutoFit/>
          </a:bodyPr>
          <a:lstStyle/>
          <a:p>
            <a:pPr>
              <a:defRPr/>
            </a:pPr>
            <a:r>
              <a:rPr lang="pl-PL" sz="1050" b="1" dirty="0">
                <a:latin typeface="Calibri"/>
                <a:ea typeface="Calibri" pitchFamily="34" charset="0"/>
                <a:cs typeface="Times New Roman" pitchFamily="18" charset="0"/>
              </a:rPr>
              <a:t>…….…</a:t>
            </a:r>
            <a:endParaRPr lang="pl-PL" sz="1050" dirty="0"/>
          </a:p>
        </p:txBody>
      </p:sp>
      <p:sp>
        <p:nvSpPr>
          <p:cNvPr id="45" name="Prostokąt 44">
            <a:extLst>
              <a:ext uri="{FF2B5EF4-FFF2-40B4-BE49-F238E27FC236}">
                <a16:creationId xmlns:a16="http://schemas.microsoft.com/office/drawing/2014/main" xmlns="" id="{8A312821-B6D2-4727-94F0-2BF73A9F69C8}"/>
              </a:ext>
            </a:extLst>
          </p:cNvPr>
          <p:cNvSpPr/>
          <p:nvPr/>
        </p:nvSpPr>
        <p:spPr>
          <a:xfrm>
            <a:off x="6875463" y="5013325"/>
            <a:ext cx="360362"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9585" name="Owal 6"/>
          <p:cNvSpPr>
            <a:spLocks noChangeArrowheads="1"/>
          </p:cNvSpPr>
          <p:nvPr/>
        </p:nvSpPr>
        <p:spPr bwMode="auto">
          <a:xfrm>
            <a:off x="4211638" y="4652963"/>
            <a:ext cx="936625" cy="925512"/>
          </a:xfrm>
          <a:prstGeom prst="ellipse">
            <a:avLst/>
          </a:prstGeom>
          <a:solidFill>
            <a:srgbClr val="FFFFFF"/>
          </a:solidFill>
          <a:ln w="9525" cap="rnd">
            <a:solidFill>
              <a:srgbClr val="000000"/>
            </a:solidFill>
            <a:prstDash val="sysDot"/>
            <a:round/>
            <a:headEnd/>
            <a:tailEnd/>
          </a:ln>
        </p:spPr>
        <p:txBody>
          <a:bodyPr/>
          <a:lstStyle/>
          <a:p>
            <a:endParaRPr lang="pl-PL" altLang="pl-PL" sz="1000">
              <a:latin typeface="Calibri" pitchFamily="34" charset="0"/>
              <a:ea typeface="Calibri" pitchFamily="34" charset="0"/>
              <a:cs typeface="Times New Roman" pitchFamily="18" charset="0"/>
            </a:endParaRPr>
          </a:p>
          <a:p>
            <a:r>
              <a:rPr lang="pl-PL" altLang="pl-PL" sz="1000">
                <a:latin typeface="Calibri" pitchFamily="34" charset="0"/>
                <a:ea typeface="Calibri" pitchFamily="34" charset="0"/>
                <a:cs typeface="Times New Roman" pitchFamily="18" charset="0"/>
              </a:rPr>
              <a:t>(pieczęć Komisji)</a:t>
            </a:r>
            <a:endParaRPr lang="pl-PL" altLang="pl-PL" sz="1000">
              <a:ea typeface="Calibri" pitchFamily="34" charset="0"/>
              <a:cs typeface="Times New Roman" pitchFamily="18" charset="0"/>
            </a:endParaRPr>
          </a:p>
        </p:txBody>
      </p:sp>
      <p:cxnSp>
        <p:nvCxnSpPr>
          <p:cNvPr id="8" name="Łącznik łamany 7">
            <a:extLst>
              <a:ext uri="{FF2B5EF4-FFF2-40B4-BE49-F238E27FC236}">
                <a16:creationId xmlns:a16="http://schemas.microsoft.com/office/drawing/2014/main" xmlns="" id="{9A8805C9-4712-4FE2-8FB6-E853E17CE2F0}"/>
              </a:ext>
            </a:extLst>
          </p:cNvPr>
          <p:cNvCxnSpPr/>
          <p:nvPr/>
        </p:nvCxnSpPr>
        <p:spPr>
          <a:xfrm>
            <a:off x="5875338" y="5300663"/>
            <a:ext cx="1187450" cy="144462"/>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rostokąt 11">
            <a:extLst>
              <a:ext uri="{FF2B5EF4-FFF2-40B4-BE49-F238E27FC236}">
                <a16:creationId xmlns:a16="http://schemas.microsoft.com/office/drawing/2014/main" xmlns="" id="{3E17C7F3-56CD-4D9D-8BB2-A48E86E75073}"/>
              </a:ext>
            </a:extLst>
          </p:cNvPr>
          <p:cNvSpPr/>
          <p:nvPr/>
        </p:nvSpPr>
        <p:spPr>
          <a:xfrm>
            <a:off x="6256338" y="5149850"/>
            <a:ext cx="234950" cy="460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2" name="Prostokąt 31">
            <a:extLst>
              <a:ext uri="{FF2B5EF4-FFF2-40B4-BE49-F238E27FC236}">
                <a16:creationId xmlns:a16="http://schemas.microsoft.com/office/drawing/2014/main" xmlns="" id="{EC8ACA27-1FBE-4D8F-B995-5C3373639525}"/>
              </a:ext>
            </a:extLst>
          </p:cNvPr>
          <p:cNvSpPr/>
          <p:nvPr/>
        </p:nvSpPr>
        <p:spPr>
          <a:xfrm>
            <a:off x="6256338" y="5497513"/>
            <a:ext cx="252412" cy="460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3" name="Prostokąt 32">
            <a:extLst>
              <a:ext uri="{FF2B5EF4-FFF2-40B4-BE49-F238E27FC236}">
                <a16:creationId xmlns:a16="http://schemas.microsoft.com/office/drawing/2014/main" xmlns="" id="{EF63ED5C-406C-40B7-98CA-887BF7F62EFC}"/>
              </a:ext>
            </a:extLst>
          </p:cNvPr>
          <p:cNvSpPr/>
          <p:nvPr/>
        </p:nvSpPr>
        <p:spPr>
          <a:xfrm>
            <a:off x="6261100" y="5741988"/>
            <a:ext cx="252413" cy="460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4" name="Prostokąt 33">
            <a:extLst>
              <a:ext uri="{FF2B5EF4-FFF2-40B4-BE49-F238E27FC236}">
                <a16:creationId xmlns:a16="http://schemas.microsoft.com/office/drawing/2014/main" xmlns="" id="{61753ACC-5386-4E3A-AE0B-0CE69E57D9DD}"/>
              </a:ext>
            </a:extLst>
          </p:cNvPr>
          <p:cNvSpPr/>
          <p:nvPr/>
        </p:nvSpPr>
        <p:spPr>
          <a:xfrm>
            <a:off x="6261100" y="5989638"/>
            <a:ext cx="252413" cy="460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5" name="Prostokąt 34">
            <a:extLst>
              <a:ext uri="{FF2B5EF4-FFF2-40B4-BE49-F238E27FC236}">
                <a16:creationId xmlns:a16="http://schemas.microsoft.com/office/drawing/2014/main" xmlns="" id="{BDE3277B-85E1-440F-A54D-39633E1885A6}"/>
              </a:ext>
            </a:extLst>
          </p:cNvPr>
          <p:cNvSpPr/>
          <p:nvPr/>
        </p:nvSpPr>
        <p:spPr>
          <a:xfrm>
            <a:off x="6261100" y="6237288"/>
            <a:ext cx="252413" cy="460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9592" name="pole tekstowe 26"/>
          <p:cNvSpPr txBox="1">
            <a:spLocks noChangeArrowheads="1"/>
          </p:cNvSpPr>
          <p:nvPr/>
        </p:nvSpPr>
        <p:spPr bwMode="auto">
          <a:xfrm>
            <a:off x="1162050" y="4365625"/>
            <a:ext cx="2627313" cy="369888"/>
          </a:xfrm>
          <a:prstGeom prst="rect">
            <a:avLst/>
          </a:prstGeom>
          <a:noFill/>
          <a:ln w="9525">
            <a:noFill/>
            <a:miter lim="800000"/>
            <a:headEnd/>
            <a:tailEnd/>
          </a:ln>
        </p:spPr>
        <p:txBody>
          <a:bodyPr>
            <a:spAutoFit/>
          </a:bodyPr>
          <a:lstStyle/>
          <a:p>
            <a:r>
              <a:rPr lang="pl-PL" altLang="pl-PL" i="1">
                <a:solidFill>
                  <a:srgbClr val="FF0000"/>
                </a:solidFill>
              </a:rPr>
              <a:t>Przykład opisu pakietu</a:t>
            </a:r>
          </a:p>
        </p:txBody>
      </p:sp>
      <p:sp>
        <p:nvSpPr>
          <p:cNvPr id="109593" name="Prostokąt 3"/>
          <p:cNvSpPr>
            <a:spLocks noChangeArrowheads="1"/>
          </p:cNvSpPr>
          <p:nvPr/>
        </p:nvSpPr>
        <p:spPr bwMode="auto">
          <a:xfrm>
            <a:off x="34925" y="560388"/>
            <a:ext cx="7632700" cy="4921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xmlns="" id="{AA957CD9-BE19-416D-B574-A14E74EF2D71}"/>
              </a:ext>
            </a:extLst>
          </p:cNvPr>
          <p:cNvSpPr txBox="1"/>
          <p:nvPr/>
        </p:nvSpPr>
        <p:spPr>
          <a:xfrm>
            <a:off x="4643438" y="1412875"/>
            <a:ext cx="4246562" cy="2632075"/>
          </a:xfrm>
          <a:prstGeom prst="rect">
            <a:avLst/>
          </a:prstGeom>
          <a:solidFill>
            <a:srgbClr val="9D032A"/>
          </a:solidFill>
          <a:ln w="28575">
            <a:solidFill>
              <a:schemeClr val="bg1">
                <a:lumMod val="75000"/>
              </a:schemeClr>
            </a:solidFill>
          </a:ln>
        </p:spPr>
        <p:txBody>
          <a:bodyPr>
            <a:spAutoFit/>
          </a:bodyPr>
          <a:lstStyle/>
          <a:p>
            <a:pPr algn="just">
              <a:defRPr/>
            </a:pPr>
            <a:r>
              <a:rPr lang="pl-PL" b="1" dirty="0">
                <a:solidFill>
                  <a:schemeClr val="bg1"/>
                </a:solidFill>
                <a:latin typeface="+mj-lt"/>
              </a:rPr>
              <a:t>Zaświadczenie powinno zostać sporządzone według wzoru ustalonego przez Państwową Komisję Wyborczą uchwałą z dnia 30 lipca 2018 r. w sprawie  wzoru zaświadczenia dla męża zaufania (M.P. poz. 822). Zaświadczenia mogą różnić się między sobą wyglądem </a:t>
            </a:r>
            <a:br>
              <a:rPr lang="pl-PL" b="1" dirty="0">
                <a:solidFill>
                  <a:schemeClr val="bg1"/>
                </a:solidFill>
                <a:latin typeface="+mj-lt"/>
              </a:rPr>
            </a:br>
            <a:r>
              <a:rPr lang="pl-PL" b="1" dirty="0">
                <a:solidFill>
                  <a:schemeClr val="bg1"/>
                </a:solidFill>
                <a:latin typeface="+mj-lt"/>
              </a:rPr>
              <a:t>i układem graficznym, ale ich treść musi odpowiadać wzorowi ustalonemu przez Państwową Komisję </a:t>
            </a:r>
            <a:r>
              <a:rPr lang="pl-PL" sz="2100" b="1" dirty="0">
                <a:solidFill>
                  <a:schemeClr val="bg1"/>
                </a:solidFill>
                <a:latin typeface="+mj-lt"/>
              </a:rPr>
              <a:t>Wyborczą</a:t>
            </a:r>
          </a:p>
        </p:txBody>
      </p:sp>
      <p:pic>
        <p:nvPicPr>
          <p:cNvPr id="16387" name="Obraz 2"/>
          <p:cNvPicPr>
            <a:picLocks noChangeAspect="1"/>
          </p:cNvPicPr>
          <p:nvPr/>
        </p:nvPicPr>
        <p:blipFill>
          <a:blip r:embed="rId2"/>
          <a:srcRect/>
          <a:stretch>
            <a:fillRect/>
          </a:stretch>
        </p:blipFill>
        <p:spPr bwMode="auto">
          <a:xfrm>
            <a:off x="323850" y="1123950"/>
            <a:ext cx="4103688" cy="5487988"/>
          </a:xfrm>
          <a:prstGeom prst="rect">
            <a:avLst/>
          </a:prstGeom>
          <a:noFill/>
          <a:ln w="9525">
            <a:noFill/>
            <a:miter lim="800000"/>
            <a:headEnd/>
            <a:tailEnd/>
          </a:ln>
        </p:spPr>
      </p:pic>
      <p:sp>
        <p:nvSpPr>
          <p:cNvPr id="5" name="Elipsa 4">
            <a:extLst>
              <a:ext uri="{FF2B5EF4-FFF2-40B4-BE49-F238E27FC236}">
                <a16:creationId xmlns:a16="http://schemas.microsoft.com/office/drawing/2014/main" xmlns="" id="{06B15C97-59BB-416F-94E2-2BE06AB221F5}"/>
              </a:ext>
            </a:extLst>
          </p:cNvPr>
          <p:cNvSpPr/>
          <p:nvPr/>
        </p:nvSpPr>
        <p:spPr>
          <a:xfrm>
            <a:off x="2481263" y="5157788"/>
            <a:ext cx="1874837" cy="574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pl-PL"/>
          </a:p>
        </p:txBody>
      </p:sp>
      <p:sp>
        <p:nvSpPr>
          <p:cNvPr id="16389" name="Prostokąt 5"/>
          <p:cNvSpPr>
            <a:spLocks noChangeArrowheads="1"/>
          </p:cNvSpPr>
          <p:nvPr/>
        </p:nvSpPr>
        <p:spPr bwMode="auto">
          <a:xfrm>
            <a:off x="684213" y="523875"/>
            <a:ext cx="6840537" cy="400050"/>
          </a:xfrm>
          <a:prstGeom prst="rect">
            <a:avLst/>
          </a:prstGeom>
          <a:noFill/>
          <a:ln w="9525">
            <a:noFill/>
            <a:miter lim="800000"/>
            <a:headEnd/>
            <a:tailEnd/>
          </a:ln>
        </p:spPr>
        <p:txBody>
          <a:bodyPr>
            <a:spAutoFit/>
          </a:bodyPr>
          <a:lstStyle/>
          <a:p>
            <a:r>
              <a:rPr lang="pl-PL" altLang="pl-PL" sz="2000" b="1">
                <a:solidFill>
                  <a:srgbClr val="9D032A"/>
                </a:solidFill>
                <a:latin typeface="Arial Black" pitchFamily="34" charset="0"/>
                <a:cs typeface="Arial" charset="0"/>
              </a:rPr>
              <a:t>WZÓR ZAŚWIADCZENIA DLA MĘŻA ZAUFANIA</a:t>
            </a:r>
          </a:p>
        </p:txBody>
      </p:sp>
      <p:sp>
        <p:nvSpPr>
          <p:cNvPr id="6" name="Prostokąt 5">
            <a:extLst>
              <a:ext uri="{FF2B5EF4-FFF2-40B4-BE49-F238E27FC236}">
                <a16:creationId xmlns:a16="http://schemas.microsoft.com/office/drawing/2014/main" xmlns="" id="{1B95A293-A7D8-4CED-9255-540DC95DB845}"/>
              </a:ext>
            </a:extLst>
          </p:cNvPr>
          <p:cNvSpPr/>
          <p:nvPr/>
        </p:nvSpPr>
        <p:spPr>
          <a:xfrm>
            <a:off x="4643438" y="4144963"/>
            <a:ext cx="4249737" cy="2308225"/>
          </a:xfrm>
          <a:prstGeom prst="rect">
            <a:avLst/>
          </a:prstGeom>
          <a:ln>
            <a:solidFill>
              <a:srgbClr val="FF0000"/>
            </a:solidFill>
          </a:ln>
        </p:spPr>
        <p:txBody>
          <a:bodyPr>
            <a:spAutoFit/>
          </a:bodyPr>
          <a:lstStyle/>
          <a:p>
            <a:pPr algn="just">
              <a:defRPr/>
            </a:pPr>
            <a:r>
              <a:rPr lang="pl-PL" b="1" dirty="0">
                <a:latin typeface="+mj-lt"/>
              </a:rPr>
              <a:t>Z uwagi na stan epidemii, o ile nie ma możliwości przedłożenia oryginału zaświadczenia, zarówno zaświadczenie podpisane przez pełnomocnika wyborczego lub upoważnioną przez niego osobę, jak też ewentualne upoważnienie, mogą zostać przedłożone przewodniczącemu komisji </a:t>
            </a:r>
            <a:br>
              <a:rPr lang="pl-PL" b="1" dirty="0">
                <a:latin typeface="+mj-lt"/>
              </a:rPr>
            </a:br>
            <a:r>
              <a:rPr lang="pl-PL" b="1" dirty="0">
                <a:latin typeface="+mj-lt"/>
              </a:rPr>
              <a:t>w formie wydruku </a:t>
            </a:r>
            <a:r>
              <a:rPr lang="pl-PL" b="1" dirty="0" err="1">
                <a:latin typeface="+mj-lt"/>
              </a:rPr>
              <a:t>skanów</a:t>
            </a:r>
            <a:r>
              <a:rPr lang="pl-PL" b="1" dirty="0">
                <a:latin typeface="+mj-lt"/>
              </a:rPr>
              <a:t> tych dokumentów</a:t>
            </a:r>
          </a:p>
        </p:txBody>
      </p:sp>
      <p:pic>
        <p:nvPicPr>
          <p:cNvPr id="16391" name="Obraz 6" descr="virus.jpg"/>
          <p:cNvPicPr>
            <a:picLocks noChangeAspect="1"/>
          </p:cNvPicPr>
          <p:nvPr/>
        </p:nvPicPr>
        <p:blipFill>
          <a:blip r:embed="rId3"/>
          <a:srcRect/>
          <a:stretch>
            <a:fillRect/>
          </a:stretch>
        </p:blipFill>
        <p:spPr bwMode="auto">
          <a:xfrm>
            <a:off x="4067175" y="4292600"/>
            <a:ext cx="592138" cy="68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Prostokąt 1">
            <a:extLst>
              <a:ext uri="{FF2B5EF4-FFF2-40B4-BE49-F238E27FC236}">
                <a16:creationId xmlns:a16="http://schemas.microsoft.com/office/drawing/2014/main" xmlns="" id="{4B51DAF4-2461-4CBF-9308-187D4E112587}"/>
              </a:ext>
            </a:extLst>
          </p:cNvPr>
          <p:cNvSpPr>
            <a:spLocks noChangeArrowheads="1"/>
          </p:cNvSpPr>
          <p:nvPr/>
        </p:nvSpPr>
        <p:spPr bwMode="auto">
          <a:xfrm>
            <a:off x="539750" y="1651000"/>
            <a:ext cx="8064500" cy="4400550"/>
          </a:xfrm>
          <a:prstGeom prst="rect">
            <a:avLst/>
          </a:prstGeom>
          <a:noFill/>
          <a:ln w="9525">
            <a:noFill/>
            <a:miter lim="800000"/>
            <a:headEnd/>
            <a:tailEnd/>
          </a:ln>
        </p:spPr>
        <p:txBody>
          <a:bodyPr>
            <a:spAutoFit/>
          </a:bodyPr>
          <a:lstStyle/>
          <a:p>
            <a:pPr algn="just">
              <a:spcAft>
                <a:spcPts val="600"/>
              </a:spcAft>
              <a:defRPr/>
            </a:pPr>
            <a:r>
              <a:rPr lang="pl-PL" altLang="pl-PL" sz="2000" b="1" u="sng" dirty="0"/>
              <a:t>Procedura w obwodach odrębnych, w których stosowana była urna pomocnicza:</a:t>
            </a:r>
          </a:p>
          <a:p>
            <a:pPr marL="357188" indent="-357188" algn="just">
              <a:spcAft>
                <a:spcPts val="600"/>
              </a:spcAft>
              <a:defRPr/>
            </a:pPr>
            <a:r>
              <a:rPr lang="pl-PL" sz="2000" dirty="0"/>
              <a:t>1/ </a:t>
            </a:r>
            <a:r>
              <a:rPr lang="pl-PL" sz="2000" u="sng" dirty="0"/>
              <a:t>otwarcia urny pomocniczej OKW dokonuje przed otwarciem urny zasadniczej</a:t>
            </a:r>
            <a:r>
              <a:rPr lang="pl-PL" sz="2000" dirty="0"/>
              <a:t>; </a:t>
            </a:r>
          </a:p>
          <a:p>
            <a:pPr marL="357188" indent="-357188" algn="just">
              <a:spcAft>
                <a:spcPts val="600"/>
              </a:spcAft>
              <a:defRPr/>
            </a:pPr>
            <a:r>
              <a:rPr lang="pl-PL" sz="2000" dirty="0"/>
              <a:t>2/ po otwarciu urny pomocniczej komisja sprawdza, czy </a:t>
            </a:r>
            <a:r>
              <a:rPr lang="pl-PL" sz="2000" dirty="0">
                <a:solidFill>
                  <a:srgbClr val="9D032A"/>
                </a:solidFill>
              </a:rPr>
              <a:t>liczba kart wyjętych z urny pomocniczej </a:t>
            </a:r>
            <a:r>
              <a:rPr lang="pl-PL" sz="2000" dirty="0"/>
              <a:t>odpowiada </a:t>
            </a:r>
            <a:r>
              <a:rPr lang="pl-PL" sz="2000" dirty="0">
                <a:solidFill>
                  <a:srgbClr val="9D032A"/>
                </a:solidFill>
              </a:rPr>
              <a:t>liczbie osób, które głosowały </a:t>
            </a:r>
            <a:r>
              <a:rPr lang="pl-PL" sz="2000" dirty="0"/>
              <a:t>przy wykorzystaniu urny pomocniczej;</a:t>
            </a:r>
          </a:p>
          <a:p>
            <a:pPr marL="357188" indent="-357188" algn="just">
              <a:spcAft>
                <a:spcPts val="600"/>
              </a:spcAft>
              <a:defRPr/>
            </a:pPr>
            <a:r>
              <a:rPr lang="pl-PL" sz="2000" dirty="0"/>
              <a:t>3/ jeżeli komisja nie stwierdzi rozbieżności, karty wyjęte z urny pomocniczej włącza się do obliczeń wyników głosowania dokonywanych dla całego obwodu; </a:t>
            </a:r>
          </a:p>
          <a:p>
            <a:pPr marL="357188" indent="-357188" algn="just">
              <a:defRPr/>
            </a:pPr>
            <a:r>
              <a:rPr lang="pl-PL" sz="2000" dirty="0"/>
              <a:t>4/	w przypadku stwierdzenia rozbieżności należy wyjaśnić ich przypuszczalną przyczynę i omówić </a:t>
            </a:r>
            <a:r>
              <a:rPr lang="pl-PL" sz="2000" u="sng" dirty="0"/>
              <a:t>w punkcie </a:t>
            </a:r>
            <a:r>
              <a:rPr lang="pl-PL" sz="2000" b="1" u="sng" dirty="0">
                <a:solidFill>
                  <a:srgbClr val="0000CC"/>
                </a:solidFill>
              </a:rPr>
              <a:t>15 </a:t>
            </a:r>
            <a:r>
              <a:rPr lang="pl-PL" sz="2000" u="sng" dirty="0"/>
              <a:t>protokołu głosowania </a:t>
            </a:r>
            <a:r>
              <a:rPr lang="pl-PL" sz="2000" dirty="0"/>
              <a:t>lub w formie załącznika do tego protokołu głosowania.</a:t>
            </a:r>
          </a:p>
        </p:txBody>
      </p:sp>
      <p:pic>
        <p:nvPicPr>
          <p:cNvPr id="110595" name="Obraz 4" descr="siostra.jpg"/>
          <p:cNvPicPr>
            <a:picLocks noChangeAspect="1"/>
          </p:cNvPicPr>
          <p:nvPr/>
        </p:nvPicPr>
        <p:blipFill>
          <a:blip r:embed="rId2"/>
          <a:srcRect/>
          <a:stretch>
            <a:fillRect/>
          </a:stretch>
        </p:blipFill>
        <p:spPr bwMode="auto">
          <a:xfrm>
            <a:off x="63500" y="620713"/>
            <a:ext cx="1052513" cy="1152525"/>
          </a:xfrm>
          <a:prstGeom prst="rect">
            <a:avLst/>
          </a:prstGeom>
          <a:noFill/>
          <a:ln w="9525">
            <a:noFill/>
            <a:miter lim="800000"/>
            <a:headEnd/>
            <a:tailEnd/>
          </a:ln>
        </p:spPr>
      </p:pic>
      <p:sp>
        <p:nvSpPr>
          <p:cNvPr id="110596" name="Prostokąt 3"/>
          <p:cNvSpPr>
            <a:spLocks noChangeArrowheads="1"/>
          </p:cNvSpPr>
          <p:nvPr/>
        </p:nvSpPr>
        <p:spPr bwMode="auto">
          <a:xfrm>
            <a:off x="34925" y="560388"/>
            <a:ext cx="7632700" cy="4921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Prostokąt 1">
            <a:extLst>
              <a:ext uri="{FF2B5EF4-FFF2-40B4-BE49-F238E27FC236}">
                <a16:creationId xmlns:a16="http://schemas.microsoft.com/office/drawing/2014/main" xmlns="" id="{266F15CF-EF35-4446-95AD-C5501381ED43}"/>
              </a:ext>
            </a:extLst>
          </p:cNvPr>
          <p:cNvSpPr>
            <a:spLocks noChangeArrowheads="1"/>
          </p:cNvSpPr>
          <p:nvPr/>
        </p:nvSpPr>
        <p:spPr bwMode="auto">
          <a:xfrm>
            <a:off x="179388" y="1125538"/>
            <a:ext cx="8856662" cy="2368550"/>
          </a:xfrm>
          <a:prstGeom prst="rect">
            <a:avLst/>
          </a:prstGeom>
          <a:noFill/>
          <a:ln w="9525">
            <a:noFill/>
            <a:miter lim="800000"/>
            <a:headEnd/>
            <a:tailEnd/>
          </a:ln>
        </p:spPr>
        <p:txBody>
          <a:bodyPr>
            <a:spAutoFit/>
          </a:bodyPr>
          <a:lstStyle/>
          <a:p>
            <a:pPr fontAlgn="ctr">
              <a:spcAft>
                <a:spcPts val="600"/>
              </a:spcAft>
              <a:defRPr/>
            </a:pPr>
            <a:r>
              <a:rPr lang="pl-PL" sz="1600" b="1" dirty="0"/>
              <a:t>OKW liczy </a:t>
            </a:r>
            <a:r>
              <a:rPr lang="pl-PL" sz="1600" b="1" u="sng" dirty="0">
                <a:solidFill>
                  <a:srgbClr val="9D032A"/>
                </a:solidFill>
              </a:rPr>
              <a:t>karty całe </a:t>
            </a:r>
            <a:r>
              <a:rPr lang="pl-PL" sz="1600" b="1" dirty="0"/>
              <a:t>wyjęte z urny. </a:t>
            </a:r>
          </a:p>
          <a:p>
            <a:pPr algn="just" fontAlgn="ctr">
              <a:spcAft>
                <a:spcPts val="600"/>
              </a:spcAft>
              <a:defRPr/>
            </a:pPr>
            <a:r>
              <a:rPr lang="pl-PL" sz="1600" b="1" dirty="0"/>
              <a:t>Ustalone liczby kart do głosowania OKW wpisuje w punkcie</a:t>
            </a:r>
            <a:r>
              <a:rPr lang="pl-PL" sz="1600" b="1" dirty="0">
                <a:solidFill>
                  <a:srgbClr val="0000CC"/>
                </a:solidFill>
              </a:rPr>
              <a:t> 9 </a:t>
            </a:r>
            <a:r>
              <a:rPr lang="pl-PL" sz="1600" b="1" dirty="0"/>
              <a:t>protokołu głosowania.</a:t>
            </a:r>
            <a:endParaRPr lang="pl-PL" sz="1600" dirty="0"/>
          </a:p>
          <a:p>
            <a:pPr algn="just" fontAlgn="ctr">
              <a:spcAft>
                <a:spcPts val="600"/>
              </a:spcAft>
              <a:defRPr/>
            </a:pPr>
            <a:r>
              <a:rPr lang="pl-PL" sz="1600" dirty="0"/>
              <a:t>W punkcie </a:t>
            </a:r>
            <a:r>
              <a:rPr lang="pl-PL" sz="1600" dirty="0">
                <a:solidFill>
                  <a:srgbClr val="0000CC"/>
                </a:solidFill>
              </a:rPr>
              <a:t>9a </a:t>
            </a:r>
            <a:r>
              <a:rPr lang="pl-PL" sz="1600" dirty="0"/>
              <a:t>protokołu głosowania OKW podaje liczbę kart do głosowania wyjętych z kopert na karty do głosowania w głosowaniu korespondencyjnym. </a:t>
            </a:r>
          </a:p>
          <a:p>
            <a:pPr algn="just" fontAlgn="ctr">
              <a:spcAft>
                <a:spcPts val="600"/>
              </a:spcAft>
              <a:defRPr/>
            </a:pPr>
            <a:r>
              <a:rPr lang="pl-PL" sz="1600" dirty="0">
                <a:solidFill>
                  <a:srgbClr val="C00000"/>
                </a:solidFill>
              </a:rPr>
              <a:t>Liczba ta musi być uwzględniona (dodana) przy ustalaniu liczby kart wyjętych z urny, wpisywanej w pkt 9 protokołu głosowania</a:t>
            </a:r>
            <a:r>
              <a:rPr lang="pl-PL" sz="1600" dirty="0"/>
              <a:t>. </a:t>
            </a:r>
          </a:p>
          <a:p>
            <a:pPr algn="just" fontAlgn="ctr">
              <a:defRPr/>
            </a:pPr>
            <a:r>
              <a:rPr lang="pl-PL" sz="1600" b="1" dirty="0"/>
              <a:t>OKW, w których nie było kopert na kartę do głosowania w głosowaniu korespondencyjnym </a:t>
            </a:r>
            <a:r>
              <a:rPr lang="pl-PL" sz="1600" b="1" u="heavy" dirty="0">
                <a:solidFill>
                  <a:srgbClr val="C00000"/>
                </a:solidFill>
              </a:rPr>
              <a:t>wpisują cyfrę </a:t>
            </a:r>
            <a:r>
              <a:rPr lang="pl-PL" sz="1600" b="1" u="heavy" dirty="0">
                <a:solidFill>
                  <a:srgbClr val="0000CC"/>
                </a:solidFill>
              </a:rPr>
              <a:t>„0”</a:t>
            </a:r>
            <a:r>
              <a:rPr lang="pl-PL" sz="1600" b="1" dirty="0"/>
              <a:t> w punkcie </a:t>
            </a:r>
            <a:r>
              <a:rPr lang="pl-PL" sz="1600" b="1" dirty="0">
                <a:solidFill>
                  <a:srgbClr val="0000CC"/>
                </a:solidFill>
              </a:rPr>
              <a:t>9a</a:t>
            </a:r>
            <a:r>
              <a:rPr lang="pl-PL" sz="1600" b="1" dirty="0"/>
              <a:t> protokołu głosowania.</a:t>
            </a:r>
            <a:endParaRPr lang="pl-PL" sz="1600" dirty="0"/>
          </a:p>
        </p:txBody>
      </p:sp>
      <p:graphicFrame>
        <p:nvGraphicFramePr>
          <p:cNvPr id="4" name="Tabela 3">
            <a:extLst>
              <a:ext uri="{FF2B5EF4-FFF2-40B4-BE49-F238E27FC236}">
                <a16:creationId xmlns:a16="http://schemas.microsoft.com/office/drawing/2014/main" xmlns="" id="{97AA9C88-51AC-4092-8CC9-255CD3EBE0CB}"/>
              </a:ext>
            </a:extLst>
          </p:cNvPr>
          <p:cNvGraphicFramePr>
            <a:graphicFrameLocks noGrp="1"/>
          </p:cNvGraphicFramePr>
          <p:nvPr/>
        </p:nvGraphicFramePr>
        <p:xfrm>
          <a:off x="360363" y="3644900"/>
          <a:ext cx="8337550" cy="1041400"/>
        </p:xfrm>
        <a:graphic>
          <a:graphicData uri="http://schemas.openxmlformats.org/drawingml/2006/table">
            <a:tbl>
              <a:tblPr/>
              <a:tblGrid>
                <a:gridCol w="456994">
                  <a:extLst>
                    <a:ext uri="{9D8B030D-6E8A-4147-A177-3AD203B41FA5}">
                      <a16:colId xmlns:a16="http://schemas.microsoft.com/office/drawing/2014/main" xmlns="" val="20000"/>
                    </a:ext>
                  </a:extLst>
                </a:gridCol>
                <a:gridCol w="5932321">
                  <a:extLst>
                    <a:ext uri="{9D8B030D-6E8A-4147-A177-3AD203B41FA5}">
                      <a16:colId xmlns:a16="http://schemas.microsoft.com/office/drawing/2014/main" xmlns="" val="20001"/>
                    </a:ext>
                  </a:extLst>
                </a:gridCol>
                <a:gridCol w="389991">
                  <a:extLst>
                    <a:ext uri="{9D8B030D-6E8A-4147-A177-3AD203B41FA5}">
                      <a16:colId xmlns:a16="http://schemas.microsoft.com/office/drawing/2014/main" xmlns="" val="20002"/>
                    </a:ext>
                  </a:extLst>
                </a:gridCol>
                <a:gridCol w="389990">
                  <a:extLst>
                    <a:ext uri="{9D8B030D-6E8A-4147-A177-3AD203B41FA5}">
                      <a16:colId xmlns:a16="http://schemas.microsoft.com/office/drawing/2014/main" xmlns="" val="20003"/>
                    </a:ext>
                  </a:extLst>
                </a:gridCol>
                <a:gridCol w="388273">
                  <a:extLst>
                    <a:ext uri="{9D8B030D-6E8A-4147-A177-3AD203B41FA5}">
                      <a16:colId xmlns:a16="http://schemas.microsoft.com/office/drawing/2014/main" xmlns="" val="20004"/>
                    </a:ext>
                  </a:extLst>
                </a:gridCol>
                <a:gridCol w="389991">
                  <a:extLst>
                    <a:ext uri="{9D8B030D-6E8A-4147-A177-3AD203B41FA5}">
                      <a16:colId xmlns:a16="http://schemas.microsoft.com/office/drawing/2014/main" xmlns="" val="20005"/>
                    </a:ext>
                  </a:extLst>
                </a:gridCol>
                <a:gridCol w="389990">
                  <a:extLst>
                    <a:ext uri="{9D8B030D-6E8A-4147-A177-3AD203B41FA5}">
                      <a16:colId xmlns:a16="http://schemas.microsoft.com/office/drawing/2014/main" xmlns="" val="20006"/>
                    </a:ext>
                  </a:extLst>
                </a:gridCol>
              </a:tblGrid>
              <a:tr h="43180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Liczba kart wyjętych z urny</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3</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0959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 tym liczba kart wyjętych z kopert na karty do głosowania w głosowaniu korespondencyjnym</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a:t>
                      </a:r>
                    </a:p>
                  </a:txBody>
                  <a:tcPr marL="43944" marR="4394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5" name="Strzałka w prawo 4">
            <a:extLst>
              <a:ext uri="{FF2B5EF4-FFF2-40B4-BE49-F238E27FC236}">
                <a16:creationId xmlns:a16="http://schemas.microsoft.com/office/drawing/2014/main" xmlns="" id="{B839E4A8-EB9F-48B3-97D7-E9ABD052C0F0}"/>
              </a:ext>
            </a:extLst>
          </p:cNvPr>
          <p:cNvSpPr/>
          <p:nvPr/>
        </p:nvSpPr>
        <p:spPr>
          <a:xfrm flipV="1">
            <a:off x="900113" y="3500438"/>
            <a:ext cx="6840537"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 name="pole tekstowe 1">
            <a:extLst>
              <a:ext uri="{FF2B5EF4-FFF2-40B4-BE49-F238E27FC236}">
                <a16:creationId xmlns:a16="http://schemas.microsoft.com/office/drawing/2014/main" xmlns="" id="{3C306871-E7AF-4CEF-8C4B-6E9FB4BC58C1}"/>
              </a:ext>
            </a:extLst>
          </p:cNvPr>
          <p:cNvSpPr txBox="1"/>
          <p:nvPr/>
        </p:nvSpPr>
        <p:spPr>
          <a:xfrm>
            <a:off x="179388" y="4792663"/>
            <a:ext cx="8785225" cy="2308225"/>
          </a:xfrm>
          <a:prstGeom prst="rect">
            <a:avLst/>
          </a:prstGeom>
          <a:noFill/>
        </p:spPr>
        <p:txBody>
          <a:bodyPr>
            <a:spAutoFit/>
          </a:bodyPr>
          <a:lstStyle/>
          <a:p>
            <a:pPr algn="just">
              <a:defRPr/>
            </a:pPr>
            <a:r>
              <a:rPr lang="pl-PL" b="1" dirty="0">
                <a:solidFill>
                  <a:srgbClr val="FF0000"/>
                </a:solidFill>
                <a:latin typeface="Arial" panose="020B0604020202020204" pitchFamily="34" charset="0"/>
              </a:rPr>
              <a:t>UWAGA!</a:t>
            </a:r>
            <a:r>
              <a:rPr lang="pl-PL" dirty="0">
                <a:latin typeface="Arial" panose="020B0604020202020204" pitchFamily="34" charset="0"/>
              </a:rPr>
              <a:t> Jeżeli liczba kart wyjętych z urny (</a:t>
            </a:r>
            <a:r>
              <a:rPr lang="pl-PL" b="1" dirty="0">
                <a:latin typeface="Arial" panose="020B0604020202020204" pitchFamily="34" charset="0"/>
              </a:rPr>
              <a:t>punkt 9 protokołu</a:t>
            </a:r>
            <a:r>
              <a:rPr lang="pl-PL" dirty="0">
                <a:latin typeface="Arial" panose="020B0604020202020204" pitchFamily="34" charset="0"/>
              </a:rPr>
              <a:t>) </a:t>
            </a:r>
            <a:r>
              <a:rPr lang="pl-PL" u="heavy" dirty="0">
                <a:latin typeface="Arial" panose="020B0604020202020204" pitchFamily="34" charset="0"/>
              </a:rPr>
              <a:t>pomniejszona</a:t>
            </a:r>
            <a:r>
              <a:rPr lang="pl-PL" dirty="0">
                <a:latin typeface="Arial" panose="020B0604020202020204" pitchFamily="34" charset="0"/>
              </a:rPr>
              <a:t> </a:t>
            </a:r>
            <a:br>
              <a:rPr lang="pl-PL" dirty="0">
                <a:latin typeface="Arial" panose="020B0604020202020204" pitchFamily="34" charset="0"/>
              </a:rPr>
            </a:br>
            <a:r>
              <a:rPr lang="pl-PL" dirty="0">
                <a:latin typeface="Arial" panose="020B0604020202020204" pitchFamily="34" charset="0"/>
              </a:rPr>
              <a:t>o liczbę kart wyjętych z kopert na kartę do głosowania (</a:t>
            </a:r>
            <a:r>
              <a:rPr lang="pl-PL" b="1" dirty="0">
                <a:latin typeface="Arial" panose="020B0604020202020204" pitchFamily="34" charset="0"/>
              </a:rPr>
              <a:t>punkt 9a protokołu</a:t>
            </a:r>
            <a:r>
              <a:rPr lang="pl-PL" dirty="0">
                <a:latin typeface="Arial" panose="020B0604020202020204" pitchFamily="34" charset="0"/>
              </a:rPr>
              <a:t>) </a:t>
            </a:r>
            <a:r>
              <a:rPr lang="pl-PL" u="heavy" dirty="0">
                <a:latin typeface="Arial" panose="020B0604020202020204" pitchFamily="34" charset="0"/>
              </a:rPr>
              <a:t>nie jest równa</a:t>
            </a:r>
            <a:r>
              <a:rPr lang="pl-PL" dirty="0">
                <a:latin typeface="Arial" panose="020B0604020202020204" pitchFamily="34" charset="0"/>
              </a:rPr>
              <a:t> liczbie wyborców, którym wydano kartę do głosowania (</a:t>
            </a:r>
            <a:r>
              <a:rPr lang="pl-PL" b="1" dirty="0">
                <a:latin typeface="Arial" panose="020B0604020202020204" pitchFamily="34" charset="0"/>
              </a:rPr>
              <a:t>punkt 4 protokołu</a:t>
            </a:r>
            <a:r>
              <a:rPr lang="pl-PL" dirty="0">
                <a:latin typeface="Arial" panose="020B0604020202020204" pitchFamily="34" charset="0"/>
              </a:rPr>
              <a:t>), wówczas </a:t>
            </a:r>
            <a:r>
              <a:rPr lang="pl-PL" u="heavy" dirty="0">
                <a:latin typeface="Arial" panose="020B0604020202020204" pitchFamily="34" charset="0"/>
              </a:rPr>
              <a:t>przypuszczalną przyczynę</a:t>
            </a:r>
            <a:r>
              <a:rPr lang="pl-PL" dirty="0">
                <a:latin typeface="Arial" panose="020B0604020202020204" pitchFamily="34" charset="0"/>
              </a:rPr>
              <a:t> tego stanu rzeczy należy omówić w </a:t>
            </a:r>
            <a:r>
              <a:rPr lang="pl-PL" b="1" dirty="0">
                <a:latin typeface="Arial" panose="020B0604020202020204" pitchFamily="34" charset="0"/>
              </a:rPr>
              <a:t>punkcie 16</a:t>
            </a:r>
            <a:r>
              <a:rPr lang="pl-PL" dirty="0">
                <a:latin typeface="Arial" panose="020B0604020202020204" pitchFamily="34" charset="0"/>
              </a:rPr>
              <a:t> protokołu głosowania. Przyczynę tę należy ustalić po przeliczeniu kart ważnych i nieważnych. </a:t>
            </a:r>
            <a:r>
              <a:rPr lang="pl-PL" u="heavy" dirty="0">
                <a:latin typeface="Arial" panose="020B0604020202020204" pitchFamily="34" charset="0"/>
              </a:rPr>
              <a:t>Jeżeli różnica nie występuje,</a:t>
            </a:r>
            <a:r>
              <a:rPr lang="pl-PL" dirty="0">
                <a:latin typeface="Arial" panose="020B0604020202020204" pitchFamily="34" charset="0"/>
              </a:rPr>
              <a:t> w punkcie tym należy wpisać </a:t>
            </a:r>
          </a:p>
          <a:p>
            <a:pPr algn="just">
              <a:defRPr/>
            </a:pPr>
            <a:r>
              <a:rPr lang="pl-PL" dirty="0">
                <a:latin typeface="Arial" panose="020B0604020202020204" pitchFamily="34" charset="0"/>
              </a:rPr>
              <a:t>wyrazy </a:t>
            </a:r>
            <a:r>
              <a:rPr lang="pl-PL" u="heavy" dirty="0">
                <a:latin typeface="Arial" panose="020B0604020202020204" pitchFamily="34" charset="0"/>
              </a:rPr>
              <a:t>„brak uwag”</a:t>
            </a:r>
            <a:r>
              <a:rPr lang="pl-PL" dirty="0">
                <a:latin typeface="Arial" panose="020B0604020202020204" pitchFamily="34" charset="0"/>
              </a:rPr>
              <a:t>.</a:t>
            </a:r>
          </a:p>
          <a:p>
            <a:pPr>
              <a:defRPr/>
            </a:pPr>
            <a:endParaRPr lang="pl-PL" dirty="0">
              <a:latin typeface="Arial" panose="020B0604020202020204" pitchFamily="34" charset="0"/>
            </a:endParaRPr>
          </a:p>
        </p:txBody>
      </p:sp>
      <p:sp>
        <p:nvSpPr>
          <p:cNvPr id="111647" name="Prostokąt 3"/>
          <p:cNvSpPr>
            <a:spLocks noChangeArrowheads="1"/>
          </p:cNvSpPr>
          <p:nvPr/>
        </p:nvSpPr>
        <p:spPr bwMode="auto">
          <a:xfrm>
            <a:off x="34925" y="560388"/>
            <a:ext cx="7632700" cy="4921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zaokrąglony 4">
            <a:extLst>
              <a:ext uri="{FF2B5EF4-FFF2-40B4-BE49-F238E27FC236}">
                <a16:creationId xmlns:a16="http://schemas.microsoft.com/office/drawing/2014/main" xmlns="" id="{F0CE15F9-5EEB-437D-9FF4-CE56873DE156}"/>
              </a:ext>
            </a:extLst>
          </p:cNvPr>
          <p:cNvSpPr/>
          <p:nvPr/>
        </p:nvSpPr>
        <p:spPr>
          <a:xfrm>
            <a:off x="354013" y="1196975"/>
            <a:ext cx="8624887" cy="511175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4" name="pole tekstowe 3">
            <a:extLst>
              <a:ext uri="{FF2B5EF4-FFF2-40B4-BE49-F238E27FC236}">
                <a16:creationId xmlns:a16="http://schemas.microsoft.com/office/drawing/2014/main" xmlns="" id="{0EB0A45F-DDA7-4BA4-B753-3D9B1C3E5D09}"/>
              </a:ext>
            </a:extLst>
          </p:cNvPr>
          <p:cNvSpPr txBox="1"/>
          <p:nvPr/>
        </p:nvSpPr>
        <p:spPr>
          <a:xfrm>
            <a:off x="461963" y="1412875"/>
            <a:ext cx="8408987" cy="5354638"/>
          </a:xfrm>
          <a:prstGeom prst="rect">
            <a:avLst/>
          </a:prstGeom>
          <a:noFill/>
        </p:spPr>
        <p:txBody>
          <a:bodyPr>
            <a:spAutoFit/>
          </a:bodyPr>
          <a:lstStyle/>
          <a:p>
            <a:pPr>
              <a:defRPr/>
            </a:pPr>
            <a:r>
              <a:rPr lang="pl-PL" b="1" dirty="0">
                <a:solidFill>
                  <a:srgbClr val="FF0000"/>
                </a:solidFill>
                <a:latin typeface="Arial" panose="020B0604020202020204" pitchFamily="34" charset="0"/>
              </a:rPr>
              <a:t>UWAGA!</a:t>
            </a:r>
          </a:p>
          <a:p>
            <a:pPr algn="just">
              <a:defRPr/>
            </a:pPr>
            <a:r>
              <a:rPr lang="pl-PL" dirty="0">
                <a:latin typeface="Arial" panose="020B0604020202020204" pitchFamily="34" charset="0"/>
              </a:rPr>
              <a:t>Jeżeli liczba kart wyjętych z urny (</a:t>
            </a:r>
            <a:r>
              <a:rPr lang="pl-PL" b="1" dirty="0">
                <a:latin typeface="Arial" panose="020B0604020202020204" pitchFamily="34" charset="0"/>
              </a:rPr>
              <a:t>punkt 9 protokołu</a:t>
            </a:r>
            <a:r>
              <a:rPr lang="pl-PL" dirty="0">
                <a:latin typeface="Arial" panose="020B0604020202020204" pitchFamily="34" charset="0"/>
              </a:rPr>
              <a:t>) </a:t>
            </a:r>
            <a:r>
              <a:rPr lang="pl-PL" u="heavy" dirty="0">
                <a:latin typeface="Arial" panose="020B0604020202020204" pitchFamily="34" charset="0"/>
              </a:rPr>
              <a:t>pomniejszona</a:t>
            </a:r>
            <a:r>
              <a:rPr lang="pl-PL" dirty="0">
                <a:latin typeface="Arial" panose="020B0604020202020204" pitchFamily="34" charset="0"/>
              </a:rPr>
              <a:t> o liczbę kart wyjętych z kopert na kartę do głosowania (</a:t>
            </a:r>
            <a:r>
              <a:rPr lang="pl-PL" b="1" dirty="0">
                <a:latin typeface="Arial" panose="020B0604020202020204" pitchFamily="34" charset="0"/>
              </a:rPr>
              <a:t>punkt 9a protokołu</a:t>
            </a:r>
            <a:r>
              <a:rPr lang="pl-PL" dirty="0">
                <a:latin typeface="Arial" panose="020B0604020202020204" pitchFamily="34" charset="0"/>
              </a:rPr>
              <a:t>) </a:t>
            </a:r>
            <a:r>
              <a:rPr lang="pl-PL" u="heavy" dirty="0">
                <a:latin typeface="Arial" panose="020B0604020202020204" pitchFamily="34" charset="0"/>
              </a:rPr>
              <a:t>nie jest równa</a:t>
            </a:r>
            <a:r>
              <a:rPr lang="pl-PL" dirty="0">
                <a:latin typeface="Arial" panose="020B0604020202020204" pitchFamily="34" charset="0"/>
              </a:rPr>
              <a:t> liczbie wyborców, którym wydano kartę do głosowania (</a:t>
            </a:r>
            <a:r>
              <a:rPr lang="pl-PL" b="1" dirty="0">
                <a:latin typeface="Arial" panose="020B0604020202020204" pitchFamily="34" charset="0"/>
              </a:rPr>
              <a:t>punkt 4 protokołu</a:t>
            </a:r>
            <a:r>
              <a:rPr lang="pl-PL" dirty="0">
                <a:latin typeface="Arial" panose="020B0604020202020204" pitchFamily="34" charset="0"/>
              </a:rPr>
              <a:t>), wówczas </a:t>
            </a:r>
            <a:r>
              <a:rPr lang="pl-PL" u="heavy" dirty="0">
                <a:latin typeface="Arial" panose="020B0604020202020204" pitchFamily="34" charset="0"/>
              </a:rPr>
              <a:t>przypuszczalną przyczynę</a:t>
            </a:r>
            <a:r>
              <a:rPr lang="pl-PL" dirty="0">
                <a:latin typeface="Arial" panose="020B0604020202020204" pitchFamily="34" charset="0"/>
              </a:rPr>
              <a:t> tego stanu rzeczy należy omówić w </a:t>
            </a:r>
            <a:r>
              <a:rPr lang="pl-PL" b="1" dirty="0">
                <a:latin typeface="Arial" panose="020B0604020202020204" pitchFamily="34" charset="0"/>
              </a:rPr>
              <a:t>punkcie 16</a:t>
            </a:r>
            <a:r>
              <a:rPr lang="pl-PL" dirty="0">
                <a:latin typeface="Arial" panose="020B0604020202020204" pitchFamily="34" charset="0"/>
              </a:rPr>
              <a:t> protokołu głosowania. Przyczynę tę należy ustalić po przeliczeniu kart ważnych i nieważnych. </a:t>
            </a:r>
            <a:r>
              <a:rPr lang="pl-PL" u="heavy" dirty="0">
                <a:latin typeface="Arial" panose="020B0604020202020204" pitchFamily="34" charset="0"/>
              </a:rPr>
              <a:t>Jeżeli różnica nie występuje,</a:t>
            </a:r>
            <a:r>
              <a:rPr lang="pl-PL" dirty="0">
                <a:latin typeface="Arial" panose="020B0604020202020204" pitchFamily="34" charset="0"/>
              </a:rPr>
              <a:t> w punkcie tym należy wpisać </a:t>
            </a:r>
          </a:p>
          <a:p>
            <a:pPr algn="just">
              <a:defRPr/>
            </a:pPr>
            <a:r>
              <a:rPr lang="pl-PL" dirty="0">
                <a:latin typeface="Arial" panose="020B0604020202020204" pitchFamily="34" charset="0"/>
              </a:rPr>
              <a:t>wyrazy </a:t>
            </a:r>
            <a:r>
              <a:rPr lang="pl-PL" u="heavy" dirty="0">
                <a:latin typeface="Arial" panose="020B0604020202020204" pitchFamily="34" charset="0"/>
              </a:rPr>
              <a:t>„brak uwag”</a:t>
            </a:r>
            <a:r>
              <a:rPr lang="pl-PL" dirty="0">
                <a:latin typeface="Arial" panose="020B0604020202020204" pitchFamily="34" charset="0"/>
              </a:rPr>
              <a:t>.</a:t>
            </a:r>
          </a:p>
          <a:p>
            <a:pPr algn="just">
              <a:defRPr/>
            </a:pPr>
            <a:endParaRPr lang="pl-PL" dirty="0">
              <a:latin typeface="Arial" panose="020B0604020202020204" pitchFamily="34" charset="0"/>
            </a:endParaRPr>
          </a:p>
          <a:p>
            <a:pPr algn="just" fontAlgn="ctr">
              <a:defRPr/>
            </a:pPr>
            <a:r>
              <a:rPr lang="pl-PL" dirty="0">
                <a:latin typeface="Arial" panose="020B0604020202020204" pitchFamily="34" charset="0"/>
              </a:rPr>
              <a:t>Analogicznie należy postąpić, jeżeli liczba kart wyjętych z kopert na kartę do głosowania (</a:t>
            </a:r>
            <a:r>
              <a:rPr lang="pl-PL" b="1" dirty="0">
                <a:latin typeface="Arial" panose="020B0604020202020204" pitchFamily="34" charset="0"/>
              </a:rPr>
              <a:t>punkt 9a protokołu</a:t>
            </a:r>
            <a:r>
              <a:rPr lang="pl-PL" dirty="0">
                <a:latin typeface="Arial" panose="020B0604020202020204" pitchFamily="34" charset="0"/>
              </a:rPr>
              <a:t>) </a:t>
            </a:r>
            <a:r>
              <a:rPr lang="pl-PL" u="heavy" dirty="0">
                <a:latin typeface="Arial" panose="020B0604020202020204" pitchFamily="34" charset="0"/>
              </a:rPr>
              <a:t>jest większa</a:t>
            </a:r>
            <a:r>
              <a:rPr lang="pl-PL" dirty="0">
                <a:latin typeface="Arial" panose="020B0604020202020204" pitchFamily="34" charset="0"/>
              </a:rPr>
              <a:t> od liczby kopert na kartę do głosowania wrzuconych do urny (</a:t>
            </a:r>
            <a:r>
              <a:rPr lang="pl-PL" b="1" dirty="0">
                <a:latin typeface="Arial" panose="020B0604020202020204" pitchFamily="34" charset="0"/>
              </a:rPr>
              <a:t>punkt 8e protokołu</a:t>
            </a:r>
            <a:r>
              <a:rPr lang="pl-PL" dirty="0">
                <a:latin typeface="Arial" panose="020B0604020202020204" pitchFamily="34" charset="0"/>
              </a:rPr>
              <a:t>).</a:t>
            </a:r>
          </a:p>
          <a:p>
            <a:pPr algn="just" fontAlgn="ctr">
              <a:defRPr/>
            </a:pPr>
            <a:r>
              <a:rPr lang="pl-PL" dirty="0">
                <a:latin typeface="Arial" panose="020B0604020202020204" pitchFamily="34" charset="0"/>
              </a:rPr>
              <a:t>W razie braku miejsca w protokole głosowania na opisanie przyczyn rozbieżności należy dokonać tego na oddzielnej kartce, którą załącza się do protokołu. Wówczas w protokole głosowania w punkcie 16 należy zamieścić informację o sporządzeniu załącznika.</a:t>
            </a:r>
          </a:p>
          <a:p>
            <a:pPr>
              <a:defRPr/>
            </a:pPr>
            <a:endParaRPr lang="pl-PL" dirty="0">
              <a:latin typeface="Arial" panose="020B0604020202020204" pitchFamily="34" charset="0"/>
            </a:endParaRPr>
          </a:p>
          <a:p>
            <a:pPr>
              <a:defRPr/>
            </a:pPr>
            <a:endParaRPr lang="pl-PL" dirty="0">
              <a:latin typeface="Arial" panose="020B0604020202020204" pitchFamily="34" charset="0"/>
            </a:endParaRPr>
          </a:p>
        </p:txBody>
      </p:sp>
      <p:sp>
        <p:nvSpPr>
          <p:cNvPr id="113668" name="Prostokąt 3"/>
          <p:cNvSpPr>
            <a:spLocks noChangeArrowheads="1"/>
          </p:cNvSpPr>
          <p:nvPr/>
        </p:nvSpPr>
        <p:spPr bwMode="auto">
          <a:xfrm>
            <a:off x="34925" y="560388"/>
            <a:ext cx="7632700" cy="4921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Prostokąt 1"/>
          <p:cNvSpPr>
            <a:spLocks noChangeArrowheads="1"/>
          </p:cNvSpPr>
          <p:nvPr/>
        </p:nvSpPr>
        <p:spPr bwMode="auto">
          <a:xfrm>
            <a:off x="395288" y="1651000"/>
            <a:ext cx="3924300" cy="1754188"/>
          </a:xfrm>
          <a:prstGeom prst="rect">
            <a:avLst/>
          </a:prstGeom>
          <a:noFill/>
          <a:ln w="9525">
            <a:noFill/>
            <a:miter lim="800000"/>
            <a:headEnd/>
            <a:tailEnd/>
          </a:ln>
        </p:spPr>
        <p:txBody>
          <a:bodyPr>
            <a:spAutoFit/>
          </a:bodyPr>
          <a:lstStyle/>
          <a:p>
            <a:pPr marL="266700" indent="-266700" algn="just" fontAlgn="ctr">
              <a:buFont typeface="Wingdings" pitchFamily="2" charset="2"/>
              <a:buChar char="Ø"/>
            </a:pPr>
            <a:r>
              <a:rPr lang="pl-PL" altLang="pl-PL" b="1" u="sng">
                <a:solidFill>
                  <a:srgbClr val="9D032A"/>
                </a:solidFill>
              </a:rPr>
              <a:t>inne niż ustalone urzędowo</a:t>
            </a:r>
            <a:r>
              <a:rPr lang="pl-PL" altLang="pl-PL" b="1">
                <a:solidFill>
                  <a:srgbClr val="9D032A"/>
                </a:solidFill>
              </a:rPr>
              <a:t> </a:t>
            </a:r>
            <a:r>
              <a:rPr lang="pl-PL" altLang="pl-PL" b="1"/>
              <a:t>np. karty wykonane wadliwie przez drukarnię m.in. brak zadruku części karty, </a:t>
            </a:r>
          </a:p>
          <a:p>
            <a:pPr marL="266700" indent="-266700" algn="just" fontAlgn="ctr">
              <a:buFont typeface="Wingdings" pitchFamily="2" charset="2"/>
              <a:buChar char="Ø"/>
            </a:pPr>
            <a:endParaRPr lang="pl-PL" altLang="pl-PL" b="1"/>
          </a:p>
          <a:p>
            <a:pPr marL="266700" indent="-266700" algn="just" fontAlgn="ctr">
              <a:buFont typeface="Wingdings" pitchFamily="2" charset="2"/>
              <a:buChar char="Ø"/>
            </a:pPr>
            <a:r>
              <a:rPr lang="pl-PL" altLang="pl-PL" b="1"/>
              <a:t>nieautentyczne</a:t>
            </a:r>
          </a:p>
        </p:txBody>
      </p:sp>
      <p:graphicFrame>
        <p:nvGraphicFramePr>
          <p:cNvPr id="4" name="Tabela 3">
            <a:extLst>
              <a:ext uri="{FF2B5EF4-FFF2-40B4-BE49-F238E27FC236}">
                <a16:creationId xmlns:a16="http://schemas.microsoft.com/office/drawing/2014/main" xmlns="" id="{F7C45D5C-FAEA-437D-AB94-80AE8EFC14A0}"/>
              </a:ext>
            </a:extLst>
          </p:cNvPr>
          <p:cNvGraphicFramePr>
            <a:graphicFrameLocks noGrp="1"/>
          </p:cNvGraphicFramePr>
          <p:nvPr/>
        </p:nvGraphicFramePr>
        <p:xfrm>
          <a:off x="395288" y="4321175"/>
          <a:ext cx="8208962" cy="620713"/>
        </p:xfrm>
        <a:graphic>
          <a:graphicData uri="http://schemas.openxmlformats.org/drawingml/2006/table">
            <a:tbl>
              <a:tblPr/>
              <a:tblGrid>
                <a:gridCol w="426405">
                  <a:extLst>
                    <a:ext uri="{9D8B030D-6E8A-4147-A177-3AD203B41FA5}">
                      <a16:colId xmlns:a16="http://schemas.microsoft.com/office/drawing/2014/main" xmlns="" val="20000"/>
                    </a:ext>
                  </a:extLst>
                </a:gridCol>
                <a:gridCol w="5966417">
                  <a:extLst>
                    <a:ext uri="{9D8B030D-6E8A-4147-A177-3AD203B41FA5}">
                      <a16:colId xmlns:a16="http://schemas.microsoft.com/office/drawing/2014/main" xmlns="" val="20001"/>
                    </a:ext>
                  </a:extLst>
                </a:gridCol>
                <a:gridCol w="363228">
                  <a:extLst>
                    <a:ext uri="{9D8B030D-6E8A-4147-A177-3AD203B41FA5}">
                      <a16:colId xmlns:a16="http://schemas.microsoft.com/office/drawing/2014/main" xmlns="" val="20002"/>
                    </a:ext>
                  </a:extLst>
                </a:gridCol>
                <a:gridCol w="363228">
                  <a:extLst>
                    <a:ext uri="{9D8B030D-6E8A-4147-A177-3AD203B41FA5}">
                      <a16:colId xmlns:a16="http://schemas.microsoft.com/office/drawing/2014/main" xmlns="" val="20003"/>
                    </a:ext>
                  </a:extLst>
                </a:gridCol>
                <a:gridCol w="363228">
                  <a:extLst>
                    <a:ext uri="{9D8B030D-6E8A-4147-A177-3AD203B41FA5}">
                      <a16:colId xmlns:a16="http://schemas.microsoft.com/office/drawing/2014/main" xmlns="" val="20004"/>
                    </a:ext>
                  </a:extLst>
                </a:gridCol>
                <a:gridCol w="363228">
                  <a:extLst>
                    <a:ext uri="{9D8B030D-6E8A-4147-A177-3AD203B41FA5}">
                      <a16:colId xmlns:a16="http://schemas.microsoft.com/office/drawing/2014/main" xmlns="" val="20005"/>
                    </a:ext>
                  </a:extLst>
                </a:gridCol>
                <a:gridCol w="363228">
                  <a:extLst>
                    <a:ext uri="{9D8B030D-6E8A-4147-A177-3AD203B41FA5}">
                      <a16:colId xmlns:a16="http://schemas.microsoft.com/office/drawing/2014/main" xmlns="" val="20006"/>
                    </a:ext>
                  </a:extLst>
                </a:gridCol>
              </a:tblGrid>
              <a:tr h="620713">
                <a:tc>
                  <a:txBody>
                    <a:bodyPr/>
                    <a:lstStyle/>
                    <a:p>
                      <a:pPr algn="r">
                        <a:spcAft>
                          <a:spcPts val="0"/>
                        </a:spcAft>
                      </a:pPr>
                      <a:r>
                        <a:rPr lang="pl-PL" sz="1800" b="1" dirty="0">
                          <a:latin typeface="Times New Roman"/>
                          <a:ea typeface="Times New Roman"/>
                          <a:cs typeface="Times New Roman"/>
                        </a:rPr>
                        <a:t>10</a:t>
                      </a:r>
                    </a:p>
                  </a:txBody>
                  <a:tcPr marL="43938" marR="4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pl-PL" sz="1800" b="1" kern="1200" dirty="0">
                          <a:solidFill>
                            <a:schemeClr val="tx1"/>
                          </a:solidFill>
                          <a:latin typeface="Times New Roman" pitchFamily="18" charset="0"/>
                          <a:ea typeface="+mn-ea"/>
                          <a:cs typeface="Times New Roman" pitchFamily="18" charset="0"/>
                        </a:rPr>
                        <a:t>Liczba kart nieważnych </a:t>
                      </a:r>
                      <a:r>
                        <a:rPr lang="pl-PL" sz="1800" b="1" i="1" kern="1200" dirty="0">
                          <a:solidFill>
                            <a:schemeClr val="tx1"/>
                          </a:solidFill>
                          <a:latin typeface="Times New Roman" pitchFamily="18" charset="0"/>
                          <a:ea typeface="+mn-ea"/>
                          <a:cs typeface="Times New Roman" pitchFamily="18" charset="0"/>
                        </a:rPr>
                        <a:t>(bez pieczęci obwodowej komisji wyborczej lub inne niż urzędowo ustalone)</a:t>
                      </a:r>
                      <a:endParaRPr lang="pl-PL" sz="1800" b="1" dirty="0">
                        <a:latin typeface="Times New Roman" pitchFamily="18" charset="0"/>
                        <a:ea typeface="Times New Roman"/>
                        <a:cs typeface="Times New Roman" pitchFamily="18" charset="0"/>
                      </a:endParaRPr>
                    </a:p>
                  </a:txBody>
                  <a:tcPr marL="43938" marR="4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Times New Roman"/>
                          <a:ea typeface="Times New Roman"/>
                          <a:cs typeface="Times New Roman"/>
                        </a:rPr>
                        <a:t>*</a:t>
                      </a:r>
                    </a:p>
                  </a:txBody>
                  <a:tcPr marL="43938" marR="4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Times New Roman"/>
                          <a:ea typeface="Times New Roman"/>
                          <a:cs typeface="Times New Roman"/>
                        </a:rPr>
                        <a:t>*</a:t>
                      </a:r>
                    </a:p>
                  </a:txBody>
                  <a:tcPr marL="43938" marR="4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Times New Roman"/>
                          <a:ea typeface="Times New Roman"/>
                          <a:cs typeface="Times New Roman"/>
                        </a:rPr>
                        <a:t>*</a:t>
                      </a:r>
                    </a:p>
                  </a:txBody>
                  <a:tcPr marL="43938" marR="4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Times New Roman"/>
                          <a:ea typeface="Times New Roman"/>
                          <a:cs typeface="Times New Roman"/>
                        </a:rPr>
                        <a:t>*</a:t>
                      </a:r>
                    </a:p>
                  </a:txBody>
                  <a:tcPr marL="43938" marR="4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2000" b="1" dirty="0">
                          <a:solidFill>
                            <a:srgbClr val="0000CC"/>
                          </a:solidFill>
                          <a:latin typeface="Times New Roman"/>
                          <a:ea typeface="Times New Roman"/>
                          <a:cs typeface="Times New Roman"/>
                        </a:rPr>
                        <a:t>3</a:t>
                      </a:r>
                    </a:p>
                  </a:txBody>
                  <a:tcPr marL="43938" marR="4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
        <p:nvSpPr>
          <p:cNvPr id="10" name="Prostokąt 9">
            <a:extLst>
              <a:ext uri="{FF2B5EF4-FFF2-40B4-BE49-F238E27FC236}">
                <a16:creationId xmlns:a16="http://schemas.microsoft.com/office/drawing/2014/main" xmlns="" id="{B0C025F8-6967-4023-8B50-995FA6725091}"/>
              </a:ext>
            </a:extLst>
          </p:cNvPr>
          <p:cNvSpPr/>
          <p:nvPr/>
        </p:nvSpPr>
        <p:spPr>
          <a:xfrm>
            <a:off x="323850" y="5114925"/>
            <a:ext cx="8496300" cy="1338263"/>
          </a:xfrm>
          <a:prstGeom prst="rect">
            <a:avLst/>
          </a:prstGeom>
        </p:spPr>
        <p:txBody>
          <a:bodyPr>
            <a:spAutoFit/>
          </a:bodyPr>
          <a:lstStyle/>
          <a:p>
            <a:pPr marL="266700" indent="-266700">
              <a:spcAft>
                <a:spcPts val="600"/>
              </a:spcAft>
              <a:buFont typeface="Wingdings" pitchFamily="2" charset="2"/>
              <a:buChar char="Ø"/>
              <a:defRPr/>
            </a:pPr>
            <a:r>
              <a:rPr lang="pl-PL" sz="1900" dirty="0">
                <a:latin typeface="Arial" panose="020B0604020202020204" pitchFamily="34" charset="0"/>
                <a:cs typeface="Arial" pitchFamily="34" charset="0"/>
              </a:rPr>
              <a:t>Należy uważać, </a:t>
            </a:r>
            <a:r>
              <a:rPr lang="pl-PL" sz="1900" dirty="0">
                <a:solidFill>
                  <a:srgbClr val="FF0000"/>
                </a:solidFill>
                <a:latin typeface="Arial" panose="020B0604020202020204" pitchFamily="34" charset="0"/>
                <a:cs typeface="Arial" pitchFamily="34" charset="0"/>
              </a:rPr>
              <a:t>aby omyłkowo </a:t>
            </a:r>
            <a:r>
              <a:rPr lang="pl-PL" sz="1900" dirty="0">
                <a:latin typeface="Arial" panose="020B0604020202020204" pitchFamily="34" charset="0"/>
                <a:cs typeface="Arial" pitchFamily="34" charset="0"/>
              </a:rPr>
              <a:t>w tym punkcie protokołu </a:t>
            </a:r>
            <a:r>
              <a:rPr lang="pl-PL" sz="1900" b="1" u="heavy" dirty="0">
                <a:solidFill>
                  <a:srgbClr val="FF0000"/>
                </a:solidFill>
                <a:latin typeface="Arial" panose="020B0604020202020204" pitchFamily="34" charset="0"/>
                <a:cs typeface="Arial" pitchFamily="34" charset="0"/>
              </a:rPr>
              <a:t>nie wpisać liczby głosów nieważnych</a:t>
            </a:r>
            <a:r>
              <a:rPr lang="pl-PL" sz="1900" dirty="0">
                <a:latin typeface="Arial" panose="020B0604020202020204" pitchFamily="34" charset="0"/>
                <a:cs typeface="Arial" pitchFamily="34" charset="0"/>
              </a:rPr>
              <a:t>, o których będzie mowa w dalszej części prezentacji.</a:t>
            </a:r>
          </a:p>
          <a:p>
            <a:pPr marL="266700" indent="-266700">
              <a:buFont typeface="Wingdings" pitchFamily="2" charset="2"/>
              <a:buChar char="Ø"/>
              <a:defRPr/>
            </a:pPr>
            <a:r>
              <a:rPr lang="pl-PL" altLang="pl-PL" sz="1900" dirty="0">
                <a:latin typeface="Arial" panose="020B0604020202020204" pitchFamily="34" charset="0"/>
                <a:cs typeface="Arial" pitchFamily="34" charset="0"/>
              </a:rPr>
              <a:t>Również nie należy w tym punkcie protokołu ujmować </a:t>
            </a:r>
            <a:r>
              <a:rPr lang="pl-PL" altLang="pl-PL" sz="1900" b="1" u="sng" dirty="0">
                <a:solidFill>
                  <a:srgbClr val="FF0000"/>
                </a:solidFill>
                <a:latin typeface="Arial" panose="020B0604020202020204" pitchFamily="34" charset="0"/>
                <a:cs typeface="Arial" pitchFamily="34" charset="0"/>
              </a:rPr>
              <a:t>kart całkowicie przedartych na dwie lub więcej części</a:t>
            </a:r>
            <a:r>
              <a:rPr lang="pl-PL" altLang="pl-PL" sz="1900" b="1" dirty="0">
                <a:solidFill>
                  <a:srgbClr val="FF0000"/>
                </a:solidFill>
                <a:latin typeface="Arial" panose="020B0604020202020204" pitchFamily="34" charset="0"/>
                <a:cs typeface="Arial" pitchFamily="34" charset="0"/>
              </a:rPr>
              <a:t>.</a:t>
            </a:r>
            <a:endParaRPr lang="pl-PL" sz="1900" b="1" dirty="0"/>
          </a:p>
        </p:txBody>
      </p:sp>
      <p:sp>
        <p:nvSpPr>
          <p:cNvPr id="114710" name="pole tekstowe 1"/>
          <p:cNvSpPr txBox="1">
            <a:spLocks noChangeArrowheads="1"/>
          </p:cNvSpPr>
          <p:nvPr/>
        </p:nvSpPr>
        <p:spPr bwMode="auto">
          <a:xfrm>
            <a:off x="4716463" y="1704975"/>
            <a:ext cx="3887787" cy="1476375"/>
          </a:xfrm>
          <a:prstGeom prst="rect">
            <a:avLst/>
          </a:prstGeom>
          <a:noFill/>
          <a:ln w="9525">
            <a:noFill/>
            <a:miter lim="800000"/>
            <a:headEnd/>
            <a:tailEnd/>
          </a:ln>
        </p:spPr>
        <p:txBody>
          <a:bodyPr>
            <a:spAutoFit/>
          </a:bodyPr>
          <a:lstStyle/>
          <a:p>
            <a:pPr marL="266700" indent="-266700" algn="just" fontAlgn="ctr">
              <a:buFont typeface="Wingdings" pitchFamily="2" charset="2"/>
              <a:buChar char="Ø"/>
            </a:pPr>
            <a:r>
              <a:rPr lang="pl-PL" altLang="pl-PL" b="1"/>
              <a:t>opatrzone pieczęcią innej komisji obwodowej,</a:t>
            </a:r>
          </a:p>
          <a:p>
            <a:pPr marL="266700" indent="-266700" algn="just" fontAlgn="ctr">
              <a:buFont typeface="Wingdings" pitchFamily="2" charset="2"/>
              <a:buChar char="Ø"/>
            </a:pPr>
            <a:endParaRPr lang="pl-PL" altLang="pl-PL" b="1"/>
          </a:p>
          <a:p>
            <a:pPr marL="266700" indent="-266700" algn="just" fontAlgn="ctr">
              <a:spcAft>
                <a:spcPts val="1200"/>
              </a:spcAft>
              <a:buFont typeface="Wingdings" pitchFamily="2" charset="2"/>
              <a:buChar char="Ø"/>
            </a:pPr>
            <a:r>
              <a:rPr lang="pl-PL" altLang="pl-PL" b="1"/>
              <a:t>karty </a:t>
            </a:r>
            <a:r>
              <a:rPr lang="pl-PL" altLang="pl-PL" b="1" u="sng">
                <a:solidFill>
                  <a:srgbClr val="9D032A"/>
                </a:solidFill>
              </a:rPr>
              <a:t>nieopatrzone pieczęcią komisji obwodowej</a:t>
            </a:r>
            <a:r>
              <a:rPr lang="pl-PL" altLang="pl-PL"/>
              <a:t>.</a:t>
            </a:r>
          </a:p>
        </p:txBody>
      </p:sp>
      <p:sp>
        <p:nvSpPr>
          <p:cNvPr id="114711" name="pole tekstowe 2"/>
          <p:cNvSpPr txBox="1">
            <a:spLocks noChangeArrowheads="1"/>
          </p:cNvSpPr>
          <p:nvPr/>
        </p:nvSpPr>
        <p:spPr bwMode="auto">
          <a:xfrm>
            <a:off x="1403350" y="1257300"/>
            <a:ext cx="5545138" cy="369888"/>
          </a:xfrm>
          <a:prstGeom prst="rect">
            <a:avLst/>
          </a:prstGeom>
          <a:noFill/>
          <a:ln w="9525">
            <a:noFill/>
            <a:miter lim="800000"/>
            <a:headEnd/>
            <a:tailEnd/>
          </a:ln>
        </p:spPr>
        <p:txBody>
          <a:bodyPr>
            <a:spAutoFit/>
          </a:bodyPr>
          <a:lstStyle/>
          <a:p>
            <a:r>
              <a:rPr lang="pl-PL" altLang="pl-PL" b="1"/>
              <a:t>OKW wydziela i liczy </a:t>
            </a:r>
            <a:r>
              <a:rPr lang="pl-PL" altLang="pl-PL" b="1">
                <a:solidFill>
                  <a:srgbClr val="C00000"/>
                </a:solidFill>
              </a:rPr>
              <a:t>karty nieważne, tj. karty:</a:t>
            </a:r>
            <a:endParaRPr lang="pl-PL" altLang="pl-PL" b="1"/>
          </a:p>
        </p:txBody>
      </p:sp>
      <p:sp>
        <p:nvSpPr>
          <p:cNvPr id="114712" name="pole tekstowe 4"/>
          <p:cNvSpPr txBox="1">
            <a:spLocks noChangeArrowheads="1"/>
          </p:cNvSpPr>
          <p:nvPr/>
        </p:nvSpPr>
        <p:spPr bwMode="auto">
          <a:xfrm>
            <a:off x="1258888" y="3500438"/>
            <a:ext cx="6626225" cy="923925"/>
          </a:xfrm>
          <a:prstGeom prst="rect">
            <a:avLst/>
          </a:prstGeom>
          <a:noFill/>
          <a:ln w="9525">
            <a:noFill/>
            <a:miter lim="800000"/>
            <a:headEnd/>
            <a:tailEnd/>
          </a:ln>
        </p:spPr>
        <p:txBody>
          <a:bodyPr>
            <a:spAutoFit/>
          </a:bodyPr>
          <a:lstStyle/>
          <a:p>
            <a:pPr algn="ctr"/>
            <a:r>
              <a:rPr lang="pl-PL" altLang="pl-PL" b="1"/>
              <a:t>Ustaloną liczbę </a:t>
            </a:r>
            <a:r>
              <a:rPr lang="pl-PL" altLang="pl-PL" b="1">
                <a:solidFill>
                  <a:srgbClr val="C00000"/>
                </a:solidFill>
              </a:rPr>
              <a:t>kart nieważnych </a:t>
            </a:r>
            <a:r>
              <a:rPr lang="pl-PL" altLang="pl-PL" b="1"/>
              <a:t>wpisuje się w punkcie </a:t>
            </a:r>
            <a:r>
              <a:rPr lang="pl-PL" altLang="pl-PL" b="1">
                <a:solidFill>
                  <a:srgbClr val="0000CC"/>
                </a:solidFill>
              </a:rPr>
              <a:t>10</a:t>
            </a:r>
            <a:r>
              <a:rPr lang="pl-PL" altLang="pl-PL" b="1"/>
              <a:t>  protokołu głosowania</a:t>
            </a:r>
            <a:endParaRPr lang="pl-PL" altLang="pl-PL"/>
          </a:p>
          <a:p>
            <a:pPr algn="ctr"/>
            <a:endParaRPr lang="pl-PL" altLang="pl-PL"/>
          </a:p>
        </p:txBody>
      </p:sp>
      <p:sp>
        <p:nvSpPr>
          <p:cNvPr id="13" name="Prostokąt 12">
            <a:extLst>
              <a:ext uri="{FF2B5EF4-FFF2-40B4-BE49-F238E27FC236}">
                <a16:creationId xmlns:a16="http://schemas.microsoft.com/office/drawing/2014/main" xmlns="" id="{B8E35B2A-541B-44E7-9BD9-43DBF7EADBD6}"/>
              </a:ext>
            </a:extLst>
          </p:cNvPr>
          <p:cNvSpPr/>
          <p:nvPr/>
        </p:nvSpPr>
        <p:spPr>
          <a:xfrm>
            <a:off x="376238" y="4149725"/>
            <a:ext cx="8424862" cy="7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4" name="Prostokąt 13">
            <a:extLst>
              <a:ext uri="{FF2B5EF4-FFF2-40B4-BE49-F238E27FC236}">
                <a16:creationId xmlns:a16="http://schemas.microsoft.com/office/drawing/2014/main" xmlns="" id="{72868D25-4486-47F9-AA8F-C174885DF5CE}"/>
              </a:ext>
            </a:extLst>
          </p:cNvPr>
          <p:cNvSpPr/>
          <p:nvPr/>
        </p:nvSpPr>
        <p:spPr>
          <a:xfrm rot="16200000" flipV="1">
            <a:off x="3739356" y="2505869"/>
            <a:ext cx="1711325" cy="460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4715" name="Prostokąt 3"/>
          <p:cNvSpPr>
            <a:spLocks noChangeArrowheads="1"/>
          </p:cNvSpPr>
          <p:nvPr/>
        </p:nvSpPr>
        <p:spPr bwMode="auto">
          <a:xfrm>
            <a:off x="34925" y="333375"/>
            <a:ext cx="7632700" cy="769938"/>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a:p>
            <a:pPr algn="ctr"/>
            <a:r>
              <a:rPr lang="pl-PL" altLang="pl-PL" b="1">
                <a:solidFill>
                  <a:srgbClr val="FF0000"/>
                </a:solidFill>
              </a:rPr>
              <a:t>- Karty nieważne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zaokrąglony 10">
            <a:extLst>
              <a:ext uri="{FF2B5EF4-FFF2-40B4-BE49-F238E27FC236}">
                <a16:creationId xmlns:a16="http://schemas.microsoft.com/office/drawing/2014/main" xmlns="" id="{21837EBA-6BD2-4B46-9951-4C9B485F459A}"/>
              </a:ext>
            </a:extLst>
          </p:cNvPr>
          <p:cNvSpPr/>
          <p:nvPr/>
        </p:nvSpPr>
        <p:spPr>
          <a:xfrm>
            <a:off x="142875" y="2708275"/>
            <a:ext cx="8821738" cy="1314450"/>
          </a:xfrm>
          <a:prstGeom prst="roundRect">
            <a:avLst/>
          </a:prstGeom>
          <a:solidFill>
            <a:schemeClr val="bg1">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7" name="Prostokąt 6">
            <a:extLst>
              <a:ext uri="{FF2B5EF4-FFF2-40B4-BE49-F238E27FC236}">
                <a16:creationId xmlns:a16="http://schemas.microsoft.com/office/drawing/2014/main" xmlns="" id="{DE163294-394A-40DE-AFC8-F66764C6C7C1}"/>
              </a:ext>
            </a:extLst>
          </p:cNvPr>
          <p:cNvSpPr/>
          <p:nvPr/>
        </p:nvSpPr>
        <p:spPr>
          <a:xfrm>
            <a:off x="179388" y="981075"/>
            <a:ext cx="8713787" cy="3738563"/>
          </a:xfrm>
          <a:prstGeom prst="rect">
            <a:avLst/>
          </a:prstGeom>
        </p:spPr>
        <p:txBody>
          <a:bodyPr>
            <a:spAutoFit/>
          </a:bodyPr>
          <a:lstStyle/>
          <a:p>
            <a:pPr fontAlgn="ctr">
              <a:defRPr/>
            </a:pPr>
            <a:r>
              <a:rPr lang="pl-PL" sz="2000" b="1" dirty="0">
                <a:solidFill>
                  <a:srgbClr val="FF0000"/>
                </a:solidFill>
              </a:rPr>
              <a:t>Uwaga!</a:t>
            </a:r>
          </a:p>
          <a:p>
            <a:pPr fontAlgn="ctr">
              <a:defRPr/>
            </a:pPr>
            <a:endParaRPr lang="pl-PL" sz="800" b="1" dirty="0">
              <a:solidFill>
                <a:srgbClr val="FF0000"/>
              </a:solidFill>
            </a:endParaRPr>
          </a:p>
          <a:p>
            <a:pPr marL="173038" indent="-173038" algn="just" fontAlgn="ctr">
              <a:spcAft>
                <a:spcPts val="600"/>
              </a:spcAft>
              <a:buFont typeface="Wingdings" pitchFamily="2" charset="2"/>
              <a:buChar char="Ø"/>
              <a:defRPr/>
            </a:pPr>
            <a:r>
              <a:rPr lang="pl-PL" sz="2000" dirty="0"/>
              <a:t>Jeżeli liczba kart nieważnych jest </a:t>
            </a:r>
            <a:r>
              <a:rPr lang="pl-PL" sz="2000" u="heavy" dirty="0">
                <a:solidFill>
                  <a:srgbClr val="C00000"/>
                </a:solidFill>
              </a:rPr>
              <a:t>większa niż </a:t>
            </a:r>
            <a:r>
              <a:rPr lang="pl-PL" sz="2000" u="heavy" dirty="0">
                <a:solidFill>
                  <a:srgbClr val="0000CC"/>
                </a:solidFill>
              </a:rPr>
              <a:t>0</a:t>
            </a:r>
            <a:r>
              <a:rPr lang="pl-PL" sz="2000" u="heavy" dirty="0">
                <a:solidFill>
                  <a:srgbClr val="C00000"/>
                </a:solidFill>
              </a:rPr>
              <a:t>, przypuszczalną przyczynę</a:t>
            </a:r>
            <a:r>
              <a:rPr lang="pl-PL" sz="2000" dirty="0">
                <a:solidFill>
                  <a:srgbClr val="C00000"/>
                </a:solidFill>
              </a:rPr>
              <a:t> </a:t>
            </a:r>
            <a:r>
              <a:rPr lang="pl-PL" sz="2000" dirty="0"/>
              <a:t>wystąpienia kart nieważnych należy opisać </a:t>
            </a:r>
            <a:r>
              <a:rPr lang="pl-PL" sz="2000" b="1" dirty="0"/>
              <a:t>w punkcie </a:t>
            </a:r>
            <a:r>
              <a:rPr lang="pl-PL" sz="2000" b="1" dirty="0">
                <a:solidFill>
                  <a:srgbClr val="0000CC"/>
                </a:solidFill>
              </a:rPr>
              <a:t>17</a:t>
            </a:r>
            <a:r>
              <a:rPr lang="pl-PL" sz="2000" b="1" dirty="0"/>
              <a:t> protokołu głosowania</a:t>
            </a:r>
            <a:r>
              <a:rPr lang="pl-PL" sz="2000" dirty="0"/>
              <a:t>.</a:t>
            </a:r>
          </a:p>
          <a:p>
            <a:pPr marL="173038" indent="-173038" algn="just" fontAlgn="ctr">
              <a:spcAft>
                <a:spcPts val="600"/>
              </a:spcAft>
              <a:defRPr/>
            </a:pPr>
            <a:r>
              <a:rPr lang="pl-PL" sz="1600" dirty="0"/>
              <a:t>   Przykładowy wpis wyjaśnienia</a:t>
            </a:r>
            <a:r>
              <a:rPr lang="pl-PL" dirty="0">
                <a:solidFill>
                  <a:srgbClr val="0000CC"/>
                </a:solidFill>
              </a:rPr>
              <a:t>:</a:t>
            </a:r>
          </a:p>
          <a:p>
            <a:pPr marL="173038" indent="-173038" algn="just" fontAlgn="ctr">
              <a:spcAft>
                <a:spcPts val="600"/>
              </a:spcAft>
              <a:buFont typeface="Wingdings" pitchFamily="2" charset="2"/>
              <a:buChar char="v"/>
              <a:defRPr/>
            </a:pPr>
            <a:r>
              <a:rPr lang="pl-PL" i="1" dirty="0">
                <a:solidFill>
                  <a:srgbClr val="0000CC"/>
                </a:solidFill>
              </a:rPr>
              <a:t>z urny wyjęto kartę nieopatrzoną pieczęcią OKW, którą prawdopodobnie OKW nieostemplowała i przez niedopatrzenie omyłkowo wydała wyborcy</a:t>
            </a:r>
            <a:r>
              <a:rPr lang="pl-PL" dirty="0">
                <a:solidFill>
                  <a:srgbClr val="0000CC"/>
                </a:solidFill>
              </a:rPr>
              <a:t>;</a:t>
            </a:r>
          </a:p>
          <a:p>
            <a:pPr marL="173038" indent="-173038" algn="just" fontAlgn="ctr">
              <a:spcAft>
                <a:spcPts val="600"/>
              </a:spcAft>
              <a:defRPr/>
            </a:pPr>
            <a:r>
              <a:rPr lang="pl-PL" sz="1200" dirty="0">
                <a:solidFill>
                  <a:srgbClr val="0000CC"/>
                </a:solidFill>
              </a:rPr>
              <a:t>lub</a:t>
            </a:r>
          </a:p>
          <a:p>
            <a:pPr marL="173038" indent="-173038" algn="just" fontAlgn="ctr">
              <a:spcAft>
                <a:spcPts val="600"/>
              </a:spcAft>
              <a:buFont typeface="Wingdings" pitchFamily="2" charset="2"/>
              <a:buChar char="v"/>
              <a:defRPr/>
            </a:pPr>
            <a:r>
              <a:rPr lang="pl-PL" dirty="0">
                <a:solidFill>
                  <a:srgbClr val="0000CC"/>
                </a:solidFill>
              </a:rPr>
              <a:t>z urny wyjęto kartę opatrzoną pieczęcią innej OKW.</a:t>
            </a:r>
          </a:p>
          <a:p>
            <a:pPr marL="173038" indent="-173038" algn="just" fontAlgn="ctr">
              <a:buFont typeface="Wingdings" pitchFamily="2" charset="2"/>
              <a:buChar char="Ø"/>
              <a:defRPr/>
            </a:pPr>
            <a:r>
              <a:rPr lang="pl-PL" sz="2000" dirty="0"/>
              <a:t>Jeżeli liczba kart nieważnych wynosi </a:t>
            </a:r>
            <a:r>
              <a:rPr lang="pl-PL" sz="2000" dirty="0">
                <a:solidFill>
                  <a:srgbClr val="0000CC"/>
                </a:solidFill>
              </a:rPr>
              <a:t>0</a:t>
            </a:r>
            <a:r>
              <a:rPr lang="pl-PL" sz="2000" dirty="0"/>
              <a:t>, </a:t>
            </a:r>
            <a:r>
              <a:rPr lang="pl-PL" sz="2000" b="1" dirty="0"/>
              <a:t>w punkcie </a:t>
            </a:r>
            <a:r>
              <a:rPr lang="pl-PL" sz="2000" b="1" dirty="0">
                <a:solidFill>
                  <a:srgbClr val="0000CC"/>
                </a:solidFill>
              </a:rPr>
              <a:t>10</a:t>
            </a:r>
            <a:r>
              <a:rPr lang="pl-PL" sz="2000" b="1" dirty="0"/>
              <a:t> protokołu</a:t>
            </a:r>
            <a:r>
              <a:rPr lang="pl-PL" sz="2000" dirty="0"/>
              <a:t> </a:t>
            </a:r>
            <a:r>
              <a:rPr lang="pl-PL" sz="2000" u="heavy" dirty="0"/>
              <a:t>należy wpisać „</a:t>
            </a:r>
            <a:r>
              <a:rPr lang="pl-PL" sz="2000" u="heavy" dirty="0">
                <a:solidFill>
                  <a:srgbClr val="0000CC"/>
                </a:solidFill>
              </a:rPr>
              <a:t>0</a:t>
            </a:r>
            <a:r>
              <a:rPr lang="pl-PL" sz="2000" u="heavy" dirty="0"/>
              <a:t>”</a:t>
            </a:r>
            <a:r>
              <a:rPr lang="pl-PL" sz="2000" dirty="0"/>
              <a:t>, a </a:t>
            </a:r>
            <a:r>
              <a:rPr lang="pl-PL" sz="2000" b="1" dirty="0"/>
              <a:t>w punkcie </a:t>
            </a:r>
            <a:r>
              <a:rPr lang="pl-PL" sz="2000" b="1" dirty="0">
                <a:solidFill>
                  <a:srgbClr val="0000CC"/>
                </a:solidFill>
              </a:rPr>
              <a:t>17</a:t>
            </a:r>
            <a:r>
              <a:rPr lang="pl-PL" sz="2000" b="1" dirty="0"/>
              <a:t> protokołu</a:t>
            </a:r>
            <a:r>
              <a:rPr lang="pl-PL" sz="2000" dirty="0"/>
              <a:t> wyrazy </a:t>
            </a:r>
            <a:r>
              <a:rPr lang="pl-PL" sz="2000" u="heavy" dirty="0"/>
              <a:t>„</a:t>
            </a:r>
            <a:r>
              <a:rPr lang="pl-PL" sz="2000" u="heavy" dirty="0">
                <a:solidFill>
                  <a:srgbClr val="FF3300"/>
                </a:solidFill>
              </a:rPr>
              <a:t>brak kart nieważnych</a:t>
            </a:r>
            <a:r>
              <a:rPr lang="pl-PL" sz="2000" u="heavy" dirty="0"/>
              <a:t>”</a:t>
            </a:r>
            <a:r>
              <a:rPr lang="pl-PL" sz="2000" dirty="0"/>
              <a:t>.</a:t>
            </a:r>
          </a:p>
        </p:txBody>
      </p:sp>
      <p:sp>
        <p:nvSpPr>
          <p:cNvPr id="115716" name="Prostokąt 3"/>
          <p:cNvSpPr>
            <a:spLocks noChangeArrowheads="1"/>
          </p:cNvSpPr>
          <p:nvPr/>
        </p:nvSpPr>
        <p:spPr bwMode="auto">
          <a:xfrm>
            <a:off x="34925" y="476250"/>
            <a:ext cx="7632700" cy="769938"/>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a:p>
            <a:pPr algn="ctr"/>
            <a:r>
              <a:rPr lang="pl-PL" altLang="pl-PL" b="1">
                <a:solidFill>
                  <a:srgbClr val="FF0000"/>
                </a:solidFill>
              </a:rPr>
              <a:t>- Karty nieważne -</a:t>
            </a:r>
          </a:p>
        </p:txBody>
      </p:sp>
      <p:sp>
        <p:nvSpPr>
          <p:cNvPr id="115717" name="Prostokąt 1"/>
          <p:cNvSpPr>
            <a:spLocks noChangeArrowheads="1"/>
          </p:cNvSpPr>
          <p:nvPr/>
        </p:nvSpPr>
        <p:spPr bwMode="auto">
          <a:xfrm>
            <a:off x="468313" y="4724400"/>
            <a:ext cx="8640762" cy="400050"/>
          </a:xfrm>
          <a:prstGeom prst="rect">
            <a:avLst/>
          </a:prstGeom>
          <a:noFill/>
          <a:ln w="9525">
            <a:noFill/>
            <a:miter lim="800000"/>
            <a:headEnd/>
            <a:tailEnd/>
          </a:ln>
        </p:spPr>
        <p:txBody>
          <a:bodyPr>
            <a:spAutoFit/>
          </a:bodyPr>
          <a:lstStyle/>
          <a:p>
            <a:pPr fontAlgn="ctr"/>
            <a:r>
              <a:rPr lang="pl-PL" altLang="pl-PL" sz="2000" b="1"/>
              <a:t>Karty nieważne</a:t>
            </a:r>
            <a:r>
              <a:rPr lang="pl-PL" altLang="pl-PL" sz="2000"/>
              <a:t> należy </a:t>
            </a:r>
            <a:r>
              <a:rPr lang="pl-PL" altLang="pl-PL" sz="2000" b="1"/>
              <a:t>zapakować w pakiety</a:t>
            </a:r>
            <a:endParaRPr lang="pl-PL" altLang="pl-PL" sz="2000"/>
          </a:p>
        </p:txBody>
      </p:sp>
      <p:sp>
        <p:nvSpPr>
          <p:cNvPr id="115718" name="pole tekstowe 8"/>
          <p:cNvSpPr txBox="1">
            <a:spLocks noChangeArrowheads="1"/>
          </p:cNvSpPr>
          <p:nvPr/>
        </p:nvSpPr>
        <p:spPr bwMode="auto">
          <a:xfrm>
            <a:off x="1116013" y="5084763"/>
            <a:ext cx="2627312" cy="368300"/>
          </a:xfrm>
          <a:prstGeom prst="rect">
            <a:avLst/>
          </a:prstGeom>
          <a:noFill/>
          <a:ln w="9525">
            <a:noFill/>
            <a:miter lim="800000"/>
            <a:headEnd/>
            <a:tailEnd/>
          </a:ln>
        </p:spPr>
        <p:txBody>
          <a:bodyPr>
            <a:spAutoFit/>
          </a:bodyPr>
          <a:lstStyle/>
          <a:p>
            <a:r>
              <a:rPr lang="pl-PL" altLang="pl-PL" i="1">
                <a:solidFill>
                  <a:srgbClr val="FF0000"/>
                </a:solidFill>
              </a:rPr>
              <a:t>Przykład opisu pakietu</a:t>
            </a:r>
          </a:p>
        </p:txBody>
      </p:sp>
      <p:sp>
        <p:nvSpPr>
          <p:cNvPr id="13" name="Rectangle 1">
            <a:extLst>
              <a:ext uri="{FF2B5EF4-FFF2-40B4-BE49-F238E27FC236}">
                <a16:creationId xmlns:a16="http://schemas.microsoft.com/office/drawing/2014/main" xmlns="" id="{2E425A82-E8BC-4478-827E-F1719553A1B2}"/>
              </a:ext>
            </a:extLst>
          </p:cNvPr>
          <p:cNvSpPr>
            <a:spLocks noChangeArrowheads="1"/>
          </p:cNvSpPr>
          <p:nvPr/>
        </p:nvSpPr>
        <p:spPr bwMode="auto">
          <a:xfrm>
            <a:off x="468313" y="5516563"/>
            <a:ext cx="4824412" cy="1108075"/>
          </a:xfrm>
          <a:prstGeom prst="rect">
            <a:avLst/>
          </a:prstGeom>
          <a:solidFill>
            <a:schemeClr val="accent3">
              <a:lumMod val="20000"/>
              <a:lumOff val="80000"/>
            </a:schemeClr>
          </a:solidFill>
          <a:ln w="28575">
            <a:solidFill>
              <a:srgbClr val="00B0F0"/>
            </a:solidFill>
            <a:miter lim="800000"/>
            <a:headEnd/>
            <a:tailEnd/>
          </a:ln>
          <a:effectLst/>
        </p:spPr>
        <p:txBody>
          <a:bodyPr anchor="ctr">
            <a:spAutoFit/>
          </a:bodyPr>
          <a:lstStyle/>
          <a:p>
            <a:pPr algn="just" fontAlgn="ctr">
              <a:defRPr/>
            </a:pPr>
            <a:r>
              <a:rPr lang="pl-PL" b="1" dirty="0">
                <a:latin typeface="Times New Roman" pitchFamily="18" charset="0"/>
                <a:ea typeface="Calibri" pitchFamily="34" charset="0"/>
                <a:cs typeface="Times New Roman" pitchFamily="18" charset="0"/>
              </a:rPr>
              <a:t>Karty nieważne w wyborach Prezydenta RP</a:t>
            </a:r>
          </a:p>
          <a:p>
            <a:pPr algn="just" fontAlgn="ctr">
              <a:defRPr/>
            </a:pPr>
            <a:r>
              <a:rPr lang="pl-PL" b="1" dirty="0">
                <a:latin typeface="Times New Roman" pitchFamily="18" charset="0"/>
                <a:ea typeface="Calibri" pitchFamily="34" charset="0"/>
                <a:cs typeface="Times New Roman" pitchFamily="18" charset="0"/>
              </a:rPr>
              <a:t>w dniu 8 czerwca 2020 r.</a:t>
            </a:r>
            <a:r>
              <a:rPr lang="pl-PL" b="1" dirty="0">
                <a:latin typeface="Calibri"/>
                <a:ea typeface="Calibri" pitchFamily="34" charset="0"/>
                <a:cs typeface="Times New Roman" pitchFamily="18" charset="0"/>
              </a:rPr>
              <a:t>–</a:t>
            </a:r>
            <a:r>
              <a:rPr lang="pl-PL" b="1" dirty="0">
                <a:latin typeface="Times New Roman" pitchFamily="18" charset="0"/>
                <a:ea typeface="Calibri" pitchFamily="34" charset="0"/>
                <a:cs typeface="Times New Roman" pitchFamily="18" charset="0"/>
              </a:rPr>
              <a:t> </a:t>
            </a:r>
            <a:r>
              <a:rPr lang="pl-PL" b="1" dirty="0">
                <a:latin typeface="Calibri"/>
                <a:ea typeface="Calibri" pitchFamily="34" charset="0"/>
                <a:cs typeface="Times New Roman" pitchFamily="18" charset="0"/>
              </a:rPr>
              <a:t>…</a:t>
            </a:r>
            <a:r>
              <a:rPr lang="pl-PL" sz="2000" b="1" dirty="0">
                <a:solidFill>
                  <a:srgbClr val="0000CC"/>
                </a:solidFill>
                <a:latin typeface="Calibri"/>
                <a:ea typeface="Calibri" pitchFamily="34" charset="0"/>
                <a:cs typeface="Times New Roman" pitchFamily="18" charset="0"/>
              </a:rPr>
              <a:t>3</a:t>
            </a:r>
            <a:r>
              <a:rPr lang="pl-PL" b="1" dirty="0">
                <a:latin typeface="Calibri"/>
                <a:ea typeface="Calibri" pitchFamily="34" charset="0"/>
                <a:cs typeface="Times New Roman" pitchFamily="18" charset="0"/>
              </a:rPr>
              <a:t>…</a:t>
            </a:r>
            <a:r>
              <a:rPr lang="pl-PL" b="1" dirty="0">
                <a:latin typeface="Times New Roman" pitchFamily="18" charset="0"/>
                <a:ea typeface="Calibri" pitchFamily="34" charset="0"/>
                <a:cs typeface="Times New Roman" pitchFamily="18" charset="0"/>
              </a:rPr>
              <a:t> .</a:t>
            </a:r>
          </a:p>
          <a:p>
            <a:pPr algn="just" fontAlgn="ctr">
              <a:defRPr/>
            </a:pPr>
            <a:r>
              <a:rPr lang="pl-PL" b="1" baseline="30000" dirty="0">
                <a:latin typeface="Times New Roman" pitchFamily="18" charset="0"/>
                <a:ea typeface="Calibri" pitchFamily="34" charset="0"/>
                <a:cs typeface="Times New Roman" pitchFamily="18" charset="0"/>
              </a:rPr>
              <a:t>		                              (liczba)</a:t>
            </a:r>
            <a:endParaRPr lang="pl-PL" sz="2800" b="1" dirty="0">
              <a:latin typeface="Arial" panose="020B0604020202020204" pitchFamily="34" charset="0"/>
            </a:endParaRPr>
          </a:p>
        </p:txBody>
      </p:sp>
      <p:sp>
        <p:nvSpPr>
          <p:cNvPr id="115720" name="Owal 6"/>
          <p:cNvSpPr>
            <a:spLocks noChangeArrowheads="1"/>
          </p:cNvSpPr>
          <p:nvPr/>
        </p:nvSpPr>
        <p:spPr bwMode="auto">
          <a:xfrm>
            <a:off x="5148263" y="5589588"/>
            <a:ext cx="936625" cy="925512"/>
          </a:xfrm>
          <a:prstGeom prst="ellipse">
            <a:avLst/>
          </a:prstGeom>
          <a:solidFill>
            <a:srgbClr val="FFFFFF"/>
          </a:solidFill>
          <a:ln w="9525" cap="rnd">
            <a:solidFill>
              <a:srgbClr val="000000"/>
            </a:solidFill>
            <a:prstDash val="sysDot"/>
            <a:round/>
            <a:headEnd/>
            <a:tailEnd/>
          </a:ln>
        </p:spPr>
        <p:txBody>
          <a:bodyPr/>
          <a:lstStyle/>
          <a:p>
            <a:endParaRPr lang="pl-PL" altLang="pl-PL" sz="1000">
              <a:latin typeface="Calibri" pitchFamily="34" charset="0"/>
              <a:ea typeface="Calibri" pitchFamily="34" charset="0"/>
              <a:cs typeface="Times New Roman" pitchFamily="18" charset="0"/>
            </a:endParaRPr>
          </a:p>
          <a:p>
            <a:r>
              <a:rPr lang="pl-PL" altLang="pl-PL" sz="1000">
                <a:latin typeface="Calibri" pitchFamily="34" charset="0"/>
                <a:ea typeface="Calibri" pitchFamily="34" charset="0"/>
                <a:cs typeface="Times New Roman" pitchFamily="18" charset="0"/>
              </a:rPr>
              <a:t>(pieczęć Komisji)</a:t>
            </a:r>
            <a:endParaRPr lang="pl-PL" altLang="pl-PL" sz="10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xmlns="" id="{A936D7E2-4F24-4F5C-8976-44C45B6B7320}"/>
              </a:ext>
            </a:extLst>
          </p:cNvPr>
          <p:cNvGraphicFramePr>
            <a:graphicFrameLocks noGrp="1"/>
          </p:cNvGraphicFramePr>
          <p:nvPr/>
        </p:nvGraphicFramePr>
        <p:xfrm>
          <a:off x="479425" y="3144838"/>
          <a:ext cx="8135938" cy="431800"/>
        </p:xfrm>
        <a:graphic>
          <a:graphicData uri="http://schemas.openxmlformats.org/drawingml/2006/table">
            <a:tbl>
              <a:tblPr/>
              <a:tblGrid>
                <a:gridCol w="422275">
                  <a:extLst>
                    <a:ext uri="{9D8B030D-6E8A-4147-A177-3AD203B41FA5}">
                      <a16:colId xmlns:a16="http://schemas.microsoft.com/office/drawing/2014/main" xmlns="" val="20000"/>
                    </a:ext>
                  </a:extLst>
                </a:gridCol>
                <a:gridCol w="5913438">
                  <a:extLst>
                    <a:ext uri="{9D8B030D-6E8A-4147-A177-3AD203B41FA5}">
                      <a16:colId xmlns:a16="http://schemas.microsoft.com/office/drawing/2014/main" xmlns="" val="20001"/>
                    </a:ext>
                  </a:extLst>
                </a:gridCol>
                <a:gridCol w="360363">
                  <a:extLst>
                    <a:ext uri="{9D8B030D-6E8A-4147-A177-3AD203B41FA5}">
                      <a16:colId xmlns:a16="http://schemas.microsoft.com/office/drawing/2014/main" xmlns="" val="20002"/>
                    </a:ext>
                  </a:extLst>
                </a:gridCol>
                <a:gridCol w="360362">
                  <a:extLst>
                    <a:ext uri="{9D8B030D-6E8A-4147-A177-3AD203B41FA5}">
                      <a16:colId xmlns:a16="http://schemas.microsoft.com/office/drawing/2014/main" xmlns="" val="20003"/>
                    </a:ext>
                  </a:extLst>
                </a:gridCol>
                <a:gridCol w="360363">
                  <a:extLst>
                    <a:ext uri="{9D8B030D-6E8A-4147-A177-3AD203B41FA5}">
                      <a16:colId xmlns:a16="http://schemas.microsoft.com/office/drawing/2014/main" xmlns="" val="20004"/>
                    </a:ext>
                  </a:extLst>
                </a:gridCol>
                <a:gridCol w="358775">
                  <a:extLst>
                    <a:ext uri="{9D8B030D-6E8A-4147-A177-3AD203B41FA5}">
                      <a16:colId xmlns:a16="http://schemas.microsoft.com/office/drawing/2014/main" xmlns="" val="20005"/>
                    </a:ext>
                  </a:extLst>
                </a:gridCol>
                <a:gridCol w="360362">
                  <a:extLst>
                    <a:ext uri="{9D8B030D-6E8A-4147-A177-3AD203B41FA5}">
                      <a16:colId xmlns:a16="http://schemas.microsoft.com/office/drawing/2014/main" xmlns="" val="20006"/>
                    </a:ext>
                  </a:extLst>
                </a:gridCol>
              </a:tblGrid>
              <a:tr h="43180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11</a:t>
                      </a:r>
                    </a:p>
                  </a:txBody>
                  <a:tcPr marL="43942" marR="439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Liczba kart ważnych</a:t>
                      </a:r>
                    </a:p>
                  </a:txBody>
                  <a:tcPr marL="43942" marR="439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2" marR="439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42" marR="439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3</a:t>
                      </a:r>
                    </a:p>
                  </a:txBody>
                  <a:tcPr marL="43942" marR="439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a:t>
                      </a:r>
                    </a:p>
                  </a:txBody>
                  <a:tcPr marL="43942" marR="439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7</a:t>
                      </a:r>
                    </a:p>
                  </a:txBody>
                  <a:tcPr marL="43942" marR="4394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5" name="Strzałka w prawo 4">
            <a:extLst>
              <a:ext uri="{FF2B5EF4-FFF2-40B4-BE49-F238E27FC236}">
                <a16:creationId xmlns:a16="http://schemas.microsoft.com/office/drawing/2014/main" xmlns="" id="{59A68865-AE57-4C74-BCEA-C57C283F9E48}"/>
              </a:ext>
            </a:extLst>
          </p:cNvPr>
          <p:cNvSpPr/>
          <p:nvPr/>
        </p:nvSpPr>
        <p:spPr>
          <a:xfrm>
            <a:off x="900113" y="2586038"/>
            <a:ext cx="7127875" cy="182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16757" name="Rectangle 1"/>
          <p:cNvSpPr>
            <a:spLocks noChangeArrowheads="1"/>
          </p:cNvSpPr>
          <p:nvPr/>
        </p:nvSpPr>
        <p:spPr bwMode="auto">
          <a:xfrm>
            <a:off x="452438" y="1773238"/>
            <a:ext cx="8569325" cy="400050"/>
          </a:xfrm>
          <a:prstGeom prst="rect">
            <a:avLst/>
          </a:prstGeom>
          <a:noFill/>
          <a:ln w="9525">
            <a:noFill/>
            <a:miter lim="800000"/>
            <a:headEnd/>
            <a:tailEnd/>
          </a:ln>
        </p:spPr>
        <p:txBody>
          <a:bodyPr anchor="ctr">
            <a:spAutoFit/>
          </a:bodyPr>
          <a:lstStyle/>
          <a:p>
            <a:pPr algn="just" fontAlgn="ctr">
              <a:tabLst>
                <a:tab pos="539750" algn="l"/>
              </a:tabLst>
            </a:pPr>
            <a:r>
              <a:rPr lang="pl-PL" altLang="pl-PL" sz="2000" b="1">
                <a:ea typeface="Calibri" pitchFamily="34" charset="0"/>
                <a:cs typeface="Arial" charset="0"/>
              </a:rPr>
              <a:t>Liczbę kart ważnych wpisuje się w punkcie </a:t>
            </a:r>
            <a:r>
              <a:rPr lang="pl-PL" altLang="pl-PL" sz="2000" b="1">
                <a:solidFill>
                  <a:srgbClr val="0000CC"/>
                </a:solidFill>
                <a:ea typeface="Calibri" pitchFamily="34" charset="0"/>
                <a:cs typeface="Arial" charset="0"/>
              </a:rPr>
              <a:t>11</a:t>
            </a:r>
            <a:r>
              <a:rPr lang="pl-PL" altLang="pl-PL" sz="2000" b="1">
                <a:ea typeface="Calibri" pitchFamily="34" charset="0"/>
                <a:cs typeface="Arial" charset="0"/>
              </a:rPr>
              <a:t> protokołu głosowania.</a:t>
            </a:r>
            <a:endParaRPr lang="pl-PL" altLang="pl-PL" sz="2000">
              <a:ea typeface="Calibri" pitchFamily="34" charset="0"/>
              <a:cs typeface="Arial" charset="0"/>
            </a:endParaRPr>
          </a:p>
        </p:txBody>
      </p:sp>
      <p:sp>
        <p:nvSpPr>
          <p:cNvPr id="9" name="Prostokąt zaokrąglony 8">
            <a:extLst>
              <a:ext uri="{FF2B5EF4-FFF2-40B4-BE49-F238E27FC236}">
                <a16:creationId xmlns:a16="http://schemas.microsoft.com/office/drawing/2014/main" xmlns="" id="{C7516360-E6D8-489D-B3BA-3FBF1D68346C}"/>
              </a:ext>
            </a:extLst>
          </p:cNvPr>
          <p:cNvSpPr/>
          <p:nvPr/>
        </p:nvSpPr>
        <p:spPr>
          <a:xfrm>
            <a:off x="250825" y="4148138"/>
            <a:ext cx="8496300" cy="1781175"/>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6759" name="Prostokąt 9"/>
          <p:cNvSpPr>
            <a:spLocks noChangeArrowheads="1"/>
          </p:cNvSpPr>
          <p:nvPr/>
        </p:nvSpPr>
        <p:spPr bwMode="auto">
          <a:xfrm>
            <a:off x="322263" y="4244975"/>
            <a:ext cx="8591550" cy="1477963"/>
          </a:xfrm>
          <a:prstGeom prst="rect">
            <a:avLst/>
          </a:prstGeom>
          <a:noFill/>
          <a:ln w="9525">
            <a:noFill/>
            <a:miter lim="800000"/>
            <a:headEnd/>
            <a:tailEnd/>
          </a:ln>
        </p:spPr>
        <p:txBody>
          <a:bodyPr>
            <a:spAutoFit/>
          </a:bodyPr>
          <a:lstStyle/>
          <a:p>
            <a:r>
              <a:rPr lang="pl-PL" altLang="pl-PL" b="1">
                <a:solidFill>
                  <a:schemeClr val="bg1"/>
                </a:solidFill>
                <a:ea typeface="Calibri" pitchFamily="34" charset="0"/>
                <a:cs typeface="Calibri" pitchFamily="34" charset="0"/>
              </a:rPr>
              <a:t>Należy porównać, czy liczba wpisana w pozycji nr 10 plus liczba która ma zostać wpisana w pozycję nr 11  równa liczbie, która jest już wpisana w pozycję nr 9 protokołu. </a:t>
            </a:r>
          </a:p>
          <a:p>
            <a:r>
              <a:rPr lang="pl-PL" altLang="pl-PL" b="1" u="sng">
                <a:solidFill>
                  <a:schemeClr val="bg1"/>
                </a:solidFill>
                <a:latin typeface="Arial Black" pitchFamily="34" charset="0"/>
                <a:ea typeface="Calibri" pitchFamily="34" charset="0"/>
                <a:cs typeface="Calibri" pitchFamily="34" charset="0"/>
              </a:rPr>
              <a:t>Suma liczba z pozycji nr 10 i poz. 11 musi być równa liczbie z poz. nr 9 protokołu.</a:t>
            </a:r>
          </a:p>
        </p:txBody>
      </p:sp>
      <p:sp>
        <p:nvSpPr>
          <p:cNvPr id="116760" name="Prostokąt 3"/>
          <p:cNvSpPr>
            <a:spLocks noChangeArrowheads="1"/>
          </p:cNvSpPr>
          <p:nvPr/>
        </p:nvSpPr>
        <p:spPr bwMode="auto">
          <a:xfrm>
            <a:off x="107950" y="476250"/>
            <a:ext cx="7632700" cy="769938"/>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a:p>
            <a:pPr algn="ctr"/>
            <a:r>
              <a:rPr lang="pl-PL" altLang="pl-PL" b="1">
                <a:solidFill>
                  <a:srgbClr val="008000"/>
                </a:solidFill>
              </a:rPr>
              <a:t>- Karty ważne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stokąt zaokrąglony 14">
            <a:extLst>
              <a:ext uri="{FF2B5EF4-FFF2-40B4-BE49-F238E27FC236}">
                <a16:creationId xmlns:a16="http://schemas.microsoft.com/office/drawing/2014/main" xmlns="" id="{528707E6-E5AE-4991-8DDA-D755A33B494C}"/>
              </a:ext>
            </a:extLst>
          </p:cNvPr>
          <p:cNvSpPr/>
          <p:nvPr/>
        </p:nvSpPr>
        <p:spPr>
          <a:xfrm>
            <a:off x="109538" y="4797425"/>
            <a:ext cx="8923337" cy="1435100"/>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2771" name="Prostokąt 1">
            <a:extLst>
              <a:ext uri="{FF2B5EF4-FFF2-40B4-BE49-F238E27FC236}">
                <a16:creationId xmlns:a16="http://schemas.microsoft.com/office/drawing/2014/main" xmlns="" id="{E1CE0425-D058-447D-BA43-3E83065AB17F}"/>
              </a:ext>
            </a:extLst>
          </p:cNvPr>
          <p:cNvSpPr>
            <a:spLocks noChangeArrowheads="1"/>
          </p:cNvSpPr>
          <p:nvPr/>
        </p:nvSpPr>
        <p:spPr bwMode="auto">
          <a:xfrm>
            <a:off x="7938" y="996950"/>
            <a:ext cx="7848600" cy="3800475"/>
          </a:xfrm>
          <a:prstGeom prst="rect">
            <a:avLst/>
          </a:prstGeom>
          <a:noFill/>
          <a:ln w="9525">
            <a:noFill/>
            <a:miter lim="800000"/>
            <a:headEnd/>
            <a:tailEnd/>
          </a:ln>
        </p:spPr>
        <p:txBody>
          <a:bodyPr>
            <a:spAutoFit/>
          </a:bodyPr>
          <a:lstStyle/>
          <a:p>
            <a:pPr algn="just" fontAlgn="ctr">
              <a:spcAft>
                <a:spcPts val="600"/>
              </a:spcAft>
              <a:defRPr/>
            </a:pPr>
            <a:r>
              <a:rPr lang="pl-PL" sz="1700" b="1" dirty="0">
                <a:solidFill>
                  <a:srgbClr val="CC0066"/>
                </a:solidFill>
              </a:rPr>
              <a:t>Ustalając, czy głos na karcie jest ważny, czy nieważny, OKW stosuje poniższe reguły:</a:t>
            </a:r>
          </a:p>
          <a:p>
            <a:pPr marL="457200" indent="-457200" algn="just" fontAlgn="ctr">
              <a:spcAft>
                <a:spcPts val="600"/>
              </a:spcAft>
              <a:buFont typeface="+mj-lt"/>
              <a:buAutoNum type="arabicParenR"/>
              <a:defRPr/>
            </a:pPr>
            <a:r>
              <a:rPr lang="pl-PL" sz="1700" b="1" dirty="0">
                <a:solidFill>
                  <a:srgbClr val="0000CC"/>
                </a:solidFill>
              </a:rPr>
              <a:t>znakiem „X” postawionym w kratce są co najmniej dwie linie, które przecinają się w obrębie kratki. </a:t>
            </a:r>
          </a:p>
          <a:p>
            <a:pPr marL="447675" algn="just" fontAlgn="ctr">
              <a:spcAft>
                <a:spcPts val="600"/>
              </a:spcAft>
              <a:defRPr/>
            </a:pPr>
            <a:r>
              <a:rPr lang="pl-PL" sz="1700" b="1" u="sng" dirty="0">
                <a:solidFill>
                  <a:srgbClr val="CC0066"/>
                </a:solidFill>
              </a:rPr>
              <a:t>Ustalenie</a:t>
            </a:r>
            <a:r>
              <a:rPr lang="pl-PL" sz="1700" b="1" dirty="0"/>
              <a:t>, </a:t>
            </a:r>
            <a:r>
              <a:rPr lang="pl-PL" sz="1700" b="1" u="sng" dirty="0"/>
              <a:t>czy postawiony znak jest znakiem „X” w rozumieniu Kodeksu wyborczego oraz, czy postawiony jest on w kratce, czy poza nią</a:t>
            </a:r>
            <a:r>
              <a:rPr lang="pl-PL" sz="1700" b="1" dirty="0"/>
              <a:t>, </a:t>
            </a:r>
            <a:r>
              <a:rPr lang="pl-PL" sz="1700" b="1" u="sng" dirty="0">
                <a:solidFill>
                  <a:srgbClr val="CC0066"/>
                </a:solidFill>
              </a:rPr>
              <a:t>należy do  OKW</a:t>
            </a:r>
            <a:r>
              <a:rPr lang="pl-PL" sz="1700" b="1" dirty="0"/>
              <a:t>;</a:t>
            </a:r>
            <a:endParaRPr lang="pl-PL" sz="1700" dirty="0"/>
          </a:p>
          <a:p>
            <a:pPr marL="457200" indent="-457200" algn="just" fontAlgn="ctr">
              <a:spcAft>
                <a:spcPts val="600"/>
              </a:spcAft>
              <a:buFont typeface="+mj-lt"/>
              <a:buAutoNum type="arabicParenR" startAt="2"/>
              <a:defRPr/>
            </a:pPr>
            <a:r>
              <a:rPr lang="pl-PL" sz="1700" b="1" dirty="0"/>
              <a:t>wszelkie znaki, wykreślenia, przekreślenia, w tym również i znak „X” postawiony przez wyborcę </a:t>
            </a:r>
            <a:r>
              <a:rPr lang="pl-PL" sz="1700" b="1" u="sng" dirty="0"/>
              <a:t>poza przeznaczoną na to kratką</a:t>
            </a:r>
            <a:r>
              <a:rPr lang="pl-PL" sz="1700" b="1" dirty="0"/>
              <a:t>, traktuje się jako dopiski, które nie wpływają na ważność głosu;</a:t>
            </a:r>
            <a:endParaRPr lang="pl-PL" sz="1700" dirty="0"/>
          </a:p>
          <a:p>
            <a:pPr marL="457200" indent="-457200" algn="just" fontAlgn="ctr">
              <a:buFont typeface="+mj-lt"/>
              <a:buAutoNum type="arabicParenR" startAt="2"/>
              <a:defRPr/>
            </a:pPr>
            <a:r>
              <a:rPr lang="pl-PL" sz="1700" b="1" dirty="0"/>
              <a:t>wszelkie inne znaki niż znak „X”, tj. niebędące</a:t>
            </a:r>
            <a:r>
              <a:rPr lang="pl-PL" sz="1700" dirty="0"/>
              <a:t> co najmniej dwiema liniami, które przecinają się w obrębie kratki, </a:t>
            </a:r>
            <a:r>
              <a:rPr lang="pl-PL" sz="1700" b="1" dirty="0"/>
              <a:t>naniesione w obrębie kratki, również nie wpływają na ważność głosu</a:t>
            </a:r>
            <a:r>
              <a:rPr lang="pl-PL" sz="1700" dirty="0"/>
              <a:t>.</a:t>
            </a:r>
          </a:p>
        </p:txBody>
      </p:sp>
      <p:sp>
        <p:nvSpPr>
          <p:cNvPr id="4" name="Prostokąt 3">
            <a:extLst>
              <a:ext uri="{FF2B5EF4-FFF2-40B4-BE49-F238E27FC236}">
                <a16:creationId xmlns:a16="http://schemas.microsoft.com/office/drawing/2014/main" xmlns="" id="{AD5C3797-2336-43B1-B71D-30CD1A96E4BA}"/>
              </a:ext>
            </a:extLst>
          </p:cNvPr>
          <p:cNvSpPr/>
          <p:nvPr/>
        </p:nvSpPr>
        <p:spPr>
          <a:xfrm>
            <a:off x="8350250" y="4076700"/>
            <a:ext cx="431800" cy="5048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5" name="Prostokąt 4">
            <a:extLst>
              <a:ext uri="{FF2B5EF4-FFF2-40B4-BE49-F238E27FC236}">
                <a16:creationId xmlns:a16="http://schemas.microsoft.com/office/drawing/2014/main" xmlns="" id="{AAE83230-96CD-473F-ADAA-F8512DE4B175}"/>
              </a:ext>
            </a:extLst>
          </p:cNvPr>
          <p:cNvSpPr/>
          <p:nvPr/>
        </p:nvSpPr>
        <p:spPr>
          <a:xfrm>
            <a:off x="8270875" y="3238500"/>
            <a:ext cx="431800" cy="4667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 name="Prostokąt 5">
            <a:extLst>
              <a:ext uri="{FF2B5EF4-FFF2-40B4-BE49-F238E27FC236}">
                <a16:creationId xmlns:a16="http://schemas.microsoft.com/office/drawing/2014/main" xmlns="" id="{81FADAD5-D7D3-43C2-B605-A850A3D3959B}"/>
              </a:ext>
            </a:extLst>
          </p:cNvPr>
          <p:cNvSpPr/>
          <p:nvPr/>
        </p:nvSpPr>
        <p:spPr>
          <a:xfrm>
            <a:off x="8299450" y="2068513"/>
            <a:ext cx="431800" cy="5032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7" name="Mnożenie 6">
            <a:extLst>
              <a:ext uri="{FF2B5EF4-FFF2-40B4-BE49-F238E27FC236}">
                <a16:creationId xmlns:a16="http://schemas.microsoft.com/office/drawing/2014/main" xmlns="" id="{1CDE82D9-B644-46CE-8E76-0136A8A2982A}"/>
              </a:ext>
            </a:extLst>
          </p:cNvPr>
          <p:cNvSpPr/>
          <p:nvPr/>
        </p:nvSpPr>
        <p:spPr>
          <a:xfrm>
            <a:off x="8226425" y="2132013"/>
            <a:ext cx="612775" cy="482600"/>
          </a:xfrm>
          <a:prstGeom prst="mathMultiply">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9" name="Mnożenie 8">
            <a:extLst>
              <a:ext uri="{FF2B5EF4-FFF2-40B4-BE49-F238E27FC236}">
                <a16:creationId xmlns:a16="http://schemas.microsoft.com/office/drawing/2014/main" xmlns="" id="{303BEBD3-A590-4E5E-BCD1-B5528FF24694}"/>
              </a:ext>
            </a:extLst>
          </p:cNvPr>
          <p:cNvSpPr/>
          <p:nvPr/>
        </p:nvSpPr>
        <p:spPr>
          <a:xfrm>
            <a:off x="8353425" y="2563813"/>
            <a:ext cx="395288" cy="79851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0" name="Kształt litery L 9">
            <a:extLst>
              <a:ext uri="{FF2B5EF4-FFF2-40B4-BE49-F238E27FC236}">
                <a16:creationId xmlns:a16="http://schemas.microsoft.com/office/drawing/2014/main" xmlns="" id="{3E9B65E5-4BB2-4929-9D6E-9CFE3FD2FA73}"/>
              </a:ext>
            </a:extLst>
          </p:cNvPr>
          <p:cNvSpPr/>
          <p:nvPr/>
        </p:nvSpPr>
        <p:spPr>
          <a:xfrm rot="18606374">
            <a:off x="8363744" y="3979069"/>
            <a:ext cx="288925" cy="360363"/>
          </a:xfrm>
          <a:prstGeom prst="corner">
            <a:avLst>
              <a:gd name="adj1" fmla="val 19583"/>
              <a:gd name="adj2" fmla="val 21870"/>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 name="Elipsa 10">
            <a:extLst>
              <a:ext uri="{FF2B5EF4-FFF2-40B4-BE49-F238E27FC236}">
                <a16:creationId xmlns:a16="http://schemas.microsoft.com/office/drawing/2014/main" xmlns="" id="{E2D4EE94-6158-4341-851A-A901F7ABD730}"/>
              </a:ext>
            </a:extLst>
          </p:cNvPr>
          <p:cNvSpPr/>
          <p:nvPr/>
        </p:nvSpPr>
        <p:spPr>
          <a:xfrm>
            <a:off x="8566150" y="4365625"/>
            <a:ext cx="360363" cy="28733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 name="Prostokąt 11">
            <a:extLst>
              <a:ext uri="{FF2B5EF4-FFF2-40B4-BE49-F238E27FC236}">
                <a16:creationId xmlns:a16="http://schemas.microsoft.com/office/drawing/2014/main" xmlns="" id="{BC89D1F4-C4AF-47A6-AF97-C3C3F00FCBBF}"/>
              </a:ext>
            </a:extLst>
          </p:cNvPr>
          <p:cNvSpPr/>
          <p:nvPr/>
        </p:nvSpPr>
        <p:spPr>
          <a:xfrm>
            <a:off x="8226425" y="1506538"/>
            <a:ext cx="461963" cy="4095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3" name="Nie równa się 12">
            <a:extLst>
              <a:ext uri="{FF2B5EF4-FFF2-40B4-BE49-F238E27FC236}">
                <a16:creationId xmlns:a16="http://schemas.microsoft.com/office/drawing/2014/main" xmlns="" id="{E9AC2AB5-D706-4540-9234-C35532E91466}"/>
              </a:ext>
            </a:extLst>
          </p:cNvPr>
          <p:cNvSpPr/>
          <p:nvPr/>
        </p:nvSpPr>
        <p:spPr>
          <a:xfrm>
            <a:off x="8226425" y="1563688"/>
            <a:ext cx="461963" cy="352425"/>
          </a:xfrm>
          <a:prstGeom prst="mathNotEqua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solidFill>
                <a:schemeClr val="tx1"/>
              </a:solidFill>
            </a:endParaRPr>
          </a:p>
        </p:txBody>
      </p:sp>
      <p:sp>
        <p:nvSpPr>
          <p:cNvPr id="14" name="Minus 13">
            <a:extLst>
              <a:ext uri="{FF2B5EF4-FFF2-40B4-BE49-F238E27FC236}">
                <a16:creationId xmlns:a16="http://schemas.microsoft.com/office/drawing/2014/main" xmlns="" id="{11B109FB-9BCC-47ED-8369-D39D536D095C}"/>
              </a:ext>
            </a:extLst>
          </p:cNvPr>
          <p:cNvSpPr/>
          <p:nvPr/>
        </p:nvSpPr>
        <p:spPr>
          <a:xfrm rot="19142993">
            <a:off x="8372475" y="3624263"/>
            <a:ext cx="719138" cy="43180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17774" name="Prostokąt 3"/>
          <p:cNvSpPr>
            <a:spLocks noChangeArrowheads="1"/>
          </p:cNvSpPr>
          <p:nvPr/>
        </p:nvSpPr>
        <p:spPr bwMode="auto">
          <a:xfrm>
            <a:off x="112713" y="309563"/>
            <a:ext cx="7632700" cy="769937"/>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a:p>
            <a:pPr algn="ctr"/>
            <a:r>
              <a:rPr lang="pl-PL" altLang="pl-PL" b="1">
                <a:solidFill>
                  <a:srgbClr val="9D032A"/>
                </a:solidFill>
              </a:rPr>
              <a:t>- Głosy ważne i nieważne -</a:t>
            </a:r>
          </a:p>
        </p:txBody>
      </p:sp>
      <p:sp>
        <p:nvSpPr>
          <p:cNvPr id="117775" name="Prostokąt 1"/>
          <p:cNvSpPr>
            <a:spLocks noChangeArrowheads="1"/>
          </p:cNvSpPr>
          <p:nvPr/>
        </p:nvSpPr>
        <p:spPr bwMode="auto">
          <a:xfrm>
            <a:off x="177800" y="4941888"/>
            <a:ext cx="8786813" cy="1262062"/>
          </a:xfrm>
          <a:prstGeom prst="rect">
            <a:avLst/>
          </a:prstGeom>
          <a:noFill/>
          <a:ln w="9525">
            <a:noFill/>
            <a:miter lim="800000"/>
            <a:headEnd/>
            <a:tailEnd/>
          </a:ln>
        </p:spPr>
        <p:txBody>
          <a:bodyPr>
            <a:spAutoFit/>
          </a:bodyPr>
          <a:lstStyle/>
          <a:p>
            <a:pPr algn="just"/>
            <a:r>
              <a:rPr lang="pl-PL" altLang="pl-PL" sz="1600" b="1">
                <a:solidFill>
                  <a:schemeClr val="bg1"/>
                </a:solidFill>
                <a:cs typeface="Arial" charset="0"/>
              </a:rPr>
              <a:t>Do stwierdzenia, czy głos oddany na karcie do głosowania jest głosem ważnym, czy też głosem nieważnym</a:t>
            </a:r>
            <a:r>
              <a:rPr lang="pl-PL" altLang="pl-PL" sz="1600" b="1">
                <a:solidFill>
                  <a:schemeClr val="bg1"/>
                </a:solidFill>
                <a:latin typeface="Arial Black" pitchFamily="34" charset="0"/>
                <a:cs typeface="Arial" charset="0"/>
              </a:rPr>
              <a:t>, uprawniona jest tylko komisja obwodowa.</a:t>
            </a:r>
          </a:p>
          <a:p>
            <a:pPr algn="just"/>
            <a:endParaRPr lang="pl-PL" altLang="pl-PL" sz="1000" b="1">
              <a:solidFill>
                <a:schemeClr val="bg1"/>
              </a:solidFill>
              <a:cs typeface="Arial" charset="0"/>
            </a:endParaRPr>
          </a:p>
          <a:p>
            <a:pPr algn="just"/>
            <a:r>
              <a:rPr lang="pl-PL" altLang="pl-PL" sz="1600" b="1" u="sng">
                <a:solidFill>
                  <a:schemeClr val="bg1"/>
                </a:solidFill>
              </a:rPr>
              <a:t>Uznania głosu za nieważny</a:t>
            </a:r>
            <a:r>
              <a:rPr lang="pl-PL" altLang="pl-PL" sz="1600" b="1">
                <a:solidFill>
                  <a:schemeClr val="bg1"/>
                </a:solidFill>
              </a:rPr>
              <a:t> komisja dokonuje po okazaniu karty wszystkim członkom OKW uczestniczącym w ustalaniu wyniku głosowania.</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ipsa 25">
            <a:extLst>
              <a:ext uri="{FF2B5EF4-FFF2-40B4-BE49-F238E27FC236}">
                <a16:creationId xmlns:a16="http://schemas.microsoft.com/office/drawing/2014/main" xmlns="" id="{45A69295-DC3B-4F16-AB7D-845F72768EAE}"/>
              </a:ext>
            </a:extLst>
          </p:cNvPr>
          <p:cNvSpPr/>
          <p:nvPr/>
        </p:nvSpPr>
        <p:spPr>
          <a:xfrm>
            <a:off x="611188" y="188913"/>
            <a:ext cx="6697662" cy="12239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8787" name="Prostokąt 10"/>
          <p:cNvSpPr>
            <a:spLocks noChangeArrowheads="1"/>
          </p:cNvSpPr>
          <p:nvPr/>
        </p:nvSpPr>
        <p:spPr bwMode="auto">
          <a:xfrm>
            <a:off x="1763713" y="3535363"/>
            <a:ext cx="1006475" cy="646112"/>
          </a:xfrm>
          <a:prstGeom prst="rect">
            <a:avLst/>
          </a:prstGeom>
          <a:solidFill>
            <a:schemeClr val="bg2"/>
          </a:solidFill>
          <a:ln w="9525">
            <a:solidFill>
              <a:schemeClr val="tx1"/>
            </a:solidFill>
            <a:miter lim="800000"/>
            <a:headEnd/>
            <a:tailEnd/>
          </a:ln>
        </p:spPr>
        <p:txBody>
          <a:bodyPr>
            <a:spAutoFit/>
          </a:bodyPr>
          <a:lstStyle/>
          <a:p>
            <a:r>
              <a:rPr lang="pl-PL" altLang="pl-PL" b="1" i="1"/>
              <a:t>Karty ważne</a:t>
            </a:r>
          </a:p>
        </p:txBody>
      </p:sp>
      <p:sp>
        <p:nvSpPr>
          <p:cNvPr id="118788" name="Prostokąt 11"/>
          <p:cNvSpPr>
            <a:spLocks noChangeArrowheads="1"/>
          </p:cNvSpPr>
          <p:nvPr/>
        </p:nvSpPr>
        <p:spPr bwMode="auto">
          <a:xfrm>
            <a:off x="3348038" y="2773363"/>
            <a:ext cx="1943100" cy="831850"/>
          </a:xfrm>
          <a:prstGeom prst="rect">
            <a:avLst/>
          </a:prstGeom>
          <a:solidFill>
            <a:srgbClr val="FF0000"/>
          </a:solidFill>
          <a:ln w="9525">
            <a:noFill/>
            <a:miter lim="800000"/>
            <a:headEnd/>
            <a:tailEnd/>
          </a:ln>
        </p:spPr>
        <p:txBody>
          <a:bodyPr>
            <a:spAutoFit/>
          </a:bodyPr>
          <a:lstStyle/>
          <a:p>
            <a:r>
              <a:rPr lang="pl-PL" altLang="pl-PL" sz="1600" b="1" i="1"/>
              <a:t>Głosy nieważne z kart ważnych  – pkt 12 protokołu</a:t>
            </a:r>
          </a:p>
        </p:txBody>
      </p:sp>
      <p:sp>
        <p:nvSpPr>
          <p:cNvPr id="29701" name="Prostokąt 12">
            <a:extLst>
              <a:ext uri="{FF2B5EF4-FFF2-40B4-BE49-F238E27FC236}">
                <a16:creationId xmlns:a16="http://schemas.microsoft.com/office/drawing/2014/main" xmlns="" id="{6A28E765-5114-4832-8910-6DEECA4EFAE7}"/>
              </a:ext>
            </a:extLst>
          </p:cNvPr>
          <p:cNvSpPr>
            <a:spLocks noChangeArrowheads="1"/>
          </p:cNvSpPr>
          <p:nvPr/>
        </p:nvSpPr>
        <p:spPr bwMode="auto">
          <a:xfrm>
            <a:off x="3132138" y="4941888"/>
            <a:ext cx="1873250" cy="830262"/>
          </a:xfrm>
          <a:prstGeom prst="rect">
            <a:avLst/>
          </a:prstGeom>
          <a:solidFill>
            <a:schemeClr val="bg1">
              <a:lumMod val="95000"/>
            </a:schemeClr>
          </a:solidFill>
          <a:ln w="9525">
            <a:solidFill>
              <a:schemeClr val="tx1"/>
            </a:solidFill>
            <a:miter lim="800000"/>
            <a:headEnd/>
            <a:tailEnd/>
          </a:ln>
        </p:spPr>
        <p:txBody>
          <a:bodyPr>
            <a:spAutoFit/>
          </a:bodyPr>
          <a:lstStyle/>
          <a:p>
            <a:pPr algn="just">
              <a:defRPr/>
            </a:pPr>
            <a:r>
              <a:rPr lang="pl-PL" altLang="pl-PL" sz="1600" b="1" i="1" dirty="0"/>
              <a:t>Głosy ważne z kart ważnych – </a:t>
            </a:r>
            <a:r>
              <a:rPr lang="pl-PL" altLang="pl-PL" sz="1600" b="1" i="1" dirty="0" err="1"/>
              <a:t>pkt</a:t>
            </a:r>
            <a:r>
              <a:rPr lang="pl-PL" altLang="pl-PL" sz="1600" b="1" i="1" dirty="0"/>
              <a:t> 13 protokołu</a:t>
            </a:r>
          </a:p>
        </p:txBody>
      </p:sp>
      <p:sp>
        <p:nvSpPr>
          <p:cNvPr id="18" name="Strzałka w prawo 17">
            <a:extLst>
              <a:ext uri="{FF2B5EF4-FFF2-40B4-BE49-F238E27FC236}">
                <a16:creationId xmlns:a16="http://schemas.microsoft.com/office/drawing/2014/main" xmlns="" id="{08F0DF35-E064-4A95-AEAD-EA0EB50117D4}"/>
              </a:ext>
            </a:extLst>
          </p:cNvPr>
          <p:cNvSpPr/>
          <p:nvPr/>
        </p:nvSpPr>
        <p:spPr>
          <a:xfrm>
            <a:off x="1284288" y="3678238"/>
            <a:ext cx="433387" cy="287337"/>
          </a:xfrm>
          <a:prstGeom prst="rightArrow">
            <a:avLst/>
          </a:prstGeom>
          <a:solidFill>
            <a:schemeClr val="bg2"/>
          </a:solidFill>
          <a:ln>
            <a:solidFill>
              <a:srgbClr val="9D03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9" name="Strzałka w prawo 18">
            <a:extLst>
              <a:ext uri="{FF2B5EF4-FFF2-40B4-BE49-F238E27FC236}">
                <a16:creationId xmlns:a16="http://schemas.microsoft.com/office/drawing/2014/main" xmlns="" id="{167F07C5-C151-4A5E-9EBF-481727A7D19C}"/>
              </a:ext>
            </a:extLst>
          </p:cNvPr>
          <p:cNvSpPr/>
          <p:nvPr/>
        </p:nvSpPr>
        <p:spPr>
          <a:xfrm rot="19736066">
            <a:off x="2724150" y="3241675"/>
            <a:ext cx="669925" cy="2841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0" name="Strzałka w prawo 19">
            <a:extLst>
              <a:ext uri="{FF2B5EF4-FFF2-40B4-BE49-F238E27FC236}">
                <a16:creationId xmlns:a16="http://schemas.microsoft.com/office/drawing/2014/main" xmlns="" id="{06D964D1-6E68-4285-8C23-E3F36862417D}"/>
              </a:ext>
            </a:extLst>
          </p:cNvPr>
          <p:cNvSpPr/>
          <p:nvPr/>
        </p:nvSpPr>
        <p:spPr>
          <a:xfrm rot="3079204">
            <a:off x="2639219" y="4379119"/>
            <a:ext cx="922337" cy="288925"/>
          </a:xfrm>
          <a:prstGeom prst="rightArrow">
            <a:avLst>
              <a:gd name="adj1" fmla="val 50000"/>
              <a:gd name="adj2" fmla="val 5080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1" name="Strzałka w prawo 20">
            <a:extLst>
              <a:ext uri="{FF2B5EF4-FFF2-40B4-BE49-F238E27FC236}">
                <a16:creationId xmlns:a16="http://schemas.microsoft.com/office/drawing/2014/main" xmlns="" id="{5FBA7D02-46B0-4F0D-9901-179AC2AA7437}"/>
              </a:ext>
            </a:extLst>
          </p:cNvPr>
          <p:cNvSpPr/>
          <p:nvPr/>
        </p:nvSpPr>
        <p:spPr>
          <a:xfrm>
            <a:off x="5075238" y="5116513"/>
            <a:ext cx="288925" cy="288925"/>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9706" name="Prostokąt 23">
            <a:extLst>
              <a:ext uri="{FF2B5EF4-FFF2-40B4-BE49-F238E27FC236}">
                <a16:creationId xmlns:a16="http://schemas.microsoft.com/office/drawing/2014/main" xmlns="" id="{CC0FC88A-7B46-4469-851C-8070B91FBD1A}"/>
              </a:ext>
            </a:extLst>
          </p:cNvPr>
          <p:cNvSpPr>
            <a:spLocks noChangeArrowheads="1"/>
          </p:cNvSpPr>
          <p:nvPr/>
        </p:nvSpPr>
        <p:spPr bwMode="auto">
          <a:xfrm>
            <a:off x="5472113" y="4883150"/>
            <a:ext cx="1620837" cy="954088"/>
          </a:xfrm>
          <a:prstGeom prst="rect">
            <a:avLst/>
          </a:prstGeom>
          <a:solidFill>
            <a:schemeClr val="bg1">
              <a:lumMod val="75000"/>
            </a:schemeClr>
          </a:solidFill>
          <a:ln w="38100">
            <a:solidFill>
              <a:srgbClr val="0000CC"/>
            </a:solidFill>
            <a:miter lim="800000"/>
            <a:headEnd/>
            <a:tailEnd/>
          </a:ln>
        </p:spPr>
        <p:txBody>
          <a:bodyPr>
            <a:spAutoFit/>
          </a:bodyPr>
          <a:lstStyle/>
          <a:p>
            <a:pPr>
              <a:defRPr/>
            </a:pPr>
            <a:r>
              <a:rPr lang="pl-PL" altLang="pl-PL" sz="1400" b="1" i="1" dirty="0"/>
              <a:t>Głosy oddane na poszczególnych kandydatów – </a:t>
            </a:r>
            <a:r>
              <a:rPr lang="pl-PL" altLang="pl-PL" sz="1400" b="1" i="1" dirty="0" err="1"/>
              <a:t>pkt</a:t>
            </a:r>
            <a:r>
              <a:rPr lang="pl-PL" altLang="pl-PL" sz="1400" b="1" i="1" dirty="0"/>
              <a:t> 14 protokołu</a:t>
            </a:r>
          </a:p>
        </p:txBody>
      </p:sp>
      <p:sp>
        <p:nvSpPr>
          <p:cNvPr id="25" name="Strzałka w prawo 24">
            <a:extLst>
              <a:ext uri="{FF2B5EF4-FFF2-40B4-BE49-F238E27FC236}">
                <a16:creationId xmlns:a16="http://schemas.microsoft.com/office/drawing/2014/main" xmlns="" id="{3BE055A0-EC88-4886-9ACF-14D2999887A4}"/>
              </a:ext>
            </a:extLst>
          </p:cNvPr>
          <p:cNvSpPr/>
          <p:nvPr/>
        </p:nvSpPr>
        <p:spPr>
          <a:xfrm>
            <a:off x="5291138" y="3030538"/>
            <a:ext cx="360362" cy="28733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8796" name="Prostokąt 25"/>
          <p:cNvSpPr>
            <a:spLocks noChangeArrowheads="1"/>
          </p:cNvSpPr>
          <p:nvPr/>
        </p:nvSpPr>
        <p:spPr bwMode="auto">
          <a:xfrm>
            <a:off x="5651500" y="2940050"/>
            <a:ext cx="1295400" cy="1384300"/>
          </a:xfrm>
          <a:prstGeom prst="rect">
            <a:avLst/>
          </a:prstGeom>
          <a:solidFill>
            <a:srgbClr val="FF0000"/>
          </a:solidFill>
          <a:ln w="38100">
            <a:solidFill>
              <a:srgbClr val="0000CC"/>
            </a:solidFill>
            <a:miter lim="800000"/>
            <a:headEnd/>
            <a:tailEnd/>
          </a:ln>
        </p:spPr>
        <p:txBody>
          <a:bodyPr>
            <a:spAutoFit/>
          </a:bodyPr>
          <a:lstStyle/>
          <a:p>
            <a:endParaRPr lang="pl-PL" altLang="pl-PL" sz="1400" b="1" i="1"/>
          </a:p>
          <a:p>
            <a:r>
              <a:rPr lang="pl-PL" altLang="pl-PL" sz="1400" b="1" i="1"/>
              <a:t>Podział na </a:t>
            </a:r>
            <a:br>
              <a:rPr lang="pl-PL" altLang="pl-PL" sz="1400" b="1" i="1"/>
            </a:br>
            <a:r>
              <a:rPr lang="pl-PL" altLang="pl-PL" sz="1400" b="1" i="1"/>
              <a:t>3 przyczyny nieważności głosu</a:t>
            </a:r>
          </a:p>
          <a:p>
            <a:endParaRPr lang="pl-PL" altLang="pl-PL" sz="1400" b="1" i="1"/>
          </a:p>
        </p:txBody>
      </p:sp>
      <p:sp>
        <p:nvSpPr>
          <p:cNvPr id="118797" name="Prostokąt 27"/>
          <p:cNvSpPr>
            <a:spLocks noChangeArrowheads="1"/>
          </p:cNvSpPr>
          <p:nvPr/>
        </p:nvSpPr>
        <p:spPr bwMode="auto">
          <a:xfrm>
            <a:off x="71438" y="3402013"/>
            <a:ext cx="1187450" cy="923925"/>
          </a:xfrm>
          <a:prstGeom prst="rect">
            <a:avLst/>
          </a:prstGeom>
          <a:solidFill>
            <a:srgbClr val="9D032A"/>
          </a:solidFill>
          <a:ln w="9525">
            <a:noFill/>
            <a:miter lim="800000"/>
            <a:headEnd/>
            <a:tailEnd/>
          </a:ln>
        </p:spPr>
        <p:txBody>
          <a:bodyPr>
            <a:spAutoFit/>
          </a:bodyPr>
          <a:lstStyle/>
          <a:p>
            <a:r>
              <a:rPr lang="pl-PL" altLang="pl-PL" b="1" i="1">
                <a:solidFill>
                  <a:schemeClr val="bg1"/>
                </a:solidFill>
              </a:rPr>
              <a:t>Karty do głosowa-nia</a:t>
            </a:r>
          </a:p>
        </p:txBody>
      </p:sp>
      <p:sp>
        <p:nvSpPr>
          <p:cNvPr id="118798" name="Prostokąt 25"/>
          <p:cNvSpPr>
            <a:spLocks noChangeArrowheads="1"/>
          </p:cNvSpPr>
          <p:nvPr/>
        </p:nvSpPr>
        <p:spPr bwMode="auto">
          <a:xfrm>
            <a:off x="7451725" y="1860550"/>
            <a:ext cx="1584325" cy="1168400"/>
          </a:xfrm>
          <a:prstGeom prst="rect">
            <a:avLst/>
          </a:prstGeom>
          <a:solidFill>
            <a:srgbClr val="FF0000"/>
          </a:solidFill>
          <a:ln w="38100">
            <a:solidFill>
              <a:srgbClr val="0000CC"/>
            </a:solidFill>
            <a:miter lim="800000"/>
            <a:headEnd/>
            <a:tailEnd/>
          </a:ln>
        </p:spPr>
        <p:txBody>
          <a:bodyPr>
            <a:spAutoFit/>
          </a:bodyPr>
          <a:lstStyle/>
          <a:p>
            <a:r>
              <a:rPr lang="pl-PL" altLang="pl-PL" sz="1400" b="1" i="1"/>
              <a:t>Znak „X” przy nazwiskach więcej niż 1 kandydata – pkt 12a protokołu</a:t>
            </a:r>
          </a:p>
        </p:txBody>
      </p:sp>
      <p:sp>
        <p:nvSpPr>
          <p:cNvPr id="118799" name="Prostokąt 25"/>
          <p:cNvSpPr>
            <a:spLocks noChangeArrowheads="1"/>
          </p:cNvSpPr>
          <p:nvPr/>
        </p:nvSpPr>
        <p:spPr bwMode="auto">
          <a:xfrm>
            <a:off x="7451725" y="3154363"/>
            <a:ext cx="1584325" cy="738187"/>
          </a:xfrm>
          <a:prstGeom prst="rect">
            <a:avLst/>
          </a:prstGeom>
          <a:solidFill>
            <a:srgbClr val="FF0000"/>
          </a:solidFill>
          <a:ln w="38100">
            <a:solidFill>
              <a:srgbClr val="0000CC"/>
            </a:solidFill>
            <a:miter lim="800000"/>
            <a:headEnd/>
            <a:tailEnd/>
          </a:ln>
        </p:spPr>
        <p:txBody>
          <a:bodyPr>
            <a:spAutoFit/>
          </a:bodyPr>
          <a:lstStyle/>
          <a:p>
            <a:r>
              <a:rPr lang="pl-PL" altLang="pl-PL" sz="1400" b="1" i="1"/>
              <a:t>Brak znaku „X” – pkt 12b protokołu</a:t>
            </a:r>
          </a:p>
        </p:txBody>
      </p:sp>
      <p:sp>
        <p:nvSpPr>
          <p:cNvPr id="118800" name="Prostokąt 25"/>
          <p:cNvSpPr>
            <a:spLocks noChangeArrowheads="1"/>
          </p:cNvSpPr>
          <p:nvPr/>
        </p:nvSpPr>
        <p:spPr bwMode="auto">
          <a:xfrm>
            <a:off x="7451725" y="3978275"/>
            <a:ext cx="1584325" cy="1169988"/>
          </a:xfrm>
          <a:prstGeom prst="rect">
            <a:avLst/>
          </a:prstGeom>
          <a:solidFill>
            <a:srgbClr val="FF0000"/>
          </a:solidFill>
          <a:ln w="38100">
            <a:solidFill>
              <a:srgbClr val="0000CC"/>
            </a:solidFill>
            <a:miter lim="800000"/>
            <a:headEnd/>
            <a:tailEnd/>
          </a:ln>
        </p:spPr>
        <p:txBody>
          <a:bodyPr>
            <a:spAutoFit/>
          </a:bodyPr>
          <a:lstStyle/>
          <a:p>
            <a:r>
              <a:rPr lang="pl-PL" altLang="pl-PL" sz="1400" b="1" i="1"/>
              <a:t>Znak „X” tylko przy nazwisku skreślonego kandydata – pkt 12c protokołu</a:t>
            </a:r>
          </a:p>
        </p:txBody>
      </p:sp>
      <p:sp>
        <p:nvSpPr>
          <p:cNvPr id="27" name="Strzałka w prawo 26">
            <a:extLst>
              <a:ext uri="{FF2B5EF4-FFF2-40B4-BE49-F238E27FC236}">
                <a16:creationId xmlns:a16="http://schemas.microsoft.com/office/drawing/2014/main" xmlns="" id="{6A094CF5-E204-4C65-B371-50AAA0AB4F29}"/>
              </a:ext>
            </a:extLst>
          </p:cNvPr>
          <p:cNvSpPr/>
          <p:nvPr/>
        </p:nvSpPr>
        <p:spPr>
          <a:xfrm>
            <a:off x="7019925" y="2741613"/>
            <a:ext cx="360363" cy="28733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29" name="Strzałka w prawo 28">
            <a:extLst>
              <a:ext uri="{FF2B5EF4-FFF2-40B4-BE49-F238E27FC236}">
                <a16:creationId xmlns:a16="http://schemas.microsoft.com/office/drawing/2014/main" xmlns="" id="{97841945-566E-4FDA-A5CF-053FB41DF944}"/>
              </a:ext>
            </a:extLst>
          </p:cNvPr>
          <p:cNvSpPr/>
          <p:nvPr/>
        </p:nvSpPr>
        <p:spPr>
          <a:xfrm>
            <a:off x="7019925" y="3375025"/>
            <a:ext cx="358775" cy="2873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30" name="Strzałka w prawo 29">
            <a:extLst>
              <a:ext uri="{FF2B5EF4-FFF2-40B4-BE49-F238E27FC236}">
                <a16:creationId xmlns:a16="http://schemas.microsoft.com/office/drawing/2014/main" xmlns="" id="{C6834617-7AD1-4147-A0FB-6C2780C4B843}"/>
              </a:ext>
            </a:extLst>
          </p:cNvPr>
          <p:cNvSpPr/>
          <p:nvPr/>
        </p:nvSpPr>
        <p:spPr>
          <a:xfrm>
            <a:off x="7019925" y="3978275"/>
            <a:ext cx="358775" cy="2873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18804" name="Prostokąt 3"/>
          <p:cNvSpPr>
            <a:spLocks noChangeArrowheads="1"/>
          </p:cNvSpPr>
          <p:nvPr/>
        </p:nvSpPr>
        <p:spPr bwMode="auto">
          <a:xfrm>
            <a:off x="34925" y="560388"/>
            <a:ext cx="7632700" cy="492125"/>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Prostokąt 1">
            <a:extLst>
              <a:ext uri="{FF2B5EF4-FFF2-40B4-BE49-F238E27FC236}">
                <a16:creationId xmlns:a16="http://schemas.microsoft.com/office/drawing/2014/main" xmlns="" id="{A91C4004-790F-4647-A68A-F50971DD902D}"/>
              </a:ext>
            </a:extLst>
          </p:cNvPr>
          <p:cNvSpPr>
            <a:spLocks noChangeArrowheads="1"/>
          </p:cNvSpPr>
          <p:nvPr/>
        </p:nvSpPr>
        <p:spPr bwMode="auto">
          <a:xfrm>
            <a:off x="1763713" y="1341438"/>
            <a:ext cx="6264275" cy="4094162"/>
          </a:xfrm>
          <a:prstGeom prst="rect">
            <a:avLst/>
          </a:prstGeom>
          <a:noFill/>
          <a:ln w="9525">
            <a:noFill/>
            <a:miter lim="800000"/>
            <a:headEnd/>
            <a:tailEnd/>
          </a:ln>
        </p:spPr>
        <p:txBody>
          <a:bodyPr>
            <a:spAutoFit/>
          </a:bodyPr>
          <a:lstStyle/>
          <a:p>
            <a:pPr fontAlgn="ctr">
              <a:spcAft>
                <a:spcPts val="1200"/>
              </a:spcAft>
              <a:defRPr/>
            </a:pPr>
            <a:r>
              <a:rPr lang="pl-PL" sz="2400" b="1" u="sng" dirty="0">
                <a:solidFill>
                  <a:srgbClr val="FF0000"/>
                </a:solidFill>
              </a:rPr>
              <a:t>Za nieważny </a:t>
            </a:r>
            <a:r>
              <a:rPr lang="pl-PL" sz="2400" b="1" dirty="0"/>
              <a:t>uznaje się głos, gdy wyborca </a:t>
            </a:r>
            <a:r>
              <a:rPr lang="pl-PL" sz="2800" b="1" u="sng" dirty="0">
                <a:solidFill>
                  <a:srgbClr val="CC0066"/>
                </a:solidFill>
              </a:rPr>
              <a:t>w kratce </a:t>
            </a:r>
            <a:r>
              <a:rPr lang="pl-PL" sz="2400" b="1" dirty="0"/>
              <a:t>na karcie do głosowania:</a:t>
            </a:r>
          </a:p>
          <a:p>
            <a:pPr marL="625475" indent="-358775" fontAlgn="ctr">
              <a:spcAft>
                <a:spcPts val="1800"/>
              </a:spcAft>
              <a:defRPr/>
            </a:pPr>
            <a:r>
              <a:rPr lang="pl-PL" sz="2400" b="1" dirty="0"/>
              <a:t>1)	</a:t>
            </a:r>
            <a:r>
              <a:rPr lang="pl-PL" sz="2400" b="1" u="sng" dirty="0"/>
              <a:t>postawił</a:t>
            </a:r>
            <a:r>
              <a:rPr lang="pl-PL" sz="2400" b="1" dirty="0"/>
              <a:t> znak „</a:t>
            </a:r>
            <a:r>
              <a:rPr lang="pl-PL" sz="2400" b="1" dirty="0">
                <a:solidFill>
                  <a:srgbClr val="FF0000"/>
                </a:solidFill>
              </a:rPr>
              <a:t>X”</a:t>
            </a:r>
            <a:r>
              <a:rPr lang="pl-PL" sz="2400" b="1" dirty="0"/>
              <a:t> </a:t>
            </a:r>
            <a:r>
              <a:rPr lang="pl-PL" sz="2400" b="1" u="sng" dirty="0"/>
              <a:t>przy nazwisku więcej niż jednego kandydata</a:t>
            </a:r>
            <a:r>
              <a:rPr lang="pl-PL" sz="2400" b="1" dirty="0"/>
              <a:t>;</a:t>
            </a:r>
          </a:p>
          <a:p>
            <a:pPr marL="630238" indent="-363538" fontAlgn="ctr">
              <a:spcAft>
                <a:spcPts val="1800"/>
              </a:spcAft>
              <a:buFontTx/>
              <a:buAutoNum type="arabicParenR" startAt="2"/>
              <a:defRPr/>
            </a:pPr>
            <a:r>
              <a:rPr lang="pl-PL" sz="2400" b="1" u="sng" dirty="0"/>
              <a:t>nie postawił</a:t>
            </a:r>
            <a:r>
              <a:rPr lang="pl-PL" sz="2400" b="1" dirty="0"/>
              <a:t> znaku „</a:t>
            </a:r>
            <a:r>
              <a:rPr lang="pl-PL" sz="2400" b="1" dirty="0">
                <a:solidFill>
                  <a:srgbClr val="FF0000"/>
                </a:solidFill>
              </a:rPr>
              <a:t>X</a:t>
            </a:r>
            <a:r>
              <a:rPr lang="pl-PL" sz="2400" b="1" dirty="0"/>
              <a:t>” </a:t>
            </a:r>
            <a:r>
              <a:rPr lang="pl-PL" sz="2400" b="1" u="sng" dirty="0"/>
              <a:t>przy nazwisku żadnego kandydata;</a:t>
            </a:r>
            <a:endParaRPr lang="pl-PL" sz="2400" b="1" dirty="0"/>
          </a:p>
          <a:p>
            <a:pPr marL="630238" indent="-363538" fontAlgn="ctr">
              <a:spcAft>
                <a:spcPts val="1800"/>
              </a:spcAft>
              <a:buFontTx/>
              <a:buAutoNum type="arabicParenR" startAt="2"/>
              <a:defRPr/>
            </a:pPr>
            <a:r>
              <a:rPr lang="pl-PL" sz="2400" b="1" u="sng" dirty="0"/>
              <a:t>postawił</a:t>
            </a:r>
            <a:r>
              <a:rPr lang="pl-PL" sz="2400" b="1" dirty="0"/>
              <a:t> znak „</a:t>
            </a:r>
            <a:r>
              <a:rPr lang="pl-PL" sz="2400" b="1" dirty="0">
                <a:solidFill>
                  <a:srgbClr val="FF0000"/>
                </a:solidFill>
              </a:rPr>
              <a:t>X</a:t>
            </a:r>
            <a:r>
              <a:rPr lang="pl-PL" sz="2400" b="1" dirty="0"/>
              <a:t>” </a:t>
            </a:r>
            <a:r>
              <a:rPr lang="pl-PL" sz="2400" b="1" u="sng" dirty="0"/>
              <a:t>wyłącznie przy nazwisku kandydata skreślonego przez Państwową Komisję Wyborczą.</a:t>
            </a:r>
          </a:p>
        </p:txBody>
      </p:sp>
      <p:pic>
        <p:nvPicPr>
          <p:cNvPr id="119811" name="Obraz 1"/>
          <p:cNvPicPr>
            <a:picLocks noChangeAspect="1"/>
          </p:cNvPicPr>
          <p:nvPr/>
        </p:nvPicPr>
        <p:blipFill>
          <a:blip r:embed="rId2"/>
          <a:srcRect/>
          <a:stretch>
            <a:fillRect/>
          </a:stretch>
        </p:blipFill>
        <p:spPr bwMode="auto">
          <a:xfrm>
            <a:off x="357188" y="3213100"/>
            <a:ext cx="1477962" cy="1871663"/>
          </a:xfrm>
          <a:prstGeom prst="rect">
            <a:avLst/>
          </a:prstGeom>
          <a:noFill/>
          <a:ln w="9525">
            <a:noFill/>
            <a:miter lim="800000"/>
            <a:headEnd/>
            <a:tailEnd/>
          </a:ln>
        </p:spPr>
      </p:pic>
      <p:sp>
        <p:nvSpPr>
          <p:cNvPr id="119812" name="Prostokąt 3"/>
          <p:cNvSpPr>
            <a:spLocks noChangeArrowheads="1"/>
          </p:cNvSpPr>
          <p:nvPr/>
        </p:nvSpPr>
        <p:spPr bwMode="auto">
          <a:xfrm>
            <a:off x="34925" y="427038"/>
            <a:ext cx="7632700" cy="769937"/>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a:p>
            <a:pPr algn="ctr"/>
            <a:r>
              <a:rPr lang="pl-PL" altLang="pl-PL" b="1">
                <a:solidFill>
                  <a:srgbClr val="FF0000"/>
                </a:solidFill>
              </a:rPr>
              <a:t>- Głosy nieważne -</a:t>
            </a:r>
          </a:p>
        </p:txBody>
      </p:sp>
      <p:sp>
        <p:nvSpPr>
          <p:cNvPr id="5" name="Prostokąt zaokrąglony 4">
            <a:extLst>
              <a:ext uri="{FF2B5EF4-FFF2-40B4-BE49-F238E27FC236}">
                <a16:creationId xmlns:a16="http://schemas.microsoft.com/office/drawing/2014/main" xmlns="" id="{CA73CB0C-D951-4722-B5F3-AEF6DE74B1B6}"/>
              </a:ext>
            </a:extLst>
          </p:cNvPr>
          <p:cNvSpPr/>
          <p:nvPr/>
        </p:nvSpPr>
        <p:spPr>
          <a:xfrm>
            <a:off x="250825" y="5445125"/>
            <a:ext cx="7416800" cy="1296988"/>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6" name="pole tekstowe 5">
            <a:extLst>
              <a:ext uri="{FF2B5EF4-FFF2-40B4-BE49-F238E27FC236}">
                <a16:creationId xmlns:a16="http://schemas.microsoft.com/office/drawing/2014/main" xmlns="" id="{BACDF204-B540-4479-BC1F-B5F58E1FE925}"/>
              </a:ext>
            </a:extLst>
          </p:cNvPr>
          <p:cNvSpPr txBox="1"/>
          <p:nvPr/>
        </p:nvSpPr>
        <p:spPr>
          <a:xfrm>
            <a:off x="381000" y="5445125"/>
            <a:ext cx="7364413" cy="1200150"/>
          </a:xfrm>
          <a:prstGeom prst="rect">
            <a:avLst/>
          </a:prstGeom>
          <a:noFill/>
        </p:spPr>
        <p:txBody>
          <a:bodyPr>
            <a:spAutoFit/>
          </a:bodyPr>
          <a:lstStyle/>
          <a:p>
            <a:pPr>
              <a:defRPr/>
            </a:pPr>
            <a:r>
              <a:rPr lang="pl-PL" b="1" dirty="0">
                <a:solidFill>
                  <a:schemeClr val="bg1"/>
                </a:solidFill>
                <a:latin typeface="Arial" panose="020B0604020202020204" pitchFamily="34" charset="0"/>
              </a:rPr>
              <a:t>UWAGA!!!</a:t>
            </a:r>
          </a:p>
          <a:p>
            <a:pPr marL="285750" indent="-285750">
              <a:buFont typeface="Wingdings" panose="05000000000000000000" pitchFamily="2" charset="2"/>
              <a:buChar char="§"/>
              <a:defRPr/>
            </a:pPr>
            <a:r>
              <a:rPr lang="pl-PL" b="1" dirty="0">
                <a:solidFill>
                  <a:schemeClr val="bg1"/>
                </a:solidFill>
                <a:latin typeface="Arial" panose="020B0604020202020204" pitchFamily="34" charset="0"/>
              </a:rPr>
              <a:t>Nie istnieją inne, niż wyżej wymienione przyczyny uznania głosu za nieważny,</a:t>
            </a:r>
          </a:p>
          <a:p>
            <a:pPr marL="285750" indent="-285750">
              <a:buFont typeface="Wingdings" panose="05000000000000000000" pitchFamily="2" charset="2"/>
              <a:buChar char="§"/>
              <a:defRPr/>
            </a:pPr>
            <a:r>
              <a:rPr lang="pl-PL" b="1" dirty="0">
                <a:solidFill>
                  <a:schemeClr val="bg1"/>
                </a:solidFill>
                <a:latin typeface="Arial" panose="020B0604020202020204" pitchFamily="34" charset="0"/>
              </a:rPr>
              <a:t>Nie należy mylić głosu nieważnego z kartą nieważną.</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Obraz 2"/>
          <p:cNvPicPr>
            <a:picLocks noChangeAspect="1"/>
          </p:cNvPicPr>
          <p:nvPr/>
        </p:nvPicPr>
        <p:blipFill>
          <a:blip r:embed="rId2"/>
          <a:srcRect/>
          <a:stretch>
            <a:fillRect/>
          </a:stretch>
        </p:blipFill>
        <p:spPr bwMode="auto">
          <a:xfrm>
            <a:off x="7596188" y="5229225"/>
            <a:ext cx="942975" cy="941388"/>
          </a:xfrm>
          <a:prstGeom prst="rect">
            <a:avLst/>
          </a:prstGeom>
          <a:noFill/>
          <a:ln w="9525">
            <a:noFill/>
            <a:miter lim="800000"/>
            <a:headEnd/>
            <a:tailEnd/>
          </a:ln>
        </p:spPr>
      </p:pic>
      <p:sp>
        <p:nvSpPr>
          <p:cNvPr id="120835" name="pole tekstowe 1"/>
          <p:cNvSpPr txBox="1">
            <a:spLocks noChangeArrowheads="1"/>
          </p:cNvSpPr>
          <p:nvPr/>
        </p:nvSpPr>
        <p:spPr bwMode="auto">
          <a:xfrm>
            <a:off x="179388" y="1289050"/>
            <a:ext cx="8785225" cy="3940175"/>
          </a:xfrm>
          <a:prstGeom prst="rect">
            <a:avLst/>
          </a:prstGeom>
          <a:noFill/>
          <a:ln w="9525">
            <a:noFill/>
            <a:miter lim="800000"/>
            <a:headEnd/>
            <a:tailEnd/>
          </a:ln>
        </p:spPr>
        <p:txBody>
          <a:bodyPr>
            <a:spAutoFit/>
          </a:bodyPr>
          <a:lstStyle/>
          <a:p>
            <a:pPr algn="just" fontAlgn="ctr">
              <a:spcAft>
                <a:spcPts val="1200"/>
              </a:spcAft>
            </a:pPr>
            <a:r>
              <a:rPr lang="pl-PL" altLang="pl-PL" sz="1900"/>
              <a:t>Wyodrębnione </a:t>
            </a:r>
            <a:r>
              <a:rPr lang="pl-PL" altLang="pl-PL" sz="1900" b="1" u="sng">
                <a:solidFill>
                  <a:srgbClr val="FF0000"/>
                </a:solidFill>
              </a:rPr>
              <a:t>karty z głosami nieważnymi</a:t>
            </a:r>
            <a:r>
              <a:rPr lang="pl-PL" altLang="pl-PL" sz="1900" b="1">
                <a:solidFill>
                  <a:srgbClr val="FF0000"/>
                </a:solidFill>
              </a:rPr>
              <a:t> </a:t>
            </a:r>
            <a:r>
              <a:rPr lang="pl-PL" altLang="pl-PL" sz="1900"/>
              <a:t>OKW liczy i ich łączną liczbę wpisuje </a:t>
            </a:r>
            <a:r>
              <a:rPr lang="pl-PL" altLang="pl-PL" sz="1900" b="1"/>
              <a:t>w punkcie </a:t>
            </a:r>
            <a:r>
              <a:rPr lang="pl-PL" altLang="pl-PL" sz="1900" b="1">
                <a:solidFill>
                  <a:srgbClr val="0000CC"/>
                </a:solidFill>
              </a:rPr>
              <a:t>12</a:t>
            </a:r>
            <a:r>
              <a:rPr lang="pl-PL" altLang="pl-PL" sz="1900" b="1"/>
              <a:t> protokołu głosowania</a:t>
            </a:r>
            <a:r>
              <a:rPr lang="pl-PL" altLang="pl-PL" sz="1900"/>
              <a:t>. Następnie OKW dokonuje oceny przyczyny nieważności głosu i rozkłada oddzielnie karty według przyczyny nieważności głosu.</a:t>
            </a:r>
          </a:p>
          <a:p>
            <a:pPr algn="just" fontAlgn="ctr">
              <a:spcAft>
                <a:spcPts val="1200"/>
              </a:spcAft>
            </a:pPr>
            <a:endParaRPr lang="pl-PL" altLang="pl-PL" sz="1900"/>
          </a:p>
          <a:p>
            <a:pPr algn="just" fontAlgn="ctr">
              <a:spcAft>
                <a:spcPts val="1200"/>
              </a:spcAft>
            </a:pPr>
            <a:endParaRPr lang="pl-PL" altLang="pl-PL" sz="1900"/>
          </a:p>
          <a:p>
            <a:pPr algn="just" fontAlgn="ctr">
              <a:spcAft>
                <a:spcPts val="1200"/>
              </a:spcAft>
            </a:pPr>
            <a:endParaRPr lang="pl-PL" altLang="pl-PL" sz="1900"/>
          </a:p>
          <a:p>
            <a:pPr algn="just" fontAlgn="ctr">
              <a:spcAft>
                <a:spcPts val="1200"/>
              </a:spcAft>
            </a:pPr>
            <a:endParaRPr lang="pl-PL" altLang="pl-PL" sz="1900"/>
          </a:p>
          <a:p>
            <a:pPr algn="just" fontAlgn="ctr">
              <a:spcAft>
                <a:spcPts val="1200"/>
              </a:spcAft>
            </a:pPr>
            <a:endParaRPr lang="pl-PL" altLang="pl-PL" sz="1900"/>
          </a:p>
          <a:p>
            <a:pPr algn="just" fontAlgn="ctr">
              <a:spcAft>
                <a:spcPts val="1200"/>
              </a:spcAft>
            </a:pPr>
            <a:endParaRPr lang="pl-PL" altLang="pl-PL" sz="1900"/>
          </a:p>
        </p:txBody>
      </p:sp>
      <p:sp>
        <p:nvSpPr>
          <p:cNvPr id="120836" name="Prostokąt 3"/>
          <p:cNvSpPr>
            <a:spLocks noChangeArrowheads="1"/>
          </p:cNvSpPr>
          <p:nvPr/>
        </p:nvSpPr>
        <p:spPr bwMode="auto">
          <a:xfrm>
            <a:off x="107950" y="476250"/>
            <a:ext cx="7632700" cy="769938"/>
          </a:xfrm>
          <a:prstGeom prst="rect">
            <a:avLst/>
          </a:prstGeom>
          <a:noFill/>
          <a:ln w="9525">
            <a:noFill/>
            <a:miter lim="800000"/>
            <a:headEnd/>
            <a:tailEnd/>
          </a:ln>
        </p:spPr>
        <p:txBody>
          <a:bodyPr>
            <a:spAutoFit/>
          </a:bodyPr>
          <a:lstStyle/>
          <a:p>
            <a:pPr algn="ctr"/>
            <a:r>
              <a:rPr lang="pl-PL" altLang="pl-PL" sz="2200" b="1">
                <a:solidFill>
                  <a:srgbClr val="9D032A"/>
                </a:solidFill>
                <a:latin typeface="Arial Black" pitchFamily="34" charset="0"/>
              </a:rPr>
              <a:t>USTALENIE WYNIKÓW GŁOSOWANIA</a:t>
            </a:r>
          </a:p>
          <a:p>
            <a:pPr algn="ctr"/>
            <a:endParaRPr lang="pl-PL" altLang="pl-PL" sz="400" b="1">
              <a:solidFill>
                <a:srgbClr val="C00000"/>
              </a:solidFill>
            </a:endParaRPr>
          </a:p>
          <a:p>
            <a:pPr algn="ctr"/>
            <a:r>
              <a:rPr lang="pl-PL" altLang="pl-PL" b="1">
                <a:solidFill>
                  <a:srgbClr val="FF0000"/>
                </a:solidFill>
              </a:rPr>
              <a:t>- Głosy nieważne -</a:t>
            </a:r>
          </a:p>
        </p:txBody>
      </p:sp>
      <p:graphicFrame>
        <p:nvGraphicFramePr>
          <p:cNvPr id="6" name="Tabela 5">
            <a:extLst>
              <a:ext uri="{FF2B5EF4-FFF2-40B4-BE49-F238E27FC236}">
                <a16:creationId xmlns:a16="http://schemas.microsoft.com/office/drawing/2014/main" xmlns="" id="{A59B3346-DF60-4BB8-AFA9-9D5DEBC2F291}"/>
              </a:ext>
            </a:extLst>
          </p:cNvPr>
          <p:cNvGraphicFramePr>
            <a:graphicFrameLocks noGrp="1"/>
          </p:cNvGraphicFramePr>
          <p:nvPr/>
        </p:nvGraphicFramePr>
        <p:xfrm>
          <a:off x="395288" y="2535238"/>
          <a:ext cx="7848600" cy="2693987"/>
        </p:xfrm>
        <a:graphic>
          <a:graphicData uri="http://schemas.openxmlformats.org/drawingml/2006/table">
            <a:tbl>
              <a:tblPr/>
              <a:tblGrid>
                <a:gridCol w="635994">
                  <a:extLst>
                    <a:ext uri="{9D8B030D-6E8A-4147-A177-3AD203B41FA5}">
                      <a16:colId xmlns:a16="http://schemas.microsoft.com/office/drawing/2014/main" xmlns="" val="20000"/>
                    </a:ext>
                  </a:extLst>
                </a:gridCol>
                <a:gridCol w="5374771">
                  <a:extLst>
                    <a:ext uri="{9D8B030D-6E8A-4147-A177-3AD203B41FA5}">
                      <a16:colId xmlns:a16="http://schemas.microsoft.com/office/drawing/2014/main" xmlns="" val="20001"/>
                    </a:ext>
                  </a:extLst>
                </a:gridCol>
                <a:gridCol w="423996">
                  <a:extLst>
                    <a:ext uri="{9D8B030D-6E8A-4147-A177-3AD203B41FA5}">
                      <a16:colId xmlns:a16="http://schemas.microsoft.com/office/drawing/2014/main" xmlns="" val="20002"/>
                    </a:ext>
                  </a:extLst>
                </a:gridCol>
                <a:gridCol w="353849">
                  <a:extLst>
                    <a:ext uri="{9D8B030D-6E8A-4147-A177-3AD203B41FA5}">
                      <a16:colId xmlns:a16="http://schemas.microsoft.com/office/drawing/2014/main" xmlns="" val="20003"/>
                    </a:ext>
                  </a:extLst>
                </a:gridCol>
                <a:gridCol w="353850">
                  <a:extLst>
                    <a:ext uri="{9D8B030D-6E8A-4147-A177-3AD203B41FA5}">
                      <a16:colId xmlns:a16="http://schemas.microsoft.com/office/drawing/2014/main" xmlns="" val="20004"/>
                    </a:ext>
                  </a:extLst>
                </a:gridCol>
                <a:gridCol w="352291">
                  <a:extLst>
                    <a:ext uri="{9D8B030D-6E8A-4147-A177-3AD203B41FA5}">
                      <a16:colId xmlns:a16="http://schemas.microsoft.com/office/drawing/2014/main" xmlns="" val="20005"/>
                    </a:ext>
                  </a:extLst>
                </a:gridCol>
                <a:gridCol w="353849">
                  <a:extLst>
                    <a:ext uri="{9D8B030D-6E8A-4147-A177-3AD203B41FA5}">
                      <a16:colId xmlns:a16="http://schemas.microsoft.com/office/drawing/2014/main" xmlns="" val="20006"/>
                    </a:ext>
                  </a:extLst>
                </a:gridCol>
              </a:tblGrid>
              <a:tr h="64748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12</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Liczba głosów nieważnych </a:t>
                      </a:r>
                      <a:r>
                        <a:rPr kumimoji="0" lang="pl-PL" altLang="pl-PL" sz="18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(z kart ważnych)</a:t>
                      </a:r>
                      <a:endParaRPr kumimoji="0" lang="pl-PL" altLang="pl-PL"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4</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4748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12a</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tym z powodu postawienia znaku „X” obok nazwiska dwóch lub większej liczby kandydatów</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606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12b</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tym z powodu niepostawienia znaku „X” obok nazwiska żadnego kandydata </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2</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2296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12c</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tym z powodu postawienia znaku „X” wyłącznie obok skreślonego nazwiska kandydata</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20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0</a:t>
                      </a:r>
                    </a:p>
                  </a:txBody>
                  <a:tcPr marL="43938" marR="439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7" name="Prostokąt zaokrąglony 6">
            <a:extLst>
              <a:ext uri="{FF2B5EF4-FFF2-40B4-BE49-F238E27FC236}">
                <a16:creationId xmlns:a16="http://schemas.microsoft.com/office/drawing/2014/main" xmlns="" id="{E0301010-22C9-4452-9A9A-9DB4CC8310EF}"/>
              </a:ext>
            </a:extLst>
          </p:cNvPr>
          <p:cNvSpPr/>
          <p:nvPr/>
        </p:nvSpPr>
        <p:spPr>
          <a:xfrm>
            <a:off x="419100" y="5373688"/>
            <a:ext cx="6961188" cy="1101725"/>
          </a:xfrm>
          <a:prstGeom prst="roundRect">
            <a:avLst/>
          </a:prstGeom>
          <a:solidFill>
            <a:srgbClr val="9D03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a:p>
        </p:txBody>
      </p:sp>
      <p:sp>
        <p:nvSpPr>
          <p:cNvPr id="120880" name="Prostokąt 4"/>
          <p:cNvSpPr>
            <a:spLocks noChangeArrowheads="1"/>
          </p:cNvSpPr>
          <p:nvPr/>
        </p:nvSpPr>
        <p:spPr bwMode="auto">
          <a:xfrm>
            <a:off x="574675" y="5440363"/>
            <a:ext cx="6589713" cy="676275"/>
          </a:xfrm>
          <a:prstGeom prst="rect">
            <a:avLst/>
          </a:prstGeom>
          <a:noFill/>
          <a:ln w="9525">
            <a:noFill/>
            <a:miter lim="800000"/>
            <a:headEnd/>
            <a:tailEnd/>
          </a:ln>
        </p:spPr>
        <p:txBody>
          <a:bodyPr>
            <a:spAutoFit/>
          </a:bodyPr>
          <a:lstStyle/>
          <a:p>
            <a:r>
              <a:rPr lang="pl-PL" altLang="pl-PL" b="1">
                <a:solidFill>
                  <a:schemeClr val="bg1"/>
                </a:solidFill>
              </a:rPr>
              <a:t>Uwaga!</a:t>
            </a:r>
            <a:endParaRPr lang="pl-PL" altLang="pl-PL">
              <a:solidFill>
                <a:schemeClr val="bg1"/>
              </a:solidFill>
            </a:endParaRPr>
          </a:p>
          <a:p>
            <a:r>
              <a:rPr lang="pl-PL" altLang="pl-PL">
                <a:solidFill>
                  <a:schemeClr val="bg1"/>
                </a:solidFill>
              </a:rPr>
              <a:t>Suma liczb z pkt 12a – 12c </a:t>
            </a:r>
            <a:r>
              <a:rPr lang="pl-PL" altLang="pl-PL" sz="2000" b="1">
                <a:solidFill>
                  <a:schemeClr val="bg1"/>
                </a:solidFill>
              </a:rPr>
              <a:t>musi być </a:t>
            </a:r>
            <a:r>
              <a:rPr lang="pl-PL" altLang="pl-PL">
                <a:solidFill>
                  <a:schemeClr val="bg1"/>
                </a:solidFill>
              </a:rPr>
              <a:t>równa liczbie z pkt 12.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kłady scenorysów">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Układy scenorysów">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32415</TotalTime>
  <Words>8949</Words>
  <Application>Microsoft Office PowerPoint</Application>
  <PresentationFormat>Pokaz na ekranie (4:3)</PresentationFormat>
  <Paragraphs>1685</Paragraphs>
  <Slides>151</Slides>
  <Notes>18</Notes>
  <HiddenSlides>0</HiddenSlides>
  <MMClips>0</MMClips>
  <ScaleCrop>false</ScaleCrop>
  <HeadingPairs>
    <vt:vector size="6" baseType="variant">
      <vt:variant>
        <vt:lpstr>Używane czcionki</vt:lpstr>
      </vt:variant>
      <vt:variant>
        <vt:i4>11</vt:i4>
      </vt:variant>
      <vt:variant>
        <vt:lpstr>Motyw</vt:lpstr>
      </vt:variant>
      <vt:variant>
        <vt:i4>2</vt:i4>
      </vt:variant>
      <vt:variant>
        <vt:lpstr>Tytuły slajdów</vt:lpstr>
      </vt:variant>
      <vt:variant>
        <vt:i4>151</vt:i4>
      </vt:variant>
    </vt:vector>
  </HeadingPairs>
  <TitlesOfParts>
    <vt:vector size="164" baseType="lpstr">
      <vt:lpstr>Arial</vt:lpstr>
      <vt:lpstr>Calibri Light</vt:lpstr>
      <vt:lpstr>Calibri</vt:lpstr>
      <vt:lpstr>Arial Black</vt:lpstr>
      <vt:lpstr>Franklin Gothic Book</vt:lpstr>
      <vt:lpstr>Wingdings</vt:lpstr>
      <vt:lpstr>Times New Roman</vt:lpstr>
      <vt:lpstr>SimSun</vt:lpstr>
      <vt:lpstr>Corbel</vt:lpstr>
      <vt:lpstr>Comic Sans MS</vt:lpstr>
      <vt:lpstr>Candara</vt:lpstr>
      <vt:lpstr>Układy scenorysów</vt:lpstr>
      <vt:lpstr>1_Układy scenorysów</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lpstr>Slajd 54</vt:lpstr>
      <vt:lpstr>Slajd 55</vt:lpstr>
      <vt:lpstr>Slajd 56</vt:lpstr>
      <vt:lpstr>Slajd 57</vt:lpstr>
      <vt:lpstr>Slajd 58</vt:lpstr>
      <vt:lpstr>Slajd 59</vt:lpstr>
      <vt:lpstr>Slajd 60</vt:lpstr>
      <vt:lpstr>Slajd 61</vt:lpstr>
      <vt:lpstr>Slajd 62</vt:lpstr>
      <vt:lpstr>Slajd 63</vt:lpstr>
      <vt:lpstr>Slajd 64</vt:lpstr>
      <vt:lpstr>Slajd 65</vt:lpstr>
      <vt:lpstr>Slajd 66</vt:lpstr>
      <vt:lpstr>Slajd 67</vt:lpstr>
      <vt:lpstr>Slajd 68</vt:lpstr>
      <vt:lpstr>Slajd 69</vt:lpstr>
      <vt:lpstr>Slajd 70</vt:lpstr>
      <vt:lpstr>Slajd 71</vt:lpstr>
      <vt:lpstr>Slajd 72</vt:lpstr>
      <vt:lpstr>Slajd 73</vt:lpstr>
      <vt:lpstr>Slajd 74</vt:lpstr>
      <vt:lpstr>Slajd 75</vt:lpstr>
      <vt:lpstr>Slajd 76</vt:lpstr>
      <vt:lpstr>Slajd 77</vt:lpstr>
      <vt:lpstr>Slajd 78</vt:lpstr>
      <vt:lpstr>Slajd 79</vt:lpstr>
      <vt:lpstr>Slajd 80</vt:lpstr>
      <vt:lpstr>Slajd 81</vt:lpstr>
      <vt:lpstr>Slajd 82</vt:lpstr>
      <vt:lpstr>Slajd 83</vt:lpstr>
      <vt:lpstr>Slajd 84</vt:lpstr>
      <vt:lpstr>Slajd 85</vt:lpstr>
      <vt:lpstr>Slajd 86</vt:lpstr>
      <vt:lpstr>Slajd 87</vt:lpstr>
      <vt:lpstr>Slajd 88</vt:lpstr>
      <vt:lpstr>Slajd 89</vt:lpstr>
      <vt:lpstr>Slajd 90</vt:lpstr>
      <vt:lpstr>Slajd 91</vt:lpstr>
      <vt:lpstr>Slajd 92</vt:lpstr>
      <vt:lpstr>Slajd 93</vt:lpstr>
      <vt:lpstr>Slajd 94</vt:lpstr>
      <vt:lpstr>Slajd 95</vt:lpstr>
      <vt:lpstr>Slajd 96</vt:lpstr>
      <vt:lpstr>Slajd 97</vt:lpstr>
      <vt:lpstr>Slajd 98</vt:lpstr>
      <vt:lpstr>Slajd 99</vt:lpstr>
      <vt:lpstr>Slajd 100</vt:lpstr>
      <vt:lpstr>Slajd 101</vt:lpstr>
      <vt:lpstr>Slajd 102</vt:lpstr>
      <vt:lpstr>Slajd 103</vt:lpstr>
      <vt:lpstr>Slajd 104</vt:lpstr>
      <vt:lpstr>Slajd 105</vt:lpstr>
      <vt:lpstr>Slajd 106</vt:lpstr>
      <vt:lpstr>Slajd 107</vt:lpstr>
      <vt:lpstr>Slajd 108</vt:lpstr>
      <vt:lpstr>Slajd 109</vt:lpstr>
      <vt:lpstr>Slajd 110</vt:lpstr>
      <vt:lpstr>Slajd 111</vt:lpstr>
      <vt:lpstr>Slajd 112</vt:lpstr>
      <vt:lpstr>Slajd 113</vt:lpstr>
      <vt:lpstr>Slajd 114</vt:lpstr>
      <vt:lpstr>Slajd 115</vt:lpstr>
      <vt:lpstr>Slajd 116</vt:lpstr>
      <vt:lpstr>Slajd 117</vt:lpstr>
      <vt:lpstr>Slajd 118</vt:lpstr>
      <vt:lpstr>Slajd 119</vt:lpstr>
      <vt:lpstr>Slajd 120</vt:lpstr>
      <vt:lpstr>Slajd 121</vt:lpstr>
      <vt:lpstr>Slajd 122</vt:lpstr>
      <vt:lpstr>Slajd 123</vt:lpstr>
      <vt:lpstr>Slajd 124</vt:lpstr>
      <vt:lpstr>Slajd 125</vt:lpstr>
      <vt:lpstr>Slajd 126</vt:lpstr>
      <vt:lpstr>Slajd 127</vt:lpstr>
      <vt:lpstr>Slajd 128</vt:lpstr>
      <vt:lpstr>Slajd 129</vt:lpstr>
      <vt:lpstr>Slajd 130</vt:lpstr>
      <vt:lpstr>Slajd 131</vt:lpstr>
      <vt:lpstr>Slajd 132</vt:lpstr>
      <vt:lpstr>Slajd 133</vt:lpstr>
      <vt:lpstr>Slajd 134</vt:lpstr>
      <vt:lpstr>Slajd 135</vt:lpstr>
      <vt:lpstr>Slajd 136</vt:lpstr>
      <vt:lpstr>Slajd 137</vt:lpstr>
      <vt:lpstr>Slajd 138</vt:lpstr>
      <vt:lpstr>Slajd 139</vt:lpstr>
      <vt:lpstr>Slajd 140</vt:lpstr>
      <vt:lpstr>Slajd 141</vt:lpstr>
      <vt:lpstr>Slajd 142</vt:lpstr>
      <vt:lpstr>Slajd 143</vt:lpstr>
      <vt:lpstr>Slajd 144</vt:lpstr>
      <vt:lpstr>Slajd 145</vt:lpstr>
      <vt:lpstr>Slajd 146</vt:lpstr>
      <vt:lpstr>Slajd 147</vt:lpstr>
      <vt:lpstr>Slajd 148</vt:lpstr>
      <vt:lpstr>Slajd 149</vt:lpstr>
      <vt:lpstr>Slajd 150</vt:lpstr>
      <vt:lpstr>Slajd 151</vt:lpstr>
    </vt:vector>
  </TitlesOfParts>
  <Company>KBW Delegatura w Tarnobrzegu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Krajowe Biuro Wyborcze w Tarnobrzegu</dc:creator>
  <cp:lastModifiedBy>admin</cp:lastModifiedBy>
  <cp:revision>4648</cp:revision>
  <cp:lastPrinted>2019-04-29T07:50:37Z</cp:lastPrinted>
  <dcterms:created xsi:type="dcterms:W3CDTF">2014-05-06T10:10:29Z</dcterms:created>
  <dcterms:modified xsi:type="dcterms:W3CDTF">2020-06-16T17:40:17Z</dcterms:modified>
</cp:coreProperties>
</file>