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6" r:id="rId2"/>
    <p:sldId id="311" r:id="rId3"/>
    <p:sldId id="312" r:id="rId4"/>
    <p:sldId id="257" r:id="rId5"/>
    <p:sldId id="258" r:id="rId6"/>
    <p:sldId id="260" r:id="rId7"/>
    <p:sldId id="261" r:id="rId8"/>
    <p:sldId id="265" r:id="rId9"/>
    <p:sldId id="333" r:id="rId10"/>
    <p:sldId id="342" r:id="rId11"/>
    <p:sldId id="353" r:id="rId12"/>
    <p:sldId id="354" r:id="rId13"/>
    <p:sldId id="355" r:id="rId14"/>
    <p:sldId id="262" r:id="rId15"/>
    <p:sldId id="267" r:id="rId16"/>
    <p:sldId id="338" r:id="rId17"/>
    <p:sldId id="294" r:id="rId18"/>
    <p:sldId id="268" r:id="rId19"/>
    <p:sldId id="272" r:id="rId20"/>
    <p:sldId id="356" r:id="rId21"/>
    <p:sldId id="357" r:id="rId22"/>
    <p:sldId id="270" r:id="rId23"/>
    <p:sldId id="271" r:id="rId24"/>
    <p:sldId id="295" r:id="rId25"/>
    <p:sldId id="274" r:id="rId26"/>
    <p:sldId id="347" r:id="rId27"/>
    <p:sldId id="296" r:id="rId28"/>
    <p:sldId id="275" r:id="rId29"/>
    <p:sldId id="276" r:id="rId30"/>
    <p:sldId id="277" r:id="rId31"/>
    <p:sldId id="278" r:id="rId32"/>
    <p:sldId id="297" r:id="rId33"/>
    <p:sldId id="298" r:id="rId34"/>
    <p:sldId id="299" r:id="rId35"/>
    <p:sldId id="279" r:id="rId36"/>
    <p:sldId id="316" r:id="rId37"/>
    <p:sldId id="281" r:id="rId38"/>
    <p:sldId id="282" r:id="rId39"/>
    <p:sldId id="283" r:id="rId40"/>
    <p:sldId id="349" r:id="rId41"/>
    <p:sldId id="285" r:id="rId42"/>
    <p:sldId id="301" r:id="rId43"/>
    <p:sldId id="320" r:id="rId44"/>
    <p:sldId id="324" r:id="rId45"/>
    <p:sldId id="321" r:id="rId46"/>
    <p:sldId id="322" r:id="rId47"/>
    <p:sldId id="323" r:id="rId48"/>
    <p:sldId id="351" r:id="rId49"/>
    <p:sldId id="359" r:id="rId50"/>
    <p:sldId id="360" r:id="rId51"/>
    <p:sldId id="361" r:id="rId52"/>
    <p:sldId id="352" r:id="rId53"/>
    <p:sldId id="287" r:id="rId54"/>
    <p:sldId id="326" r:id="rId55"/>
    <p:sldId id="365" r:id="rId56"/>
    <p:sldId id="366" r:id="rId57"/>
    <p:sldId id="368" r:id="rId58"/>
    <p:sldId id="367" r:id="rId59"/>
    <p:sldId id="369" r:id="rId60"/>
    <p:sldId id="371" r:id="rId61"/>
    <p:sldId id="372" r:id="rId62"/>
    <p:sldId id="291" r:id="rId63"/>
    <p:sldId id="327" r:id="rId64"/>
    <p:sldId id="334" r:id="rId65"/>
    <p:sldId id="335" r:id="rId66"/>
    <p:sldId id="373" r:id="rId67"/>
    <p:sldId id="336" r:id="rId68"/>
    <p:sldId id="337" r:id="rId69"/>
  </p:sldIdLst>
  <p:sldSz cx="12192000" cy="6858000"/>
  <p:notesSz cx="9872663" cy="679767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8B782EB5-7074-4F45-B1C2-42E0DA22B7B4}">
          <p14:sldIdLst>
            <p14:sldId id="256"/>
            <p14:sldId id="311"/>
            <p14:sldId id="312"/>
            <p14:sldId id="257"/>
            <p14:sldId id="258"/>
            <p14:sldId id="260"/>
            <p14:sldId id="261"/>
            <p14:sldId id="265"/>
            <p14:sldId id="333"/>
            <p14:sldId id="342"/>
            <p14:sldId id="353"/>
            <p14:sldId id="354"/>
            <p14:sldId id="355"/>
            <p14:sldId id="262"/>
            <p14:sldId id="267"/>
            <p14:sldId id="338"/>
            <p14:sldId id="294"/>
            <p14:sldId id="268"/>
            <p14:sldId id="272"/>
            <p14:sldId id="356"/>
            <p14:sldId id="357"/>
            <p14:sldId id="270"/>
            <p14:sldId id="271"/>
            <p14:sldId id="295"/>
            <p14:sldId id="274"/>
            <p14:sldId id="347"/>
            <p14:sldId id="296"/>
            <p14:sldId id="275"/>
            <p14:sldId id="276"/>
            <p14:sldId id="277"/>
            <p14:sldId id="278"/>
            <p14:sldId id="297"/>
            <p14:sldId id="298"/>
            <p14:sldId id="299"/>
            <p14:sldId id="279"/>
            <p14:sldId id="316"/>
            <p14:sldId id="281"/>
            <p14:sldId id="282"/>
            <p14:sldId id="283"/>
            <p14:sldId id="349"/>
            <p14:sldId id="285"/>
            <p14:sldId id="301"/>
            <p14:sldId id="320"/>
            <p14:sldId id="324"/>
            <p14:sldId id="321"/>
            <p14:sldId id="322"/>
            <p14:sldId id="323"/>
            <p14:sldId id="351"/>
            <p14:sldId id="359"/>
            <p14:sldId id="360"/>
            <p14:sldId id="361"/>
            <p14:sldId id="352"/>
            <p14:sldId id="287"/>
            <p14:sldId id="326"/>
            <p14:sldId id="365"/>
            <p14:sldId id="366"/>
            <p14:sldId id="368"/>
            <p14:sldId id="367"/>
            <p14:sldId id="369"/>
            <p14:sldId id="371"/>
            <p14:sldId id="372"/>
            <p14:sldId id="291"/>
            <p14:sldId id="327"/>
            <p14:sldId id="334"/>
            <p14:sldId id="335"/>
            <p14:sldId id="373"/>
            <p14:sldId id="336"/>
            <p14:sldId id="337"/>
          </p14:sldIdLst>
        </p14:section>
        <p14:section name="Sekcja bez tytułu" id="{D676B1DC-8C4B-43F9-9688-8BD517DBF491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RP Inowrocław Miasto" initials="ZM" lastIdx="1" clrIdx="0">
    <p:extLst>
      <p:ext uri="{19B8F6BF-5375-455C-9EA6-DF929625EA0E}">
        <p15:presenceInfo xmlns:p15="http://schemas.microsoft.com/office/powerpoint/2012/main" userId="6339fe74298c8ecb" providerId="Windows Live"/>
      </p:ext>
    </p:extLst>
  </p:cmAuthor>
  <p:cmAuthor id="2" name="Michał Km" initials="MK" lastIdx="1" clrIdx="1">
    <p:extLst>
      <p:ext uri="{19B8F6BF-5375-455C-9EA6-DF929625EA0E}">
        <p15:presenceInfo xmlns:p15="http://schemas.microsoft.com/office/powerpoint/2012/main" userId="a6054d8b700b1c0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3-20T10:20:16.122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4-03-30T18:32:57.582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31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5592763" y="0"/>
            <a:ext cx="4278312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90E53-BF92-481A-9629-ECC105B65744}" type="datetimeFigureOut">
              <a:rPr lang="pl-PL" smtClean="0"/>
              <a:t>2024-04-02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897188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987425" y="3271838"/>
            <a:ext cx="7897813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278313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5592763" y="6456363"/>
            <a:ext cx="4278312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EE6038-7A9E-4A19-BB9E-6AD5C5D96D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6955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D43F5-B9C4-45EF-AB19-B719594E6E1D}" type="datetime1">
              <a:rPr lang="pl-PL" smtClean="0"/>
              <a:t>2024-04-02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290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2A8EF-37D7-4412-8467-55194B60F6BA}" type="datetime1">
              <a:rPr lang="pl-PL" smtClean="0"/>
              <a:t>2024-04-02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8501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74D5-CB15-4500-84F0-BC4CE5BCE614}" type="datetime1">
              <a:rPr lang="pl-PL" smtClean="0"/>
              <a:t>2024-04-02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045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23F72-DA3E-4117-9619-87C1057E6389}" type="datetime1">
              <a:rPr lang="pl-PL" smtClean="0"/>
              <a:t>2024-04-02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0620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8A3D1-44AE-41EA-95EB-8F87FCF89744}" type="datetime1">
              <a:rPr lang="pl-PL" smtClean="0"/>
              <a:t>2024-04-02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8256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4168-8261-4F78-898A-759F7F7436F8}" type="datetime1">
              <a:rPr lang="pl-PL" smtClean="0"/>
              <a:t>2024-04-02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6184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45857-91D4-4D79-88A3-10825080BA00}" type="datetime1">
              <a:rPr lang="pl-PL" smtClean="0"/>
              <a:t>2024-04-02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2271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CAA80-7F6E-444E-9397-FA520BD5B84E}" type="datetime1">
              <a:rPr lang="pl-PL" smtClean="0"/>
              <a:t>2024-04-02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5993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F382A-75E0-4C86-9D58-C5DC8772802D}" type="datetime1">
              <a:rPr lang="pl-PL" smtClean="0"/>
              <a:t>2024-04-02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5286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796E8-F235-4985-9A7A-D2022C94C4D6}" type="datetime1">
              <a:rPr lang="pl-PL" smtClean="0"/>
              <a:t>2024-04-02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0722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60E7-0FF0-413A-9654-37C59DE77EC0}" type="datetime1">
              <a:rPr lang="pl-PL" smtClean="0"/>
              <a:t>2024-04-02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0804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7BD9F-391A-4AD6-A682-5D7D251DA608}" type="datetime1">
              <a:rPr lang="pl-PL" smtClean="0"/>
              <a:t>2024-04-02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B121D-0A76-44F0-B8B6-05EB564452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5597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432559" y="1589087"/>
            <a:ext cx="9487989" cy="1196445"/>
          </a:xfrm>
        </p:spPr>
        <p:txBody>
          <a:bodyPr>
            <a:normAutofit/>
          </a:bodyPr>
          <a:lstStyle/>
          <a:p>
            <a:r>
              <a:rPr lang="pl-PL" sz="5400" dirty="0">
                <a:solidFill>
                  <a:srgbClr val="FF0000"/>
                </a:solidFill>
                <a:latin typeface="Bahnschrift SemiBold Condensed" panose="020B0502040204020203" pitchFamily="34" charset="0"/>
              </a:rPr>
              <a:t>Wybory Samorządowe 2024 r.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604553" y="2915179"/>
            <a:ext cx="9144000" cy="1655762"/>
          </a:xfrm>
        </p:spPr>
        <p:txBody>
          <a:bodyPr>
            <a:normAutofit fontScale="77500" lnSpcReduction="20000"/>
          </a:bodyPr>
          <a:lstStyle/>
          <a:p>
            <a:endParaRPr lang="pl-PL" sz="2800" dirty="0"/>
          </a:p>
          <a:p>
            <a:r>
              <a:rPr lang="pl-PL" sz="4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zarządzone na dzień 7 kwietnia 2024 r.</a:t>
            </a:r>
          </a:p>
          <a:p>
            <a:endParaRPr lang="pl-PL" sz="2800" dirty="0"/>
          </a:p>
          <a:p>
            <a:r>
              <a:rPr lang="pl-P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Gniewkowo 2024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E78D8BD-2B31-D790-4840-9E7BD365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9796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B99761B0-31C5-9099-80DF-5141141E4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389" t="8634" r="8956" b="18205"/>
          <a:stretch/>
        </p:blipFill>
        <p:spPr>
          <a:xfrm>
            <a:off x="838200" y="213796"/>
            <a:ext cx="10244667" cy="6325116"/>
          </a:xfr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20482B3-4F39-5E94-4D3D-34385C6BD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1645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D6F878-FD38-A09C-7333-795936809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Zadania Obwodowych Komisji Wyborczych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9882A7-5040-A323-4612-76D3255637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dirty="0"/>
              <a:t>W lokalu wraz z komisją mogą przebywać: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2400" b="1" dirty="0">
                <a:solidFill>
                  <a:srgbClr val="FF0000"/>
                </a:solidFill>
              </a:rPr>
              <a:t>-MĘŻOWIE ZAUFANIA-</a:t>
            </a:r>
            <a:r>
              <a:rPr lang="pl-PL" sz="2400" dirty="0"/>
              <a:t>wyznaczeni przez pełnomocników wyborczych komitetów wyborczych, które zarejestrowały listę kandydatów na radnych w okręgu wyborczym, dla którego jest właściwa komisja, lub zarejestrowały kandydata na burmistrza w danej gminie mogą być obecni podczas wszystkich czynności wykonywanych przez komisję. </a:t>
            </a:r>
            <a:endParaRPr lang="pl-PL" sz="2400" b="1" dirty="0">
              <a:solidFill>
                <a:srgbClr val="FF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pl-PL" sz="2400" b="1" dirty="0">
                <a:solidFill>
                  <a:srgbClr val="FF0000"/>
                </a:solidFill>
              </a:rPr>
              <a:t>-OBSERWATORZY SPOŁECZNI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2400" b="1" dirty="0">
                <a:solidFill>
                  <a:srgbClr val="FF0000"/>
                </a:solidFill>
              </a:rPr>
              <a:t>-OBSERWATORZY MIĘDZYNARODOWI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2400" b="1" dirty="0">
                <a:solidFill>
                  <a:srgbClr val="FF0000"/>
                </a:solidFill>
              </a:rPr>
              <a:t>-DZIENNIKARZE </a:t>
            </a:r>
            <a:r>
              <a:rPr lang="pl-PL" sz="2400" dirty="0"/>
              <a:t>posiadający ważną legitymację prasową lub inny dokument potwierdzający reprezentowanie redakcji mogą przebywać w czasie głosowania. Nie mogą przebywać w lokalu przed rozpoczęciem głosowania oraz po jego zakończeniu . Jednakże za zgodą gminnej komisji wyborczej przewodniczący komisji może zezwolić na sfilmowanie i sfotografowanie przez dziennikarzy momentu otwierania urny wyborczej i wyjmowania z niej kart do głosowania .Po wykonaniu tej czynności dziennikarze obowiązani są niezwłocznie opuścić lokal komisji.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F276547-C163-6AA7-F3A2-48E92ABEF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326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463BD4-8B37-404F-7672-B61ECDFBE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Zadania Obwodowych Komisji Wyborczych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40C89E7-EFE7-9538-FFD9-72909D701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5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Materiał szkoleniowy stanowiący  załącznik nr 5.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4858179-6A21-9999-4A78-A009F5F6A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933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852E10-2539-D004-B155-E65DDACC9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Zadania Obwodowych Komisji Wyborczych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6BD8455-2E3C-B08A-096F-0A64C7ED6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4970"/>
            <a:ext cx="10515600" cy="5363029"/>
          </a:xfrm>
        </p:spPr>
        <p:txBody>
          <a:bodyPr>
            <a:normAutofit fontScale="92500" lnSpcReduction="10000"/>
          </a:bodyPr>
          <a:lstStyle/>
          <a:p>
            <a:r>
              <a:rPr lang="pl-PL" dirty="0"/>
              <a:t>Przewodniczący komisji lub jego zastępca, wobec mężów zaufania zobowiązany jest do:</a:t>
            </a:r>
          </a:p>
          <a:p>
            <a:pPr marL="514350" indent="-514350">
              <a:buAutoNum type="arabicParenR"/>
            </a:pPr>
            <a:r>
              <a:rPr lang="pl-PL" dirty="0">
                <a:solidFill>
                  <a:srgbClr val="FF0000"/>
                </a:solidFill>
              </a:rPr>
              <a:t>prowadzenia ewidencji czasu przebywania mężów zaufania </a:t>
            </a:r>
            <a:r>
              <a:rPr lang="pl-PL" dirty="0"/>
              <a:t>w lokalu wyborczym. Ewidencja sporządzana jest w dwóch egzemplarzach, z których jeden przekazywany jest burmistrzowi, za pośrednictwem urzędnika wyborczego, a drugi stanowi dokument z wyborów i jest przekazywany urzędnikowi wyborczemu w depozyt w drugim opakowaniu zbiorczym.</a:t>
            </a:r>
          </a:p>
          <a:p>
            <a:pPr marL="514350" indent="-514350">
              <a:buAutoNum type="arabicParenR"/>
            </a:pPr>
            <a:r>
              <a:rPr lang="pl-PL" dirty="0">
                <a:solidFill>
                  <a:srgbClr val="FF0000"/>
                </a:solidFill>
              </a:rPr>
              <a:t> wydania mężowi zaufania zaświadczenia</a:t>
            </a:r>
            <a:r>
              <a:rPr lang="pl-PL" dirty="0"/>
              <a:t>:  niezbędnego do wypłaty diety dla mężów zaufania, jeżeli obserwowali głosowanie przez co najmniej 5 godzin i obserwowali cały przebieg ustalania wyników głosowania do momentu podpisania protokołu głosowania. Sporządzane są w dwóch egzemplarzach, z których jeden otrzymuje zainteresowany, a drugi stanowi dokument z wyborów i jest przekazywany urzędnikowi wyborczemu w depozyt w drugim opakowaniu zbiorczym.</a:t>
            </a:r>
          </a:p>
          <a:p>
            <a:pPr marL="514350" indent="-514350">
              <a:buAutoNum type="arabicParenR"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68359EB-77C2-A122-38D6-7F98E342B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2239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</a:rPr>
              <a:t>Zadania Obwodowych Komisji Wyborczych</a:t>
            </a:r>
            <a:br>
              <a:rPr lang="pl-PL" b="1" dirty="0"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</a:rPr>
            </a:b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7035752D-1BB8-258E-E64D-3AA5AB38E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14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69D5F95-9314-5AA5-A9C5-4BA0EDD8B6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23" t="8024" r="14237" b="15309"/>
          <a:stretch/>
        </p:blipFill>
        <p:spPr>
          <a:xfrm>
            <a:off x="2624667" y="1405689"/>
            <a:ext cx="6542315" cy="459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14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</a:rPr>
              <a:t>Zadania Obwodowych Komisji Wyborczych</a:t>
            </a:r>
            <a:br>
              <a:rPr lang="pl-PL" b="1" dirty="0"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pl-PL" b="1" u="sng" dirty="0">
                <a:solidFill>
                  <a:srgbClr val="FF0000"/>
                </a:solidFill>
              </a:rPr>
              <a:t>DZIEŃ WYBORÓW – 7 .04.2024r.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pl-PL" b="1" dirty="0"/>
          </a:p>
          <a:p>
            <a:pPr marL="0" indent="0" algn="ctr">
              <a:buNone/>
            </a:pPr>
            <a:r>
              <a:rPr lang="pl-PL" b="1" dirty="0">
                <a:solidFill>
                  <a:srgbClr val="FF0000"/>
                </a:solidFill>
              </a:rPr>
              <a:t>Godzina 7:00</a:t>
            </a:r>
          </a:p>
          <a:p>
            <a:pPr marL="0" indent="0" algn="ctr">
              <a:buNone/>
            </a:pPr>
            <a:r>
              <a:rPr lang="pl-PL" dirty="0"/>
              <a:t>Komisja otwiera lokal.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pl-PL" dirty="0"/>
              <a:t>Przewodniczący informuje telefonicznie o otwarciu lokalu oraz liczbie obecnych członków.</a:t>
            </a:r>
          </a:p>
          <a:p>
            <a:pPr marL="0" indent="0" algn="ctr">
              <a:buNone/>
            </a:pPr>
            <a:r>
              <a:rPr lang="pl-PL" u="sng" dirty="0"/>
              <a:t>Treść komunikatu:</a:t>
            </a:r>
          </a:p>
          <a:p>
            <a:pPr marL="0" indent="0" algn="ctr">
              <a:buNone/>
            </a:pPr>
            <a:r>
              <a:rPr lang="pl-PL" u="sng" dirty="0"/>
              <a:t>Imię i nazwisko, numer komisji, informacja o otwarciu lokalu, liczba obecnych członków.</a:t>
            </a:r>
          </a:p>
          <a:p>
            <a:pPr marL="0" indent="0" algn="ctr">
              <a:buNone/>
            </a:pPr>
            <a:endParaRPr lang="pl-PL" u="sng" dirty="0"/>
          </a:p>
          <a:p>
            <a:pPr marL="0" indent="0" algn="ctr">
              <a:buNone/>
            </a:pPr>
            <a:endParaRPr lang="pl-PL" u="sng" dirty="0"/>
          </a:p>
          <a:p>
            <a:pPr marL="0" indent="0" algn="ctr">
              <a:buNone/>
            </a:pPr>
            <a:endParaRPr lang="pl-PL" u="sng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8292063-042F-CE1A-5591-E525FDC0C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7758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E8225427-0869-05EC-B2A0-D382BADFD1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279" t="9024" r="9176" b="5557"/>
          <a:stretch/>
        </p:blipFill>
        <p:spPr>
          <a:xfrm>
            <a:off x="1364344" y="304799"/>
            <a:ext cx="9724570" cy="6255657"/>
          </a:xfr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BDCBFCC-BDB7-B3D6-DE1E-56A4C86CB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1611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67F88D-933F-A20A-3D8A-A279D64CA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2675"/>
          </a:xfrm>
        </p:spPr>
        <p:txBody>
          <a:bodyPr/>
          <a:lstStyle/>
          <a:p>
            <a:pPr algn="ctr"/>
            <a:r>
              <a:rPr lang="pl-PL" b="1" dirty="0"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</a:rPr>
              <a:t>Zadania Obwodowych Komisji Wyborczych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CC8340A-87AB-0603-2805-E1F871D577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541" t="10540" r="17603" b="12753"/>
          <a:stretch/>
        </p:blipFill>
        <p:spPr>
          <a:xfrm>
            <a:off x="1989163" y="1278467"/>
            <a:ext cx="8060770" cy="5308600"/>
          </a:xfr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5FF35D7-4986-C1A4-A432-FC2F0BD75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8221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</a:rPr>
              <a:t>Zadania Obwodowych Komisji Wyborczych</a:t>
            </a:r>
            <a:br>
              <a:rPr lang="pl-PL" b="1" dirty="0"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pl-PL" b="1" u="sng" dirty="0">
                <a:solidFill>
                  <a:srgbClr val="FF0000"/>
                </a:solidFill>
              </a:rPr>
              <a:t>DZIEŃ WYBORÓW – 7 .04.2024r.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1032934" y="1757891"/>
            <a:ext cx="1051560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dirty="0">
                <a:solidFill>
                  <a:srgbClr val="C00000"/>
                </a:solidFill>
              </a:rPr>
              <a:t>WYDAWANIE KART </a:t>
            </a:r>
          </a:p>
          <a:p>
            <a:pPr marL="0" indent="0" algn="just">
              <a:buNone/>
            </a:pPr>
            <a:r>
              <a:rPr lang="pl-PL" dirty="0"/>
              <a:t>Przed wydaniem karty do głosowania należy sprawdzić</a:t>
            </a:r>
          </a:p>
          <a:p>
            <a:pPr marL="0" indent="0" algn="just">
              <a:buNone/>
            </a:pPr>
            <a:r>
              <a:rPr lang="pl-PL" dirty="0"/>
              <a:t>- tożsamość wyborcy na podstawie dowodu osobistego lub każdego innego dokumentu z fotografią (np. paszport, prawo jazdy, legitymacja studencka, w tym może być dokument, który stracił ważność). Tożsamość wyborcy może również zostać stwierdzona na podstawie  aplikacji </a:t>
            </a:r>
            <a:r>
              <a:rPr lang="pl-PL" dirty="0" err="1"/>
              <a:t>mObywatel</a:t>
            </a:r>
            <a:r>
              <a:rPr lang="pl-PL" dirty="0"/>
              <a:t>. Dane są wyświetlane na ekranie smartfona wyborcy. </a:t>
            </a:r>
          </a:p>
          <a:p>
            <a:pPr marL="0" indent="0" algn="just">
              <a:buNone/>
            </a:pPr>
            <a:r>
              <a:rPr lang="pl-PL" dirty="0"/>
              <a:t>- czy wyborca jest uprawniony do głosowania w tym obwodzie, przez sprawdzenie, czy jego nazwisko jest ujęte w spisie wyborców.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AE29FE6-068E-0A05-C0DA-1CC630DB0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5445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</a:rPr>
              <a:t>Zadania Obwodowych Komisji Wyborczych</a:t>
            </a:r>
            <a:br>
              <a:rPr lang="pl-PL" b="1" dirty="0"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pl-PL" sz="4400" b="1" u="sng" dirty="0">
                <a:solidFill>
                  <a:srgbClr val="FF0000"/>
                </a:solidFill>
              </a:rPr>
              <a:t>DZIEŃ WYBORÓW – </a:t>
            </a:r>
            <a:r>
              <a:rPr lang="pl-PL" b="1" u="sng" dirty="0">
                <a:solidFill>
                  <a:srgbClr val="FF0000"/>
                </a:solidFill>
              </a:rPr>
              <a:t>7 .04.2024r.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9714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pl-PL" dirty="0">
              <a:solidFill>
                <a:srgbClr val="000000"/>
              </a:solidFill>
              <a:latin typeface="ArialMT"/>
            </a:endParaRPr>
          </a:p>
          <a:p>
            <a:pPr marL="0" indent="0" algn="ctr">
              <a:buNone/>
            </a:pPr>
            <a:r>
              <a:rPr lang="pl-PL" sz="3600" dirty="0">
                <a:solidFill>
                  <a:srgbClr val="000000"/>
                </a:solidFill>
              </a:rPr>
              <a:t>Należy zwrócić uwagę na konieczność zapewnienia ochrony danych osobowych</a:t>
            </a:r>
            <a:br>
              <a:rPr lang="pl-PL" sz="3600" dirty="0">
                <a:solidFill>
                  <a:srgbClr val="000000"/>
                </a:solidFill>
              </a:rPr>
            </a:br>
            <a:r>
              <a:rPr lang="pl-PL" sz="3600" dirty="0">
                <a:solidFill>
                  <a:srgbClr val="000000"/>
                </a:solidFill>
              </a:rPr>
              <a:t>wyborców w spisie, w tym przed ujawnieniem danych osobowych innych osób</a:t>
            </a:r>
            <a:br>
              <a:rPr lang="pl-PL" sz="3600" dirty="0">
                <a:solidFill>
                  <a:srgbClr val="000000"/>
                </a:solidFill>
              </a:rPr>
            </a:br>
            <a:r>
              <a:rPr lang="pl-PL" sz="3600" dirty="0">
                <a:solidFill>
                  <a:srgbClr val="000000"/>
                </a:solidFill>
              </a:rPr>
              <a:t>przy potwierdzaniu przez wyborców odbioru kart do głosowania.</a:t>
            </a:r>
          </a:p>
          <a:p>
            <a:pPr marL="0" indent="0" algn="ctr">
              <a:buNone/>
            </a:pPr>
            <a:br>
              <a:rPr lang="pl-PL" sz="3600" dirty="0">
                <a:solidFill>
                  <a:srgbClr val="000000"/>
                </a:solidFill>
              </a:rPr>
            </a:br>
            <a:r>
              <a:rPr lang="pl-PL" sz="3600" b="1" dirty="0">
                <a:solidFill>
                  <a:srgbClr val="9D032A"/>
                </a:solidFill>
              </a:rPr>
              <a:t>W tym celu komisja stosuje osłony na spis zabezpieczające dane osobowe</a:t>
            </a:r>
            <a:br>
              <a:rPr lang="pl-PL" sz="3600" b="1" dirty="0">
                <a:solidFill>
                  <a:srgbClr val="9D032A"/>
                </a:solidFill>
              </a:rPr>
            </a:br>
            <a:r>
              <a:rPr lang="pl-PL" sz="3600" b="1" dirty="0">
                <a:solidFill>
                  <a:srgbClr val="9D032A"/>
                </a:solidFill>
              </a:rPr>
              <a:t>innych osób ujętych w spisie, które powinny być przekazane przez urząd gminy.</a:t>
            </a:r>
          </a:p>
          <a:p>
            <a:pPr marL="0" indent="0" algn="ctr">
              <a:buNone/>
            </a:pPr>
            <a:r>
              <a:rPr lang="pl-PL" sz="3600" b="1" dirty="0">
                <a:solidFill>
                  <a:srgbClr val="000000"/>
                </a:solidFill>
              </a:rPr>
              <a:t>Niewykonywanie lub niewłaściwe wykonywanie powyższego</a:t>
            </a:r>
            <a:br>
              <a:rPr lang="pl-PL" sz="3600" b="1" dirty="0">
                <a:solidFill>
                  <a:srgbClr val="000000"/>
                </a:solidFill>
              </a:rPr>
            </a:br>
            <a:r>
              <a:rPr lang="pl-PL" sz="3600" b="1" dirty="0">
                <a:solidFill>
                  <a:srgbClr val="000000"/>
                </a:solidFill>
              </a:rPr>
              <a:t>obowiązku skutkować może odpowiedzialnością za</a:t>
            </a:r>
            <a:br>
              <a:rPr lang="pl-PL" sz="3600" b="1" dirty="0">
                <a:solidFill>
                  <a:srgbClr val="000000"/>
                </a:solidFill>
              </a:rPr>
            </a:br>
            <a:r>
              <a:rPr lang="pl-PL" sz="3600" b="1" dirty="0">
                <a:solidFill>
                  <a:srgbClr val="000000"/>
                </a:solidFill>
              </a:rPr>
              <a:t>naruszenie przepisów dotyczących ochrony danych osobowych.</a:t>
            </a:r>
            <a:r>
              <a:rPr lang="pl-PL" sz="3600" b="1" dirty="0"/>
              <a:t> </a:t>
            </a:r>
            <a:br>
              <a:rPr lang="pl-PL" sz="3600" dirty="0"/>
            </a:br>
            <a:r>
              <a:rPr lang="pl-PL" sz="3600" dirty="0">
                <a:solidFill>
                  <a:srgbClr val="FFFFFF"/>
                </a:solidFill>
              </a:rPr>
              <a:t> wyborcy,</a:t>
            </a:r>
            <a:br>
              <a:rPr lang="pl-PL" sz="3600" dirty="0">
                <a:solidFill>
                  <a:srgbClr val="FFFFFF"/>
                </a:solidFill>
              </a:rPr>
            </a:br>
            <a:r>
              <a:rPr lang="pl-PL" sz="3600" dirty="0">
                <a:solidFill>
                  <a:srgbClr val="FFFFFF"/>
                </a:solidFill>
                <a:latin typeface="Calibri-Light"/>
              </a:rPr>
              <a:t>wskazuje tej osobie właściwe miejsce w spisie do złożenia </a:t>
            </a:r>
            <a:r>
              <a:rPr lang="pl-PL" dirty="0">
                <a:solidFill>
                  <a:srgbClr val="FFFFFF"/>
                </a:solidFill>
                <a:latin typeface="Calibri-Light"/>
              </a:rPr>
              <a:t>podpisu, a podpis złożony</a:t>
            </a:r>
            <a:br>
              <a:rPr lang="pl-PL" dirty="0">
                <a:solidFill>
                  <a:srgbClr val="FFFFFF"/>
                </a:solidFill>
                <a:latin typeface="Calibri-Light"/>
              </a:rPr>
            </a:br>
            <a:r>
              <a:rPr lang="pl-PL" dirty="0">
                <a:solidFill>
                  <a:srgbClr val="FFFFFF"/>
                </a:solidFill>
                <a:latin typeface="Calibri-Light"/>
              </a:rPr>
              <a:t>w niewłaściwym miejscu skreśla. Skreślenie opatruje się adnotacją „podpis</a:t>
            </a:r>
            <a:br>
              <a:rPr lang="pl-PL" dirty="0">
                <a:solidFill>
                  <a:srgbClr val="FFFFFF"/>
                </a:solidFill>
                <a:latin typeface="Calibri-Light"/>
              </a:rPr>
            </a:br>
            <a:r>
              <a:rPr lang="pl-PL" dirty="0">
                <a:solidFill>
                  <a:srgbClr val="FFFFFF"/>
                </a:solidFill>
                <a:latin typeface="Calibri-Light"/>
              </a:rPr>
              <a:t>w nieprawidłowym miejscu” i parafą przewodniczącego komisji lub jego zastępcy</a:t>
            </a:r>
            <a:r>
              <a:rPr lang="pl-PL" dirty="0"/>
              <a:t> </a:t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0151B39-E2CC-5FA8-69A8-851CCA095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7378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2CFFC5-59F6-8A21-DF61-3D4B732B1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400" b="0" i="0" u="none" strike="noStrike" baseline="0" dirty="0">
                <a:solidFill>
                  <a:srgbClr val="9E032A"/>
                </a:solidFill>
                <a:latin typeface="ArialBlack"/>
              </a:rPr>
              <a:t>NALEŻNOŚCI PIENIĘŻNE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75297A4-18B5-7254-5328-E1F822FF4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67" y="1825625"/>
            <a:ext cx="11472333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b="0" i="0" dirty="0">
                <a:solidFill>
                  <a:srgbClr val="1F1F1F"/>
                </a:solidFill>
                <a:effectLst/>
                <a:latin typeface="Google Sans"/>
              </a:rPr>
              <a:t>Uchwała nr 30/2023 Państwowej Komisji Wyborczej z dnia 2 sierpnia 2023r. </a:t>
            </a:r>
            <a:r>
              <a:rPr lang="pl-PL" b="0" i="0" dirty="0">
                <a:solidFill>
                  <a:srgbClr val="040C28"/>
                </a:solidFill>
                <a:effectLst/>
                <a:latin typeface="Google Sans"/>
              </a:rPr>
              <a:t>w sprawie należności pieniężnych przysługujących członkom komisji wyborczych w wyborach do organów jednostek samorządu terytorialnego wynosi</a:t>
            </a:r>
            <a:endParaRPr lang="pl-PL" b="0" i="0" dirty="0">
              <a:solidFill>
                <a:srgbClr val="1F1F1F"/>
              </a:solidFill>
              <a:effectLst/>
              <a:latin typeface="Google Sans"/>
            </a:endParaRPr>
          </a:p>
          <a:p>
            <a:pPr marL="0" indent="0" algn="just">
              <a:buNone/>
            </a:pPr>
            <a:r>
              <a:rPr lang="pl-PL" dirty="0"/>
              <a:t> - dla przewodniczących obwodowych komisji wyborczych – </a:t>
            </a:r>
            <a:r>
              <a:rPr lang="pl-PL" dirty="0">
                <a:solidFill>
                  <a:srgbClr val="FF0000"/>
                </a:solidFill>
              </a:rPr>
              <a:t>900 zł</a:t>
            </a:r>
          </a:p>
          <a:p>
            <a:pPr algn="just">
              <a:buFontTx/>
              <a:buChar char="-"/>
            </a:pPr>
            <a:r>
              <a:rPr lang="pl-PL" dirty="0"/>
              <a:t>dla zastępców przewodniczących obwodowych komisji wyborczych – </a:t>
            </a:r>
            <a:r>
              <a:rPr lang="pl-PL" dirty="0">
                <a:solidFill>
                  <a:srgbClr val="FF0000"/>
                </a:solidFill>
              </a:rPr>
              <a:t>800 zł</a:t>
            </a:r>
          </a:p>
          <a:p>
            <a:pPr algn="just">
              <a:buFontTx/>
              <a:buChar char="-"/>
            </a:pPr>
            <a:r>
              <a:rPr lang="pl-PL" dirty="0"/>
              <a:t>dla członków obwodowych komisji wyborczych 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700 zł</a:t>
            </a:r>
          </a:p>
          <a:p>
            <a:pPr marL="0" indent="0" algn="ctr">
              <a:buNone/>
            </a:pPr>
            <a:r>
              <a:rPr lang="pl-PL" sz="2400" i="1" dirty="0">
                <a:solidFill>
                  <a:srgbClr val="FF0000"/>
                </a:solidFill>
              </a:rPr>
              <a:t>Jeżeli w wyborach organów wykonawczych jednostek samorządu terytorialnego przeprowadzane jest </a:t>
            </a:r>
            <a:r>
              <a:rPr lang="pl-PL" sz="2400" i="1" u="sng" dirty="0">
                <a:solidFill>
                  <a:srgbClr val="FF0000"/>
                </a:solidFill>
              </a:rPr>
              <a:t>głosowanie ponowne</a:t>
            </a:r>
            <a:r>
              <a:rPr lang="pl-PL" sz="2400" i="1" dirty="0">
                <a:solidFill>
                  <a:srgbClr val="FF0000"/>
                </a:solidFill>
              </a:rPr>
              <a:t>, członkom komisji przysługują, w związku z tym głosowaniem, zryczałtowane diety </a:t>
            </a:r>
            <a:r>
              <a:rPr lang="pl-PL" sz="2400" i="1" u="sng" dirty="0">
                <a:solidFill>
                  <a:srgbClr val="FF0000"/>
                </a:solidFill>
              </a:rPr>
              <a:t>w połowie ich wysokości.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FC636EC-87B1-4920-9199-F493853B3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9162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B5E383-7FAB-7CBD-2617-6203FB547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</a:rPr>
              <a:t>Zadania Obwodowych Komisji Wyborczych</a:t>
            </a:r>
            <a:br>
              <a:rPr lang="pl-PL" b="1" dirty="0"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pl-PL" b="1" u="sng" dirty="0">
                <a:solidFill>
                  <a:srgbClr val="FF0000"/>
                </a:solidFill>
              </a:rPr>
              <a:t>DZIEŃ WYBORÓW – 7 .04.2024r.– dopisywanie.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4A27B89-D565-86ED-8592-399E72C05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20</a:t>
            </a:fld>
            <a:endParaRPr lang="pl-PL"/>
          </a:p>
        </p:txBody>
      </p:sp>
      <p:pic>
        <p:nvPicPr>
          <p:cNvPr id="5" name="Symbol zastępczy zawartości 5">
            <a:extLst>
              <a:ext uri="{FF2B5EF4-FFF2-40B4-BE49-F238E27FC236}">
                <a16:creationId xmlns:a16="http://schemas.microsoft.com/office/drawing/2014/main" id="{5223E114-33C3-A4FE-81EA-E1F7DCCB18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170" t="13304" r="10379" b="4196"/>
          <a:stretch/>
        </p:blipFill>
        <p:spPr>
          <a:xfrm>
            <a:off x="1625600" y="1825625"/>
            <a:ext cx="8069943" cy="4895850"/>
          </a:xfrm>
        </p:spPr>
      </p:pic>
    </p:spTree>
    <p:extLst>
      <p:ext uri="{BB962C8B-B14F-4D97-AF65-F5344CB8AC3E}">
        <p14:creationId xmlns:p14="http://schemas.microsoft.com/office/powerpoint/2010/main" val="3697935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DB84FE-1CDC-C386-315A-AA30BB0BF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</a:rPr>
              <a:t>Zadania Obwodowych Komisji Wyborczych</a:t>
            </a:r>
            <a:br>
              <a:rPr lang="pl-PL" b="1" dirty="0"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pl-PL" b="1" u="sng" dirty="0">
                <a:solidFill>
                  <a:srgbClr val="FF0000"/>
                </a:solidFill>
              </a:rPr>
              <a:t>DZIEŃ WYBORÓW – 7 .04.2024r.– dopisywanie.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485C69B-487B-3A7E-834E-D995CEBA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21</a:t>
            </a:fld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45E79BC-B34F-A7F5-6209-98042423A3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513" t="13472" r="9654" b="4182"/>
          <a:stretch/>
        </p:blipFill>
        <p:spPr>
          <a:xfrm>
            <a:off x="1712686" y="1825624"/>
            <a:ext cx="7475541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87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</a:rPr>
              <a:t>Zadania Obwodowych Komisji Wyborczych</a:t>
            </a:r>
            <a:br>
              <a:rPr lang="pl-PL" b="1" dirty="0"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pl-PL" b="1" u="sng" dirty="0">
                <a:solidFill>
                  <a:srgbClr val="FF0000"/>
                </a:solidFill>
              </a:rPr>
              <a:t>DZIEŃ WYBORÓW – 7 .04.2024r. - dopisywanie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126BA74-05B5-D2F9-FF23-47C25F85E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22</a:t>
            </a:fld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B2CB48B-64C6-2643-E30A-4011302016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125" t="26621" r="22639" b="12593"/>
          <a:stretch/>
        </p:blipFill>
        <p:spPr>
          <a:xfrm>
            <a:off x="2128753" y="1803400"/>
            <a:ext cx="7934493" cy="45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28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</a:rPr>
              <a:t>Zadania Obwodowych Komisji Wyborczych</a:t>
            </a:r>
            <a:br>
              <a:rPr lang="pl-PL" b="1" dirty="0"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pl-PL" sz="3600" b="1" u="sng" dirty="0">
                <a:solidFill>
                  <a:srgbClr val="FF0000"/>
                </a:solidFill>
              </a:rPr>
              <a:t>odmówienie przyjęcia kart do głosowania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dirty="0"/>
              <a:t>W przypadku gdy wyborca podczas odbioru kart do głosowania odmówi przyjęcia: </a:t>
            </a:r>
          </a:p>
          <a:p>
            <a:pPr marL="514350" indent="-514350" algn="just">
              <a:buAutoNum type="arabicParenR"/>
            </a:pPr>
            <a:r>
              <a:rPr lang="pl-PL" b="1" u="sng" dirty="0">
                <a:solidFill>
                  <a:srgbClr val="FF0000"/>
                </a:solidFill>
              </a:rPr>
              <a:t>jednej z nich</a:t>
            </a:r>
            <a:r>
              <a:rPr lang="pl-PL" dirty="0"/>
              <a:t>, wydający karty członek komisji w rubryce spisu wyborców „Uwagi” czyni właściwą adnotację:</a:t>
            </a:r>
          </a:p>
          <a:p>
            <a:pPr marL="0" indent="0" algn="just">
              <a:buNone/>
            </a:pPr>
            <a:r>
              <a:rPr lang="pl-PL" dirty="0"/>
              <a:t>	a) „bez gminy”, b) „bez powiatu”, </a:t>
            </a:r>
          </a:p>
          <a:p>
            <a:pPr marL="0" indent="0" algn="just">
              <a:buNone/>
            </a:pPr>
            <a:r>
              <a:rPr lang="pl-PL" dirty="0"/>
              <a:t>	c) „bez sejmiku”, d) „bez burmistrza” </a:t>
            </a:r>
          </a:p>
          <a:p>
            <a:pPr marL="514350" indent="-514350" algn="just">
              <a:buAutoNum type="arabicParenR"/>
            </a:pPr>
            <a:r>
              <a:rPr lang="pl-PL" b="1" u="sng" dirty="0">
                <a:solidFill>
                  <a:srgbClr val="FF0000"/>
                </a:solidFill>
              </a:rPr>
              <a:t>więcej niż jednej z nich, </a:t>
            </a:r>
            <a:r>
              <a:rPr lang="pl-PL" dirty="0"/>
              <a:t>wydający karty członek komisji w rubryce spisu wyborców „Uwagi” czyni właściwą adnotację, tj. wskazuje wszystkie wybory (patrz ppkt 1), których dotyczy odmowa odbioru karty przez danego wyborcę.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C296B58-64CD-FE45-4731-53A1E1F67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4932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BEFDF3-D928-FC6B-846A-6D132CCE6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58875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</a:rPr>
              <a:t>Zadania Obwodowych Komisji Wyborczych</a:t>
            </a:r>
            <a:br>
              <a:rPr lang="pl-PL" sz="4400" b="1" u="sng" dirty="0">
                <a:solidFill>
                  <a:srgbClr val="FF0000"/>
                </a:solidFill>
              </a:rPr>
            </a:br>
            <a:r>
              <a:rPr lang="pl-PL" sz="3600" b="1" u="sng" dirty="0">
                <a:solidFill>
                  <a:srgbClr val="FF0000"/>
                </a:solidFill>
              </a:rPr>
              <a:t>odmówienie przyjęcia kart/y i zmiana decyzji wyborcy</a:t>
            </a:r>
            <a:endParaRPr lang="pl-PL" sz="3600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13C00100-AEEB-27B4-09EB-0D94615AC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24</a:t>
            </a:fld>
            <a:endParaRPr lang="pl-PL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4C8340A-72D1-DA27-2B02-AF0C88326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pl-PL" b="1" u="sng" dirty="0"/>
              <a:t>1. Jeżeli wyborca</a:t>
            </a:r>
            <a:r>
              <a:rPr lang="pl-PL" dirty="0"/>
              <a:t>, który </a:t>
            </a:r>
            <a:r>
              <a:rPr lang="pl-PL" b="1" u="sng" dirty="0"/>
              <a:t>odmówił</a:t>
            </a:r>
            <a:r>
              <a:rPr lang="pl-PL" dirty="0"/>
              <a:t> przyjęcia jednej lub więcej kart do głosowania, </a:t>
            </a:r>
            <a:r>
              <a:rPr lang="pl-PL" b="1" u="sng" dirty="0"/>
              <a:t>następnie będzie chciał otrzymać kartę do głosowania w głosowaniu, w którym nie uczestniczył</a:t>
            </a:r>
            <a:r>
              <a:rPr lang="pl-PL" dirty="0"/>
              <a:t>, </a:t>
            </a:r>
            <a:r>
              <a:rPr lang="pl-PL" b="1" u="sng" dirty="0">
                <a:solidFill>
                  <a:srgbClr val="FF0000"/>
                </a:solidFill>
              </a:rPr>
              <a:t>komisja wydaje wyborcy tę kartę lub karty, której przyjęcia wcześniej odmówił</a:t>
            </a:r>
            <a:r>
              <a:rPr lang="pl-PL" dirty="0"/>
              <a:t>. Przewodniczący komisji w rubryce spisu wyborców „Uwagi” skreśla właściwą adnotację, i skreślenie to opatruje swoją parafą. </a:t>
            </a:r>
          </a:p>
          <a:p>
            <a:pPr marL="0" indent="0" algn="just">
              <a:buNone/>
            </a:pPr>
            <a:r>
              <a:rPr lang="pl-PL" b="1" dirty="0"/>
              <a:t>2. </a:t>
            </a:r>
            <a:r>
              <a:rPr lang="pl-PL" dirty="0"/>
              <a:t>W przypadku gdy </a:t>
            </a:r>
            <a:r>
              <a:rPr lang="pl-PL" b="1" u="sng" dirty="0"/>
              <a:t>wyborca</a:t>
            </a:r>
            <a:r>
              <a:rPr lang="pl-PL" dirty="0"/>
              <a:t> potwierdził odbiór kart do głosowania, odebrał karty i </a:t>
            </a:r>
            <a:r>
              <a:rPr lang="pl-PL" b="1" u="sng" dirty="0"/>
              <a:t>oddalił się od komisji</a:t>
            </a:r>
            <a:r>
              <a:rPr lang="pl-PL" dirty="0"/>
              <a:t>, a następnie wrócił do komisji w celu zwrócenia jednej lub więcej kart, </a:t>
            </a:r>
            <a:r>
              <a:rPr lang="pl-PL" b="1" u="sng" dirty="0">
                <a:solidFill>
                  <a:srgbClr val="FF0000"/>
                </a:solidFill>
              </a:rPr>
              <a:t>komisja bezwzględnie odmawia ich przyjęcia</a:t>
            </a:r>
            <a:r>
              <a:rPr lang="pl-PL" dirty="0"/>
              <a:t>. </a:t>
            </a:r>
          </a:p>
          <a:p>
            <a:pPr marL="0" indent="0" algn="just">
              <a:buNone/>
            </a:pPr>
            <a:r>
              <a:rPr lang="pl-PL" i="1" dirty="0"/>
              <a:t>Gdyby wyborca mimo wszystko pozostawił kartę lub karty w lokalu wyborczym, komisja nie jest uprawniona do wrzucenia jej do urny wyborczej. W takim przypadku oddanej karty do głosowania nie uwzględnia się w obliczeniach. Oddaną kartę należy zapakować w odrębny pakiet, opieczętować go i opisać. Informację o oddaniu karty do głosowania należy odnotować w punkcie 23 właściwego protokołu głosowania (patrz pkt 109). </a:t>
            </a:r>
          </a:p>
        </p:txBody>
      </p:sp>
    </p:spTree>
    <p:extLst>
      <p:ext uri="{BB962C8B-B14F-4D97-AF65-F5344CB8AC3E}">
        <p14:creationId xmlns:p14="http://schemas.microsoft.com/office/powerpoint/2010/main" val="3282805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</a:rPr>
              <a:t>Zadania Obwodowych Komisji Wyborczych</a:t>
            </a:r>
            <a:br>
              <a:rPr lang="pl-PL" b="1" dirty="0"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pl-PL" sz="3600" b="1" u="sng" dirty="0">
                <a:solidFill>
                  <a:srgbClr val="FF0000"/>
                </a:solidFill>
              </a:rPr>
              <a:t>DZIEŃ WYBORÓW – 7 .04.2024r.– wydawanie kart.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199" y="1825625"/>
            <a:ext cx="10684933" cy="4703964"/>
          </a:xfrm>
        </p:spPr>
        <p:txBody>
          <a:bodyPr>
            <a:normAutofit fontScale="40000" lnSpcReduction="20000"/>
          </a:bodyPr>
          <a:lstStyle/>
          <a:p>
            <a:pPr marL="0" indent="0" algn="just">
              <a:buNone/>
            </a:pPr>
            <a:endParaRPr lang="pl-PL" dirty="0"/>
          </a:p>
          <a:p>
            <a:pPr marL="0" indent="0" algn="just">
              <a:buNone/>
            </a:pPr>
            <a:r>
              <a:rPr lang="pl-PL" sz="6000" dirty="0"/>
              <a:t>Ponadto komisja zwraca uwagę, by wyborca potwierdził własnoręcznym podpisem, w przeznaczonej na to rubryce spisu wyborców, fakt otrzymania kart. </a:t>
            </a:r>
          </a:p>
          <a:p>
            <a:pPr marL="0" indent="0" algn="just">
              <a:buNone/>
            </a:pPr>
            <a:r>
              <a:rPr lang="pl-PL" sz="6000" b="1" dirty="0">
                <a:solidFill>
                  <a:srgbClr val="FF0000"/>
                </a:solidFill>
              </a:rPr>
              <a:t>Dopóki wyborca nie potwierdzi własnoręcznym podpisem odbioru kart do głosowania, komisja ich nie wydaje. </a:t>
            </a:r>
          </a:p>
          <a:p>
            <a:pPr marL="0" indent="0">
              <a:buNone/>
            </a:pPr>
            <a:r>
              <a:rPr lang="pl-PL" sz="6000" dirty="0"/>
              <a:t>Jedynie w przypadku gdy wyborca okaże komisji dokument potwierdzający, że jest </a:t>
            </a:r>
            <a:r>
              <a:rPr lang="pl-PL" sz="6000" b="1" u="sng" dirty="0">
                <a:solidFill>
                  <a:srgbClr val="FF0000"/>
                </a:solidFill>
              </a:rPr>
              <a:t>osobą niepełnosprawną o znacznym lub umiarkowanym </a:t>
            </a:r>
            <a:r>
              <a:rPr lang="pl-PL" sz="6000" dirty="0"/>
              <a:t>stopniu niepełnosprawności i nie może w związku z tym potwierdzić otrzymania kart do głosowania, członek komisji wydaje wyborcy karty do głosowania, </a:t>
            </a:r>
            <a:r>
              <a:rPr lang="pl-PL" sz="6000" b="1" u="sng" dirty="0">
                <a:solidFill>
                  <a:srgbClr val="FF0000"/>
                </a:solidFill>
              </a:rPr>
              <a:t>a w rubryce „Uwagi” stwierdza fakt wydania kart oraz przyczynę braku podpisu osoby otrzymującej karty, parafując adnotację wspólnie z przewodniczącym komisji lub jego zastępcą. </a:t>
            </a:r>
          </a:p>
          <a:p>
            <a:pPr marL="0" indent="0" algn="just">
              <a:buNone/>
            </a:pPr>
            <a:endParaRPr lang="pl-PL" sz="6000" dirty="0"/>
          </a:p>
          <a:p>
            <a:pPr marL="0" indent="0" algn="ctr">
              <a:buNone/>
            </a:pPr>
            <a:endParaRPr lang="pl-PL" b="1" dirty="0"/>
          </a:p>
          <a:p>
            <a:pPr marL="0" indent="0" algn="ctr">
              <a:buNone/>
            </a:pPr>
            <a:br>
              <a:rPr lang="pl-PL" dirty="0"/>
            </a:b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8E135A2-D766-EC07-6E52-46AC356AE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1067" y="5712883"/>
            <a:ext cx="2743200" cy="365125"/>
          </a:xfrm>
        </p:spPr>
        <p:txBody>
          <a:bodyPr/>
          <a:lstStyle/>
          <a:p>
            <a:fld id="{F6FB121D-0A76-44F0-B8B6-05EB5644524C}" type="slidenum">
              <a:rPr lang="pl-PL" smtClean="0"/>
              <a:t>25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21624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46486F4-9913-F371-148C-70B66BE51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26</a:t>
            </a:fld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EABE5FFB-DBB9-4345-B704-9B7C3776CC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83" t="7654" r="12361" b="7315"/>
          <a:stretch/>
        </p:blipFill>
        <p:spPr>
          <a:xfrm>
            <a:off x="2446867" y="431800"/>
            <a:ext cx="7687733" cy="583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86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8A988A-A854-597A-10B5-D247B4D4B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12545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</a:rPr>
              <a:t>Zadania Obwodowych Komisji Wyborczych</a:t>
            </a:r>
            <a:br>
              <a:rPr lang="pl-PL" b="1" dirty="0"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pl-PL" sz="3600" b="1" u="sng" dirty="0">
                <a:solidFill>
                  <a:srgbClr val="FF0000"/>
                </a:solidFill>
              </a:rPr>
              <a:t>podpis w nieprawidłowym miejscu spisu</a:t>
            </a:r>
            <a:endParaRPr lang="pl-PL" sz="3600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A770FFE-F01E-BFAB-637C-DAF6FEC726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941" t="12763" r="21219" b="19333"/>
          <a:stretch/>
        </p:blipFill>
        <p:spPr>
          <a:xfrm>
            <a:off x="1998134" y="1597855"/>
            <a:ext cx="7857066" cy="4895020"/>
          </a:xfr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1587049-4E9A-0A86-CAFE-A00F2956D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27</a:t>
            </a:fld>
            <a:endParaRPr lang="pl-PL"/>
          </a:p>
        </p:txBody>
      </p:sp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DC995656-0863-CBB0-DCCD-FC4EF565AE1F}"/>
              </a:ext>
            </a:extLst>
          </p:cNvPr>
          <p:cNvSpPr/>
          <p:nvPr/>
        </p:nvSpPr>
        <p:spPr>
          <a:xfrm>
            <a:off x="7543799" y="5452533"/>
            <a:ext cx="651933" cy="237066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CBDB4C31-3AF0-021D-9862-4B8DC532DACA}"/>
              </a:ext>
            </a:extLst>
          </p:cNvPr>
          <p:cNvCxnSpPr/>
          <p:nvPr/>
        </p:nvCxnSpPr>
        <p:spPr>
          <a:xfrm>
            <a:off x="7222067" y="6256867"/>
            <a:ext cx="6773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az 8">
            <a:extLst>
              <a:ext uri="{FF2B5EF4-FFF2-40B4-BE49-F238E27FC236}">
                <a16:creationId xmlns:a16="http://schemas.microsoft.com/office/drawing/2014/main" id="{9AB53FFC-ED0C-1BE9-0062-E49B3A228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791" y="5942831"/>
            <a:ext cx="677333" cy="628072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F475CAB-4862-778D-549D-6D4D2BB233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256" y="6141044"/>
            <a:ext cx="855099" cy="23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53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220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</a:rPr>
              <a:t>Zadania Obwodowych Komisji Wyborczych</a:t>
            </a:r>
            <a:br>
              <a:rPr lang="pl-PL" sz="3200" b="1" dirty="0"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pl-PL" sz="3200" b="1" u="sng" dirty="0">
                <a:solidFill>
                  <a:srgbClr val="FF0000"/>
                </a:solidFill>
              </a:rPr>
              <a:t>głosowanie przez pełnomocnika</a:t>
            </a:r>
            <a:endParaRPr lang="pl-PL" sz="31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223494"/>
            <a:ext cx="10515600" cy="587276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dirty="0">
              <a:solidFill>
                <a:srgbClr val="000000"/>
              </a:solidFill>
              <a:latin typeface="Calibri-Light"/>
            </a:endParaRPr>
          </a:p>
          <a:p>
            <a:pPr marL="0" indent="0">
              <a:buNone/>
            </a:pP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0A709AB-3B1B-F1BC-34EA-CE2863F27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28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004CD08-E3FE-A984-A3F0-759294DF55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22" t="17932" r="10209" b="5324"/>
          <a:stretch/>
        </p:blipFill>
        <p:spPr>
          <a:xfrm>
            <a:off x="2154766" y="1223494"/>
            <a:ext cx="8208434" cy="544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699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</a:rPr>
              <a:t>Zadania Obwodowych Komisji Wyborczych</a:t>
            </a:r>
            <a:br>
              <a:rPr lang="pl-PL" b="1" dirty="0"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pl-PL" b="1" dirty="0"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</a:rPr>
              <a:t>- pełnomocnictwa-</a:t>
            </a:r>
            <a:endParaRPr lang="pl-PL" sz="31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pl-PL" dirty="0">
              <a:solidFill>
                <a:srgbClr val="000000"/>
              </a:solidFill>
              <a:latin typeface="ArialMT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pl-PL" dirty="0">
                <a:solidFill>
                  <a:srgbClr val="000000"/>
                </a:solidFill>
                <a:latin typeface="ArialMT"/>
              </a:rPr>
              <a:t>Wyborca, który udzielił pełnomocnictwa do głosowania w jego imieniu, może w dniu głosowania doręczyć komisji oświadczenie o cofnięciu pełnomocnictwa (podstawę do odnotowania w wykazie cofnięcia pełnomocnictwa stanowi pisemne oświadczenie o cofnięciu pełnomocnictwa, w którym wola wyborcy została potwierdzona podpisem złożonym w obecności komisji, a także głosować osobiście, jeżeli nie głosował jeszcze w jego imieniu pełnomocnik.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b="1" dirty="0">
                <a:solidFill>
                  <a:srgbClr val="FF0000"/>
                </a:solidFill>
                <a:latin typeface="ArialMT"/>
              </a:rPr>
              <a:t>Głosowanie osobiste wyborcy powoduje wygaśnięcie pełnomocnictwa do głosowania w jego imieniu.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dirty="0">
                <a:solidFill>
                  <a:srgbClr val="000000"/>
                </a:solidFill>
                <a:latin typeface="ArialMT"/>
              </a:rPr>
              <a:t>Komisja nie dopuści natomiast do głosowania wyborcy, którego pełnomocnik wziął udział w głosowaniu w jego imieniu wcześniej.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dirty="0">
                <a:solidFill>
                  <a:srgbClr val="000000"/>
                </a:solidFill>
                <a:latin typeface="ArialMT"/>
              </a:rPr>
              <a:t>Również złożenie oświadczenia o cofnięciu pełnomocnictwa jest w takiej sytuacji bezskuteczne w pierwszym głosowaniu. Fakt cofnięcia lub wygaśnięcia pełnomocnictwa do głosowania komisja obowiązana jest odnotować w spisie wyborców oraz na otrzymanej wraz ze spisem liście wyborców, którzy udzielili pełnomocnictwa do głosowania w ich imieniu, a otrzymane oświadczenia dołączyć do spisu wyborców. </a:t>
            </a:r>
          </a:p>
          <a:p>
            <a:pPr marL="0" indent="0">
              <a:lnSpc>
                <a:spcPct val="120000"/>
              </a:lnSpc>
              <a:buNone/>
            </a:pPr>
            <a:br>
              <a:rPr lang="pl-PL" dirty="0"/>
            </a:b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D0E22D9-087B-5EDC-B041-39FB5E904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1505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FAD4B9-4B4C-8189-D7A3-51AA67BD3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400" b="0" i="0" u="none" strike="noStrike" baseline="0" dirty="0">
                <a:solidFill>
                  <a:srgbClr val="9E032A"/>
                </a:solidFill>
                <a:latin typeface="ArialBlack"/>
              </a:rPr>
              <a:t>NALEŻNOŚCI PIENIĘŻNE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76E753C-EC25-A4A3-6CF3-6C9569829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37333" cy="4351338"/>
          </a:xfrm>
        </p:spPr>
        <p:txBody>
          <a:bodyPr>
            <a:normAutofit fontScale="92500"/>
          </a:bodyPr>
          <a:lstStyle/>
          <a:p>
            <a:pPr marL="0" indent="0" algn="l">
              <a:buNone/>
            </a:pPr>
            <a:r>
              <a:rPr lang="pl-PL" sz="2800" b="0" i="0" u="none" strike="noStrike" baseline="0" dirty="0">
                <a:latin typeface="ArialBlack"/>
              </a:rPr>
              <a:t>UWAGA:</a:t>
            </a:r>
          </a:p>
          <a:p>
            <a:pPr marL="0" indent="0" algn="l">
              <a:buNone/>
            </a:pPr>
            <a:r>
              <a:rPr lang="pl-PL" sz="2800" b="0" i="0" u="none" strike="noStrike" baseline="0" dirty="0">
                <a:latin typeface="Wingdings" panose="05000000000000000000" pitchFamily="2" charset="2"/>
              </a:rPr>
              <a:t> </a:t>
            </a:r>
            <a:r>
              <a:rPr lang="pl-PL" sz="2800" b="1" i="0" u="none" strike="noStrike" baseline="0" dirty="0">
                <a:latin typeface="Arial" panose="020B0604020202020204" pitchFamily="34" charset="0"/>
              </a:rPr>
              <a:t>zryczałtowana dieta </a:t>
            </a:r>
            <a:r>
              <a:rPr lang="pl-PL" sz="2800" b="0" i="0" u="none" strike="noStrike" baseline="0" dirty="0">
                <a:latin typeface="ArialBlack"/>
              </a:rPr>
              <a:t>nie przysługuje</a:t>
            </a:r>
            <a:r>
              <a:rPr lang="pl-PL" sz="2800" b="1" i="0" u="none" strike="noStrike" baseline="0" dirty="0">
                <a:latin typeface="Arial" panose="020B0604020202020204" pitchFamily="34" charset="0"/>
              </a:rPr>
              <a:t>, je</a:t>
            </a:r>
            <a:r>
              <a:rPr lang="pl-PL" sz="2800" b="1" i="0" u="none" strike="noStrike" baseline="0" dirty="0">
                <a:latin typeface="Arial,Bold"/>
              </a:rPr>
              <a:t>ż</a:t>
            </a:r>
            <a:r>
              <a:rPr lang="pl-PL" sz="2800" b="1" i="0" u="none" strike="noStrike" baseline="0" dirty="0">
                <a:latin typeface="Arial" panose="020B0604020202020204" pitchFamily="34" charset="0"/>
              </a:rPr>
              <a:t>eli członek obwodowej komisji wyborczej nie uczestniczył w czynno</a:t>
            </a:r>
            <a:r>
              <a:rPr lang="pl-PL" sz="2800" b="1" i="0" u="none" strike="noStrike" baseline="0" dirty="0">
                <a:latin typeface="Arial,Bold"/>
              </a:rPr>
              <a:t>ś</a:t>
            </a:r>
            <a:r>
              <a:rPr lang="pl-PL" sz="2800" b="1" i="0" u="none" strike="noStrike" baseline="0" dirty="0">
                <a:latin typeface="Arial" panose="020B0604020202020204" pitchFamily="34" charset="0"/>
              </a:rPr>
              <a:t>ciach zwi</a:t>
            </a:r>
            <a:r>
              <a:rPr lang="pl-PL" sz="2800" b="1" i="0" u="none" strike="noStrike" baseline="0" dirty="0">
                <a:latin typeface="Arial,Bold"/>
              </a:rPr>
              <a:t>ą</a:t>
            </a:r>
            <a:r>
              <a:rPr lang="pl-PL" sz="2800" b="1" i="0" u="none" strike="noStrike" baseline="0" dirty="0">
                <a:latin typeface="Arial" panose="020B0604020202020204" pitchFamily="34" charset="0"/>
              </a:rPr>
              <a:t>zanych                z przeprowadzeniem i ustaleniem wyników głosowania.</a:t>
            </a:r>
          </a:p>
          <a:p>
            <a:pPr marL="0" indent="0" algn="l">
              <a:buNone/>
            </a:pPr>
            <a:endParaRPr lang="pl-PL" sz="2800" b="1" i="0" u="none" strike="noStrike" baseline="0" dirty="0">
              <a:latin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pl-PL" sz="2800" b="0" i="0" u="none" strike="noStrike" baseline="0" dirty="0">
                <a:latin typeface="Wingdings" panose="05000000000000000000" pitchFamily="2" charset="2"/>
              </a:rPr>
              <a:t> </a:t>
            </a:r>
            <a:r>
              <a:rPr lang="pl-PL" sz="2800" b="1" i="0" u="none" strike="noStrike" baseline="0" dirty="0">
                <a:latin typeface="Arial" panose="020B0604020202020204" pitchFamily="34" charset="0"/>
              </a:rPr>
              <a:t>dojazd członka obwodowej komisji wyborczej na posiedzenie, szkolenie </a:t>
            </a:r>
            <a:r>
              <a:rPr lang="pl-PL" sz="2800" b="1" i="1" u="none" strike="noStrike" baseline="0" dirty="0">
                <a:latin typeface="Arial" panose="020B0604020202020204" pitchFamily="34" charset="0"/>
              </a:rPr>
              <a:t>(o ile szkolenie przeprowadzane jest w tej samej gminie, w której siedzib</a:t>
            </a:r>
            <a:r>
              <a:rPr lang="pl-PL" sz="2800" b="1" i="1" u="none" strike="noStrike" baseline="0" dirty="0">
                <a:latin typeface="Arial,BoldItalic"/>
              </a:rPr>
              <a:t>ę </a:t>
            </a:r>
            <a:r>
              <a:rPr lang="pl-PL" sz="2800" b="1" i="1" u="none" strike="noStrike" baseline="0" dirty="0">
                <a:latin typeface="Arial" panose="020B0604020202020204" pitchFamily="34" charset="0"/>
              </a:rPr>
              <a:t>ma komisja)</a:t>
            </a:r>
            <a:r>
              <a:rPr lang="pl-PL" sz="2800" b="1" i="0" u="none" strike="noStrike" baseline="0" dirty="0">
                <a:latin typeface="Arial" panose="020B0604020202020204" pitchFamily="34" charset="0"/>
              </a:rPr>
              <a:t>, </a:t>
            </a:r>
            <a:r>
              <a:rPr lang="pl-PL" sz="2800" b="0" i="0" u="none" strike="noStrike" baseline="0" dirty="0">
                <a:latin typeface="ArialBlack"/>
              </a:rPr>
              <a:t>traktowane jest jako dojazd do miejsca pracy i w związku z tym członkowi komisji nie przysługuje zwrot kosztów dojazdu do siedziby komisji czy miejsca szkolenia.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9586DBA-5211-771A-F223-0F533DB31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06502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prstClr val="black"/>
                </a:solidFill>
                <a:effectLst>
                  <a:outerShdw blurRad="12700" dist="38100" dir="2700000" algn="tl">
                    <a:prstClr val="white">
                      <a:lumMod val="50000"/>
                    </a:prstClr>
                  </a:outerShdw>
                </a:effectLst>
              </a:rPr>
              <a:t>Zadania Obwodowych Komisji Wyborczych</a:t>
            </a:r>
            <a:br>
              <a:rPr lang="pl-PL" b="1" dirty="0">
                <a:solidFill>
                  <a:prstClr val="black"/>
                </a:solidFill>
                <a:effectLst>
                  <a:outerShdw blurRad="12700" dist="38100" dir="2700000" algn="tl">
                    <a:prstClr val="white">
                      <a:lumMod val="50000"/>
                    </a:prstClr>
                  </a:outerShdw>
                </a:effectLst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4400" y="1453091"/>
            <a:ext cx="10176933" cy="475547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pl-PL" dirty="0"/>
          </a:p>
          <a:p>
            <a:pPr marL="514350" indent="-514350" algn="just">
              <a:buAutoNum type="arabicPeriod"/>
            </a:pPr>
            <a:r>
              <a:rPr lang="pl-PL" dirty="0"/>
              <a:t>Karty do głosowania wyborcy powinni wrzucać do urny w taki sposób, aby strona zadrukowana była niewidoczna.</a:t>
            </a:r>
          </a:p>
          <a:p>
            <a:pPr marL="514350" indent="-514350" algn="just">
              <a:buAutoNum type="arabicPeriod"/>
            </a:pPr>
            <a:r>
              <a:rPr lang="pl-PL" dirty="0"/>
              <a:t>Niedopuszczalne jest głosowanie za członka rodziny lub za inną osobę z wyjątkiem głosowania przez pełnomocnika. </a:t>
            </a:r>
          </a:p>
          <a:p>
            <a:pPr marL="514350" indent="-514350" algn="just">
              <a:buAutoNum type="arabicPeriod"/>
            </a:pPr>
            <a:r>
              <a:rPr lang="pl-PL" dirty="0"/>
              <a:t>Osobie niepełnosprawnej, na jej prośbę, może pomagać w głosowaniu inna osoba, w tym także niepełnoletnia; pomoc ta może mieć tylko techniczny charakter; nie może ona polegać na sugerowaniu głosującemu sposobu głosowania lub na głosowaniu w zastępstwie tej osoby; dopuszczalne jest, aby na życzenie osoby niepełnosprawnej w miejscu zapewniającym tajność głosowania przebywała osoba udzielająca pomocy .</a:t>
            </a:r>
          </a:p>
          <a:p>
            <a:pPr marL="0" indent="0" algn="ctr">
              <a:buNone/>
            </a:pPr>
            <a:br>
              <a:rPr lang="pl-PL" dirty="0"/>
            </a:br>
            <a:br>
              <a:rPr lang="pl-PL" dirty="0"/>
            </a:br>
            <a:r>
              <a:rPr lang="pl-PL" dirty="0">
                <a:solidFill>
                  <a:srgbClr val="FF0000"/>
                </a:solidFill>
              </a:rPr>
              <a:t>Pomocy w głosowaniu nie może udzielać członek komisji, mąż zaufania, obserwator społeczny, ani obserwator międzynarodowy .</a:t>
            </a:r>
            <a:br>
              <a:rPr lang="pl-PL" dirty="0">
                <a:solidFill>
                  <a:srgbClr val="FF0000"/>
                </a:solidFill>
              </a:rPr>
            </a:br>
            <a:br>
              <a:rPr lang="pl-PL" dirty="0"/>
            </a:b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1574BC0-A0A5-2C1E-6A0E-1DE72CE34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43707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>
                <a:solidFill>
                  <a:prstClr val="black"/>
                </a:solidFill>
                <a:effectLst>
                  <a:outerShdw blurRad="12700" dist="38100" dir="2700000" algn="tl">
                    <a:prstClr val="white">
                      <a:lumMod val="50000"/>
                    </a:prstClr>
                  </a:outerShdw>
                </a:effectLst>
              </a:rPr>
              <a:t>Zadania Obwodowych Komisji Wyborczych</a:t>
            </a:r>
            <a:br>
              <a:rPr lang="pl-PL" b="1" dirty="0">
                <a:solidFill>
                  <a:prstClr val="black"/>
                </a:solidFill>
                <a:effectLst>
                  <a:outerShdw blurRad="12700" dist="38100" dir="2700000" algn="tl">
                    <a:prstClr val="white">
                      <a:lumMod val="50000"/>
                    </a:prstClr>
                  </a:outerShdw>
                </a:effectLst>
              </a:rPr>
            </a:br>
            <a:r>
              <a:rPr lang="pl-PL" b="1" dirty="0">
                <a:solidFill>
                  <a:prstClr val="black"/>
                </a:solidFill>
                <a:effectLst>
                  <a:outerShdw blurRad="12700" dist="38100" dir="2700000" algn="tl">
                    <a:prstClr val="white">
                      <a:lumMod val="50000"/>
                    </a:prstClr>
                  </a:outerShdw>
                </a:effectLst>
              </a:rPr>
              <a:t>            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747ACA1F-F459-782B-0E59-EDE004E6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31</a:t>
            </a:fld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8659E69-C46D-58DB-0671-4EC8D1609F13}"/>
              </a:ext>
            </a:extLst>
          </p:cNvPr>
          <p:cNvSpPr txBox="1"/>
          <p:nvPr/>
        </p:nvSpPr>
        <p:spPr>
          <a:xfrm>
            <a:off x="1015999" y="1690688"/>
            <a:ext cx="10029371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2400" dirty="0">
                <a:solidFill>
                  <a:srgbClr val="9D032A"/>
                </a:solidFill>
                <a:latin typeface="Arial-Black"/>
              </a:rPr>
              <a:t>FREKWENCJA </a:t>
            </a:r>
            <a:r>
              <a:rPr lang="pl-PL" sz="2400" b="1" dirty="0">
                <a:solidFill>
                  <a:srgbClr val="000000"/>
                </a:solidFill>
                <a:latin typeface="Arial-BoldMT"/>
              </a:rPr>
              <a:t>– na godz. </a:t>
            </a:r>
            <a:r>
              <a:rPr lang="pl-PL" sz="2400" b="1" dirty="0">
                <a:solidFill>
                  <a:srgbClr val="9D032A"/>
                </a:solidFill>
                <a:latin typeface="Arial-BoldMT"/>
              </a:rPr>
              <a:t>12.00 oraz 17.00</a:t>
            </a:r>
          </a:p>
          <a:p>
            <a:pPr marL="0" indent="0" algn="ctr">
              <a:buNone/>
            </a:pPr>
            <a:br>
              <a:rPr lang="pl-PL" sz="2400" b="1" dirty="0">
                <a:solidFill>
                  <a:srgbClr val="9D032A"/>
                </a:solidFill>
                <a:latin typeface="Arial-BoldMT"/>
              </a:rPr>
            </a:br>
            <a:r>
              <a:rPr lang="pl-PL" sz="2400" dirty="0">
                <a:solidFill>
                  <a:srgbClr val="000000"/>
                </a:solidFill>
                <a:latin typeface="ArialMT"/>
              </a:rPr>
              <a:t>WYŁĄCZNIE W STAŁYCH OBWODACH GŁOSOWANIA</a:t>
            </a:r>
            <a:br>
              <a:rPr lang="pl-PL" sz="2400" dirty="0">
                <a:solidFill>
                  <a:srgbClr val="000000"/>
                </a:solidFill>
                <a:latin typeface="ArialMT"/>
              </a:rPr>
            </a:br>
            <a:r>
              <a:rPr lang="pl-PL" sz="2400" dirty="0">
                <a:solidFill>
                  <a:srgbClr val="000000"/>
                </a:solidFill>
                <a:latin typeface="Calibri-Light"/>
              </a:rPr>
              <a:t>Komisja w dniu głosowania ustala dwukrotnie :</a:t>
            </a:r>
            <a:br>
              <a:rPr lang="pl-PL" sz="2400" dirty="0">
                <a:solidFill>
                  <a:srgbClr val="000000"/>
                </a:solidFill>
                <a:latin typeface="Calibri-Light"/>
              </a:rPr>
            </a:br>
            <a:r>
              <a:rPr lang="pl-PL" sz="2400" b="0" i="1" dirty="0">
                <a:solidFill>
                  <a:srgbClr val="000000"/>
                </a:solidFill>
                <a:effectLst/>
                <a:latin typeface="Calibri-LightItalic"/>
              </a:rPr>
              <a:t>- liczbę osób uprawnionych do głosowania,</a:t>
            </a:r>
            <a:br>
              <a:rPr lang="pl-PL" sz="2400" b="0" i="1" dirty="0">
                <a:solidFill>
                  <a:srgbClr val="000000"/>
                </a:solidFill>
                <a:effectLst/>
                <a:latin typeface="Calibri-LightItalic"/>
              </a:rPr>
            </a:br>
            <a:r>
              <a:rPr lang="pl-PL" sz="2400" b="0" i="1" dirty="0">
                <a:solidFill>
                  <a:srgbClr val="000000"/>
                </a:solidFill>
                <a:effectLst/>
                <a:latin typeface="Calibri-LightItalic"/>
              </a:rPr>
              <a:t>- liczbę wyborców, którym wydano karty do głosowania</a:t>
            </a:r>
            <a:r>
              <a:rPr lang="pl-PL" sz="2400" dirty="0"/>
              <a:t>.</a:t>
            </a:r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br>
              <a:rPr lang="pl-PL" dirty="0"/>
            </a:br>
            <a:r>
              <a:rPr lang="pl-PL" sz="2800" dirty="0">
                <a:solidFill>
                  <a:srgbClr val="FF0000"/>
                </a:solidFill>
              </a:rPr>
              <a:t>Przewodniczący lub jego zastępca informuje telefonicznie pełnomocnika ds. informatyki  oraz </a:t>
            </a:r>
            <a:r>
              <a:rPr lang="pl-PL" sz="2800" b="1" dirty="0">
                <a:solidFill>
                  <a:srgbClr val="FF0000"/>
                </a:solidFill>
              </a:rPr>
              <a:t>WYWIESZA INFORMACJĘ NA DRZWIACH LOKALU.</a:t>
            </a:r>
          </a:p>
        </p:txBody>
      </p:sp>
    </p:spTree>
    <p:extLst>
      <p:ext uri="{BB962C8B-B14F-4D97-AF65-F5344CB8AC3E}">
        <p14:creationId xmlns:p14="http://schemas.microsoft.com/office/powerpoint/2010/main" val="1358148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151F62-F85B-6B40-62B8-3DCEF5377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prstClr val="black"/>
                </a:solidFill>
                <a:effectLst>
                  <a:outerShdw blurRad="12700" dist="38100" dir="2700000" algn="tl">
                    <a:prstClr val="white">
                      <a:lumMod val="50000"/>
                    </a:prstClr>
                  </a:outerShdw>
                </a:effectLst>
              </a:rPr>
              <a:t>Zadania Obwodowych Komisji Wyborczych</a:t>
            </a:r>
            <a:br>
              <a:rPr lang="pl-PL" b="1" dirty="0">
                <a:solidFill>
                  <a:prstClr val="black"/>
                </a:solidFill>
                <a:effectLst>
                  <a:outerShdw blurRad="12700" dist="38100" dir="2700000" algn="tl">
                    <a:prstClr val="white">
                      <a:lumMod val="50000"/>
                    </a:prstClr>
                  </a:outerShdw>
                </a:effectLst>
              </a:rPr>
            </a:br>
            <a:r>
              <a:rPr lang="pl-PL" sz="3600" b="1" dirty="0">
                <a:solidFill>
                  <a:srgbClr val="FF0000"/>
                </a:solidFill>
              </a:rPr>
              <a:t>WYNOSZENIE KART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68590B4E-747F-5DEC-31C7-0473DDD51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32</a:t>
            </a:fld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901E2D8-32A3-FB36-75AE-A8890D61B2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187" t="15189" r="17307" b="30952"/>
          <a:stretch/>
        </p:blipFill>
        <p:spPr>
          <a:xfrm>
            <a:off x="2192866" y="1723496"/>
            <a:ext cx="7630613" cy="4202112"/>
          </a:xfr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3B9B87BB-D19D-AD47-9B13-8C63A65E44FA}"/>
              </a:ext>
            </a:extLst>
          </p:cNvPr>
          <p:cNvSpPr txBox="1"/>
          <p:nvPr/>
        </p:nvSpPr>
        <p:spPr>
          <a:xfrm>
            <a:off x="8864600" y="4546600"/>
            <a:ext cx="3081868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Odnotować ten fakt w </a:t>
            </a:r>
            <a:r>
              <a:rPr lang="pl-PL" b="1" i="1" dirty="0">
                <a:solidFill>
                  <a:srgbClr val="FF0000"/>
                </a:solidFill>
              </a:rPr>
              <a:t>punkcie 23 protokołów głosowania</a:t>
            </a:r>
          </a:p>
        </p:txBody>
      </p:sp>
    </p:spTree>
    <p:extLst>
      <p:ext uri="{BB962C8B-B14F-4D97-AF65-F5344CB8AC3E}">
        <p14:creationId xmlns:p14="http://schemas.microsoft.com/office/powerpoint/2010/main" val="1440149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5B97FD-7384-AFF2-28F2-1C837089F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prstClr val="black"/>
                </a:solidFill>
                <a:effectLst>
                  <a:outerShdw blurRad="12700" dist="38100" dir="2700000" algn="tl">
                    <a:prstClr val="white">
                      <a:lumMod val="50000"/>
                    </a:prstClr>
                  </a:outerShdw>
                </a:effectLst>
              </a:rPr>
              <a:t>Zadania Obwodowych Komisji Wyborczych</a:t>
            </a:r>
            <a:br>
              <a:rPr lang="pl-PL" b="1" dirty="0">
                <a:solidFill>
                  <a:prstClr val="black"/>
                </a:solidFill>
                <a:effectLst>
                  <a:outerShdw blurRad="12700" dist="38100" dir="2700000" algn="tl">
                    <a:prstClr val="white">
                      <a:lumMod val="50000"/>
                    </a:prstClr>
                  </a:outerShdw>
                </a:effectLst>
              </a:rPr>
            </a:br>
            <a:r>
              <a:rPr lang="pl-PL" sz="3200" b="1" dirty="0">
                <a:solidFill>
                  <a:srgbClr val="FF0000"/>
                </a:solidFill>
                <a:effectLst>
                  <a:outerShdw blurRad="12700" dist="38100" dir="2700000" algn="tl">
                    <a:prstClr val="white">
                      <a:lumMod val="50000"/>
                    </a:prstClr>
                  </a:outerShdw>
                </a:effectLst>
              </a:rPr>
              <a:t>REZERWA KART DO GŁOSOWANIA – MIEJSKA KOMISJA WYBORCZA</a:t>
            </a:r>
            <a:endParaRPr lang="pl-PL" sz="3200" dirty="0">
              <a:solidFill>
                <a:srgbClr val="FF0000"/>
              </a:solidFill>
            </a:endParaRP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C043E05-B798-0817-DEF9-292D086A8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33</a:t>
            </a:fld>
            <a:endParaRPr lang="pl-PL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C3DF2B4-F181-E324-5CDC-B1543CB8D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7133"/>
            <a:ext cx="10515600" cy="487574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pl-PL" b="1" dirty="0"/>
          </a:p>
          <a:p>
            <a:pPr marL="0" indent="0" algn="just">
              <a:buNone/>
            </a:pPr>
            <a:endParaRPr lang="pl-PL" dirty="0"/>
          </a:p>
          <a:p>
            <a:pPr marL="0" indent="0" algn="just">
              <a:buNone/>
            </a:pPr>
            <a:endParaRPr lang="pl-PL" dirty="0"/>
          </a:p>
          <a:p>
            <a:pPr marL="0" indent="0" algn="just">
              <a:buNone/>
            </a:pPr>
            <a:endParaRPr lang="pl-PL" dirty="0"/>
          </a:p>
          <a:p>
            <a:pPr marL="0" indent="0" algn="just">
              <a:buNone/>
            </a:pPr>
            <a:endParaRPr lang="pl-PL" dirty="0"/>
          </a:p>
          <a:p>
            <a:pPr marL="0" indent="0" algn="just">
              <a:buNone/>
            </a:pPr>
            <a:endParaRPr lang="pl-PL" dirty="0"/>
          </a:p>
          <a:p>
            <a:pPr marL="0" indent="0" algn="just">
              <a:buNone/>
            </a:pPr>
            <a:endParaRPr lang="pl-PL" dirty="0"/>
          </a:p>
          <a:p>
            <a:pPr marL="0" indent="0" algn="just">
              <a:buNone/>
            </a:pPr>
            <a:endParaRPr lang="pl-PL" dirty="0"/>
          </a:p>
          <a:p>
            <a:pPr marL="0" indent="0" algn="just">
              <a:buNone/>
            </a:pPr>
            <a:endParaRPr lang="pl-PL" dirty="0"/>
          </a:p>
          <a:p>
            <a:pPr marL="0" indent="0" algn="just">
              <a:buNone/>
            </a:pPr>
            <a:endParaRPr lang="pl-PL" dirty="0"/>
          </a:p>
          <a:p>
            <a:pPr marL="0" indent="0" algn="just">
              <a:buNone/>
            </a:pPr>
            <a:r>
              <a:rPr lang="pl-PL" dirty="0"/>
              <a:t>Prawidłowe wykonanie tych zadań ma na celu zapobieżenia sytuacji, w której w lokalu wyborczym zabraknie kart do głosowania i konieczne będzie oczekiwanie na doręczenie kart do głosowania przez przedstawicieli urzędu gminy. Tego rodzaju sytuacja jest bowiem niedopuszczalna.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A4AADE8-6D15-B9B2-7B50-0435F2E1FE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11" t="15557" r="13333" b="14689"/>
          <a:stretch/>
        </p:blipFill>
        <p:spPr>
          <a:xfrm>
            <a:off x="3200399" y="1617132"/>
            <a:ext cx="5592739" cy="362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904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2741E4-7147-82B9-6EB2-0FEA791B0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prstClr val="black"/>
                </a:solidFill>
                <a:effectLst>
                  <a:outerShdw blurRad="12700" dist="38100" dir="2700000" algn="tl">
                    <a:prstClr val="white">
                      <a:lumMod val="50000"/>
                    </a:prstClr>
                  </a:outerShdw>
                </a:effectLst>
              </a:rPr>
              <a:t>Zadania Obwodowych Komisji Wyborczych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A5FDF03-1CF0-1A11-E070-03CF778D4E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493" t="7856" r="17275" b="5363"/>
          <a:stretch/>
        </p:blipFill>
        <p:spPr>
          <a:xfrm>
            <a:off x="2645833" y="1590021"/>
            <a:ext cx="6900333" cy="5163672"/>
          </a:xfr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0EFF506-9B49-E80D-6468-EA1D33F7C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94997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78933" y="6810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prstClr val="black"/>
                </a:solidFill>
                <a:effectLst>
                  <a:outerShdw blurRad="12700" dist="38100" dir="2700000" algn="tl">
                    <a:prstClr val="white">
                      <a:lumMod val="50000"/>
                    </a:prstClr>
                  </a:outerShdw>
                </a:effectLst>
              </a:rPr>
              <a:t>Zadania Obwodowych Komisji Wyborczych</a:t>
            </a:r>
            <a:br>
              <a:rPr lang="pl-PL" b="1" dirty="0">
                <a:solidFill>
                  <a:prstClr val="black"/>
                </a:solidFill>
                <a:effectLst>
                  <a:outerShdw blurRad="12700" dist="38100" dir="2700000" algn="tl">
                    <a:prstClr val="white">
                      <a:lumMod val="50000"/>
                    </a:prstClr>
                  </a:outerShdw>
                </a:effectLst>
              </a:rPr>
            </a:br>
            <a:r>
              <a:rPr lang="pl-PL" sz="3100" b="1" u="sng" dirty="0">
                <a:solidFill>
                  <a:srgbClr val="FF0000"/>
                </a:solidFill>
              </a:rPr>
              <a:t>PRZERWA W GŁOSOWANIU</a:t>
            </a:r>
            <a:endParaRPr lang="pl-PL" sz="31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>
              <a:solidFill>
                <a:srgbClr val="000000"/>
              </a:solidFill>
              <a:latin typeface="Calibri-Light"/>
            </a:endParaRPr>
          </a:p>
          <a:p>
            <a:pPr marL="0" indent="0" algn="ctr">
              <a:buNone/>
            </a:pPr>
            <a:r>
              <a:rPr lang="pl-PL" u="sng" dirty="0">
                <a:solidFill>
                  <a:srgbClr val="FF0000"/>
                </a:solidFill>
                <a:latin typeface="Calibri-Light"/>
              </a:rPr>
              <a:t>Głosowania nie wolno przerywać </a:t>
            </a:r>
            <a:r>
              <a:rPr lang="pl-PL" dirty="0">
                <a:solidFill>
                  <a:srgbClr val="000000"/>
                </a:solidFill>
                <a:latin typeface="Calibri-Light"/>
              </a:rPr>
              <a:t>– tylko nadzwyczajne wydarzenia (np. katastrofa budowlana dotycząca budynku).</a:t>
            </a:r>
            <a:br>
              <a:rPr lang="pl-PL" dirty="0">
                <a:solidFill>
                  <a:srgbClr val="000000"/>
                </a:solidFill>
                <a:latin typeface="Calibri-Light"/>
              </a:rPr>
            </a:br>
            <a:endParaRPr lang="pl-PL" dirty="0">
              <a:solidFill>
                <a:srgbClr val="000000"/>
              </a:solidFill>
              <a:latin typeface="Calibri-Light"/>
            </a:endParaRPr>
          </a:p>
          <a:p>
            <a:pPr marL="0" indent="0" algn="ctr">
              <a:buNone/>
            </a:pPr>
            <a:r>
              <a:rPr lang="pl-PL" dirty="0">
                <a:solidFill>
                  <a:srgbClr val="000000"/>
                </a:solidFill>
                <a:latin typeface="Calibri-Light"/>
              </a:rPr>
              <a:t>Brak pieczęci, trudność w dostaniu się do budynku</a:t>
            </a:r>
            <a:br>
              <a:rPr lang="pl-PL" dirty="0">
                <a:solidFill>
                  <a:srgbClr val="000000"/>
                </a:solidFill>
                <a:latin typeface="Calibri-Light"/>
              </a:rPr>
            </a:br>
            <a:r>
              <a:rPr lang="pl-PL" dirty="0">
                <a:solidFill>
                  <a:srgbClr val="000000"/>
                </a:solidFill>
                <a:latin typeface="Calibri-Light"/>
              </a:rPr>
              <a:t>lub lokalu przed rozpoczęciem głosowania, zapełnienie się urny</a:t>
            </a:r>
            <a:br>
              <a:rPr lang="pl-PL" dirty="0">
                <a:solidFill>
                  <a:srgbClr val="000000"/>
                </a:solidFill>
                <a:latin typeface="Calibri-Light"/>
              </a:rPr>
            </a:br>
            <a:r>
              <a:rPr lang="pl-PL" dirty="0">
                <a:solidFill>
                  <a:srgbClr val="000000"/>
                </a:solidFill>
                <a:latin typeface="Calibri-Light"/>
              </a:rPr>
              <a:t>– </a:t>
            </a:r>
            <a:r>
              <a:rPr lang="pl-PL" dirty="0">
                <a:solidFill>
                  <a:srgbClr val="9D032A"/>
                </a:solidFill>
                <a:latin typeface="Calibri-Light"/>
              </a:rPr>
              <a:t>to nie są nadzwyczajne wydarzenia!!!</a:t>
            </a:r>
            <a:br>
              <a:rPr lang="pl-PL" dirty="0">
                <a:solidFill>
                  <a:srgbClr val="9D032A"/>
                </a:solidFill>
                <a:latin typeface="Calibri-Light"/>
              </a:rPr>
            </a:br>
            <a:r>
              <a:rPr lang="pl-PL" sz="3200" b="0" i="0" dirty="0">
                <a:solidFill>
                  <a:srgbClr val="9D032A"/>
                </a:solidFill>
                <a:effectLst/>
                <a:latin typeface="Calibri-Light"/>
              </a:rPr>
              <a:t>Nie upoważniają do zarządzenia przerwy w głosowaniu.</a:t>
            </a:r>
            <a:r>
              <a:rPr lang="pl-PL" dirty="0"/>
              <a:t> </a:t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1412A1F-8A5D-6E99-FD06-EFEA5C0F8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310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780129-D716-83EA-1E00-0C8F5945E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b="1" dirty="0">
                <a:solidFill>
                  <a:srgbClr val="FF0000"/>
                </a:solidFill>
              </a:rPr>
              <a:t>TWORZENIE SIĘ KOLEJEK WYBORCÓW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2C070D1-9A34-1598-B697-9ACFE6FDA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69600" cy="435133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l-PL" b="1" dirty="0"/>
              <a:t>Komisja ma obowiązek organizacji przeprowadzania głosowania w taki sposób, aby nie tworzyły się kolejki wyborców oczekujących na głosowanie. </a:t>
            </a:r>
          </a:p>
          <a:p>
            <a:pPr marL="0" indent="0" algn="just">
              <a:buNone/>
            </a:pPr>
            <a:r>
              <a:rPr lang="pl-PL" b="1" dirty="0"/>
              <a:t>W przypadku gdy komisja zauważy, że ma to miejsce, wówczas zobowiązana jest do zorganizowania pracy w taki sposób, aby jak najszybciej przywrócić płynność głosowania. </a:t>
            </a:r>
          </a:p>
          <a:p>
            <a:pPr marL="0" indent="0" algn="just">
              <a:buNone/>
            </a:pPr>
            <a:r>
              <a:rPr lang="pl-PL" b="1" dirty="0"/>
              <a:t>W tym celu konieczne jest m.in. wykonywanie czynności komisji w możliwie jej pełnym składzie, w jakim została powołana, niezależnie od wcześniej ustalonych dyżurów. </a:t>
            </a:r>
          </a:p>
          <a:p>
            <a:pPr marL="0" indent="0" algn="just">
              <a:buNone/>
            </a:pPr>
            <a:r>
              <a:rPr lang="pl-PL" b="1" dirty="0"/>
              <a:t>W szczególności komisja może wyznaczyć jednego jej członka, który będzie kierował wyborców do właściwego stanowiska, w którym wydawane są karty do głosowania dla danego adresu zamieszkania. </a:t>
            </a:r>
          </a:p>
          <a:p>
            <a:pPr algn="just"/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5026ADE-972B-DC61-3D4A-372990153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86013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prstClr val="black"/>
                </a:solidFill>
                <a:effectLst>
                  <a:outerShdw blurRad="12700" dist="38100" dir="2700000" algn="tl">
                    <a:prstClr val="white">
                      <a:lumMod val="50000"/>
                    </a:prstClr>
                  </a:outerShdw>
                </a:effectLst>
              </a:rPr>
              <a:t>Zadania Obwodowych Komisji Wyborczych</a:t>
            </a:r>
            <a:br>
              <a:rPr lang="pl-PL" b="1" dirty="0">
                <a:solidFill>
                  <a:prstClr val="black"/>
                </a:solidFill>
                <a:effectLst>
                  <a:outerShdw blurRad="12700" dist="38100" dir="2700000" algn="tl">
                    <a:prstClr val="white">
                      <a:lumMod val="50000"/>
                    </a:prstClr>
                  </a:outerShdw>
                </a:effectLst>
              </a:rPr>
            </a:br>
            <a:r>
              <a:rPr lang="pl-PL" sz="2700" b="1" u="sng" dirty="0">
                <a:solidFill>
                  <a:srgbClr val="FF0000"/>
                </a:solidFill>
              </a:rPr>
              <a:t>ZAKOŃCZENIE GŁOSOWANIA</a:t>
            </a:r>
            <a:endParaRPr lang="pl-PL" sz="27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sz="4000" dirty="0">
                <a:solidFill>
                  <a:srgbClr val="FF0000"/>
                </a:solidFill>
              </a:rPr>
              <a:t>g. 21:00 – zakończenie głosowania.</a:t>
            </a:r>
          </a:p>
          <a:p>
            <a:pPr marL="0" indent="0" algn="ctr">
              <a:buNone/>
            </a:pPr>
            <a:r>
              <a:rPr lang="pl-PL" dirty="0"/>
              <a:t>Komisja zamyka lokal; osobom przybyłym do lokalu przed tą godziną należy umożliwić oddanie głosu.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598E014-A61C-046C-AB0C-6DC548E00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14541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prstClr val="black"/>
                </a:solidFill>
                <a:effectLst>
                  <a:outerShdw blurRad="12700" dist="38100" dir="2700000" algn="tl">
                    <a:prstClr val="white">
                      <a:lumMod val="50000"/>
                    </a:prstClr>
                  </a:outerShdw>
                </a:effectLst>
              </a:rPr>
              <a:t>Zadania Obwodowych Komisji Wyborczych</a:t>
            </a:r>
            <a:br>
              <a:rPr lang="pl-PL" b="1" dirty="0">
                <a:solidFill>
                  <a:prstClr val="black"/>
                </a:solidFill>
                <a:effectLst>
                  <a:outerShdw blurRad="12700" dist="38100" dir="2700000" algn="tl">
                    <a:prstClr val="white">
                      <a:lumMod val="50000"/>
                    </a:prstClr>
                  </a:outerShdw>
                </a:effectLst>
              </a:rPr>
            </a:br>
            <a:r>
              <a:rPr lang="pl-PL" sz="3100" b="1" u="sng" dirty="0">
                <a:solidFill>
                  <a:srgbClr val="FF0000"/>
                </a:solidFill>
              </a:rPr>
              <a:t>ZAKOŃCZENIE GŁOSOWANIA</a:t>
            </a:r>
            <a:endParaRPr lang="pl-PL" sz="31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47850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l-PL" dirty="0"/>
              <a:t>Po zamknięciu lokalu i po zakończeniu głosowania </a:t>
            </a:r>
            <a:r>
              <a:rPr lang="pl-PL" dirty="0">
                <a:solidFill>
                  <a:srgbClr val="FF0000"/>
                </a:solidFill>
              </a:rPr>
              <a:t>w lokalu mogą przebywać</a:t>
            </a:r>
            <a:r>
              <a:rPr lang="pl-PL" dirty="0"/>
              <a:t> poza członkami komisji, </a:t>
            </a:r>
            <a:r>
              <a:rPr lang="pl-PL" dirty="0">
                <a:solidFill>
                  <a:srgbClr val="FF0000"/>
                </a:solidFill>
              </a:rPr>
              <a:t>mężowie zaufania, obserwatorzy społeczni i obserwatorzy międzynarodowi. </a:t>
            </a:r>
          </a:p>
          <a:p>
            <a:pPr marL="0" indent="0" algn="just">
              <a:buNone/>
            </a:pPr>
            <a:r>
              <a:rPr lang="pl-PL" i="1" dirty="0">
                <a:solidFill>
                  <a:srgbClr val="FF0000"/>
                </a:solidFill>
              </a:rPr>
              <a:t>Ponadto wyłącznie w czasie otwierania urny i wyjmowania z niej kart dopuszczalna jest obecność w lokalu dziennikarzy. </a:t>
            </a:r>
          </a:p>
          <a:p>
            <a:pPr marL="0" indent="0" algn="just">
              <a:buNone/>
            </a:pPr>
            <a:r>
              <a:rPr lang="pl-PL" dirty="0"/>
              <a:t>Mężowie zaufania, obserwatorzy społeczni i obserwatorzy międzynarodowi nie mogą uczestniczyć w liczeniu głosów ani pomagać członkom komisji                  w wykonywaniu ich zadań. </a:t>
            </a:r>
          </a:p>
          <a:p>
            <a:pPr marL="0" indent="0" algn="just">
              <a:buNone/>
            </a:pPr>
            <a:r>
              <a:rPr lang="pl-PL" dirty="0"/>
              <a:t>W przypadku gdy komisji zapewniono obsługę informatyczną, w lokalu                     w miejscu wyznaczonym przez przewodniczącego może przebywać również osoba odpowiedzialna za tę obsługę.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CABE78C-C022-C241-4583-A58462A0A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93097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prstClr val="black"/>
                </a:solidFill>
                <a:effectLst>
                  <a:outerShdw blurRad="12700" dist="38100" dir="2700000" algn="tl">
                    <a:prstClr val="white">
                      <a:lumMod val="50000"/>
                    </a:prstClr>
                  </a:outerShdw>
                </a:effectLst>
              </a:rPr>
              <a:t>Zadania Obwodowych Komisji Wyborczych</a:t>
            </a:r>
            <a:br>
              <a:rPr lang="pl-PL" b="1" dirty="0">
                <a:solidFill>
                  <a:prstClr val="black"/>
                </a:solidFill>
                <a:effectLst>
                  <a:outerShdw blurRad="12700" dist="38100" dir="2700000" algn="tl">
                    <a:prstClr val="white">
                      <a:lumMod val="50000"/>
                    </a:prstClr>
                  </a:outerShdw>
                </a:effectLst>
              </a:rPr>
            </a:br>
            <a:r>
              <a:rPr lang="pl-PL" sz="3100" b="1" u="sng" dirty="0">
                <a:solidFill>
                  <a:srgbClr val="FF0000"/>
                </a:solidFill>
              </a:rPr>
              <a:t>ZAKOŃCZENIE GŁOSOWANIA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endParaRPr lang="pl-PL" dirty="0"/>
          </a:p>
          <a:p>
            <a:pPr marL="0" indent="0" algn="just">
              <a:buNone/>
            </a:pPr>
            <a:r>
              <a:rPr lang="pl-PL" dirty="0"/>
              <a:t>Niezwłocznie po zakończeniu głosowania oraz opuszczeniu lokalu przez ostatniego wyborcę </a:t>
            </a:r>
            <a:r>
              <a:rPr lang="pl-PL" b="1" dirty="0">
                <a:solidFill>
                  <a:srgbClr val="FF0000"/>
                </a:solidFill>
              </a:rPr>
              <a:t>przewodniczący komisji </a:t>
            </a:r>
            <a:r>
              <a:rPr lang="pl-PL" b="1" u="sng" dirty="0">
                <a:solidFill>
                  <a:srgbClr val="FF0000"/>
                </a:solidFill>
              </a:rPr>
              <a:t>zapieczętowuje otwór urny </a:t>
            </a:r>
            <a:r>
              <a:rPr lang="pl-PL" b="1" dirty="0">
                <a:solidFill>
                  <a:srgbClr val="FF0000"/>
                </a:solidFill>
              </a:rPr>
              <a:t>wyborczej</a:t>
            </a:r>
            <a:r>
              <a:rPr lang="pl-PL" dirty="0"/>
              <a:t>, zaklejając go jednorazową plombą.</a:t>
            </a:r>
          </a:p>
          <a:p>
            <a:pPr marL="0" indent="0" algn="just">
              <a:buNone/>
            </a:pPr>
            <a:r>
              <a:rPr lang="pl-PL" dirty="0"/>
              <a:t>W takim przypadku numer plomby, niezwłocznie po jej założeniu, powinien być wpisany przez przewodniczącego komisji lub jego zastępcę do wewnętrznego protokołu. Nalepkę foliową opatruje się pieczęcią komisji. </a:t>
            </a:r>
          </a:p>
          <a:p>
            <a:pPr marL="0" indent="0" algn="just">
              <a:buNone/>
            </a:pPr>
            <a:r>
              <a:rPr lang="pl-PL" b="1" dirty="0">
                <a:solidFill>
                  <a:srgbClr val="FF0000"/>
                </a:solidFill>
              </a:rPr>
              <a:t>Komisja wykonuje wszystkie czynności w pełnym składzie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A91E2D1-C64C-F487-40AD-8EE51B73B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1970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</a:rPr>
              <a:t>Zadania Obwodowych Komisji Wyborczych: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199" y="1545465"/>
            <a:ext cx="10802257" cy="463149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l-PL" sz="3000" b="1" dirty="0">
                <a:solidFill>
                  <a:srgbClr val="FF0000"/>
                </a:solidFill>
              </a:rPr>
              <a:t>PIĄTEK – 5 kwietnia 2024r. </a:t>
            </a:r>
          </a:p>
          <a:p>
            <a:pPr marL="0" indent="0">
              <a:buNone/>
            </a:pPr>
            <a:r>
              <a:rPr lang="pl-PL" dirty="0"/>
              <a:t>Komisja w co najmniej połowie jej pełnego składu w tym Przewodniczący komisji lub jego zastępca sprawdza lokal wyborczy ( kontrola stanu wyposażenia lokalu oraz oznakowania budynku), w tym:</a:t>
            </a:r>
          </a:p>
          <a:p>
            <a:pPr marL="0" indent="0">
              <a:buNone/>
            </a:pPr>
            <a:r>
              <a:rPr lang="pl-PL" dirty="0"/>
              <a:t>- wywieszenie informacji o składach komisji wraz z funkcją;</a:t>
            </a:r>
          </a:p>
          <a:p>
            <a:pPr marL="0" indent="0">
              <a:buNone/>
            </a:pPr>
            <a:r>
              <a:rPr lang="pl-PL" dirty="0"/>
              <a:t>- wywieszenie informacji na drzwiach lokalu o godzinie rozpoczęcia pracy  komisji.</a:t>
            </a:r>
          </a:p>
          <a:p>
            <a:pPr marL="0" indent="0">
              <a:buNone/>
            </a:pPr>
            <a:r>
              <a:rPr lang="pl-PL" dirty="0"/>
              <a:t>- sporządza protokół z posiedzenia komisji, w tym 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dirty="0"/>
              <a:t>omówienie organizacji pracy przed i w dniu wyborów;</a:t>
            </a:r>
          </a:p>
          <a:p>
            <a:pPr marL="0" indent="0">
              <a:buNone/>
            </a:pPr>
            <a:r>
              <a:rPr lang="pl-PL" dirty="0"/>
              <a:t>Protokół  z odbioru lokalu podpisują obecni członkowie komisji , w dwóch egzemplarzach zwracają Urzędnikowi Wyborczemu w sobotę </a:t>
            </a:r>
            <a:r>
              <a:rPr lang="pl-PL" u="sng" dirty="0"/>
              <a:t>6 kwietnia 2024r.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6A89D7A-8D04-FDBE-67C5-46F9380BE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1399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FC299BDA-E806-6D93-52DF-6E90F0EB09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593" t="9218" r="9285" b="5947"/>
          <a:stretch/>
        </p:blipFill>
        <p:spPr>
          <a:xfrm>
            <a:off x="1921933" y="511126"/>
            <a:ext cx="8475134" cy="6210349"/>
          </a:xfr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D335989-638E-D5C3-67BA-077C73321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8319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711595"/>
            <a:ext cx="10515600" cy="1325563"/>
          </a:xfrm>
        </p:spPr>
        <p:txBody>
          <a:bodyPr/>
          <a:lstStyle/>
          <a:p>
            <a:pPr algn="ctr"/>
            <a:r>
              <a:rPr lang="pl-PL" sz="4000" b="1" dirty="0">
                <a:solidFill>
                  <a:prstClr val="black"/>
                </a:solidFill>
                <a:effectLst>
                  <a:outerShdw blurRad="12700" dist="38100" dir="2700000" algn="tl">
                    <a:prstClr val="white">
                      <a:lumMod val="50000"/>
                    </a:prstClr>
                  </a:outerShdw>
                </a:effectLst>
              </a:rPr>
              <a:t>Zadania Obwodowych Komisji Wyborczych</a:t>
            </a:r>
            <a:br>
              <a:rPr lang="pl-PL" sz="4000" b="1" dirty="0">
                <a:solidFill>
                  <a:prstClr val="black"/>
                </a:solidFill>
                <a:effectLst>
                  <a:outerShdw blurRad="12700" dist="38100" dir="2700000" algn="tl">
                    <a:prstClr val="white">
                      <a:lumMod val="50000"/>
                    </a:prstClr>
                  </a:outerShdw>
                </a:effectLst>
              </a:rPr>
            </a:br>
            <a:r>
              <a:rPr lang="pl-PL" sz="2800" b="1" u="sng" dirty="0">
                <a:solidFill>
                  <a:srgbClr val="FF0000"/>
                </a:solidFill>
              </a:rPr>
              <a:t>Ustalenie wyników głosowania </a:t>
            </a:r>
            <a:endParaRPr lang="pl-PL" dirty="0"/>
          </a:p>
        </p:txBody>
      </p:sp>
      <p:pic>
        <p:nvPicPr>
          <p:cNvPr id="1026" name="Picture 2" descr="https://wybieramwybory.pl/uploaded_images/cke_1496339966_kratka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711" y="2271896"/>
            <a:ext cx="3804955" cy="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480523" y="2288732"/>
            <a:ext cx="11363545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2000" dirty="0">
              <a:solidFill>
                <a:srgbClr val="FF0000"/>
              </a:solidFill>
            </a:endParaRPr>
          </a:p>
          <a:p>
            <a:pPr algn="ctr"/>
            <a:endParaRPr lang="pl-PL" sz="2000" dirty="0">
              <a:solidFill>
                <a:srgbClr val="FF0000"/>
              </a:solidFill>
            </a:endParaRPr>
          </a:p>
          <a:p>
            <a:pPr algn="ctr"/>
            <a:endParaRPr lang="pl-PL" sz="2000" dirty="0">
              <a:solidFill>
                <a:srgbClr val="FF0000"/>
              </a:solidFill>
            </a:endParaRPr>
          </a:p>
          <a:p>
            <a:pPr algn="ctr"/>
            <a:r>
              <a:rPr lang="pl-PL" sz="2000" dirty="0"/>
              <a:t>Pamiętaj, że znak „x” to co najmniej dwie linie, które przecinają się w obrębie kratki </a:t>
            </a:r>
          </a:p>
          <a:p>
            <a:pPr algn="ctr"/>
            <a:endParaRPr lang="pl-PL" sz="2800" b="1" dirty="0"/>
          </a:p>
          <a:p>
            <a:pPr algn="ctr"/>
            <a:r>
              <a:rPr lang="pl-PL" sz="2800" b="1" dirty="0"/>
              <a:t>-Nieważne są karty do głosowania </a:t>
            </a:r>
            <a:r>
              <a:rPr lang="pl-PL" sz="2000" dirty="0">
                <a:solidFill>
                  <a:srgbClr val="FF0000"/>
                </a:solidFill>
              </a:rPr>
              <a:t>inne niż urzędowo ustalone lub nieopatrzone pieczęcią obwodowej komisji wyborczej.</a:t>
            </a:r>
            <a:endParaRPr lang="pl-PL" sz="2000" dirty="0"/>
          </a:p>
          <a:p>
            <a:pPr algn="just"/>
            <a:r>
              <a:rPr lang="pl-PL" sz="2800" b="1" dirty="0"/>
              <a:t>  </a:t>
            </a:r>
          </a:p>
          <a:p>
            <a:pPr algn="just"/>
            <a:r>
              <a:rPr lang="pl-PL" sz="2800" b="1"/>
              <a:t>   </a:t>
            </a:r>
            <a:r>
              <a:rPr lang="pl-PL" sz="2800" b="1" dirty="0"/>
              <a:t>-Karty całkowicie przedarte </a:t>
            </a:r>
            <a:r>
              <a:rPr lang="pl-PL" sz="2000" dirty="0"/>
              <a:t>na dwie lub więcej części nie są to karty nieważne – </a:t>
            </a:r>
            <a:r>
              <a:rPr lang="pl-PL" sz="2000" b="1" u="sng" dirty="0"/>
              <a:t>takich kart nie bierze się pod uwagę w obliczeniach. Karty takie należy zapakować w pakiet ,opieczętować i opisać. </a:t>
            </a:r>
          </a:p>
          <a:p>
            <a:r>
              <a:rPr lang="pl-PL" dirty="0"/>
              <a:t>		</a:t>
            </a:r>
          </a:p>
          <a:p>
            <a:r>
              <a:rPr lang="pl-PL" dirty="0"/>
              <a:t>                 </a:t>
            </a:r>
          </a:p>
          <a:p>
            <a:endParaRPr lang="pl-PL" dirty="0"/>
          </a:p>
          <a:p>
            <a:r>
              <a:rPr lang="pl-PL" dirty="0"/>
              <a:t> 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D673B67-22B4-238E-D750-AF3942E8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5652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040AA8-7A1F-089C-2649-4D6E6BAA2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38100" dir="2700000" algn="tl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Zadania Obwodowych Komisji Wyborczych</a:t>
            </a:r>
            <a:b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38100" dir="2700000" algn="tl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pl-PL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Ustalenie ważności głosu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AA7182E-F4D8-A971-C9D5-F6A5761221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993" t="26187" r="17624" b="20230"/>
          <a:stretch/>
        </p:blipFill>
        <p:spPr>
          <a:xfrm>
            <a:off x="1131498" y="1690688"/>
            <a:ext cx="10222302" cy="4712233"/>
          </a:xfr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9BD0643-EC54-E45E-7234-E01B0847A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42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239668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402A93-6D01-8D69-9221-7C9062699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rgbClr val="FF0000"/>
                </a:solidFill>
              </a:rPr>
              <a:t>USTALENIE WYNIKÓW GŁOSOWANIA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9D9FE838-5947-F95D-6D9F-9E29CA6752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329" t="29321" r="15305" b="24820"/>
          <a:stretch/>
        </p:blipFill>
        <p:spPr>
          <a:xfrm>
            <a:off x="1723094" y="1817234"/>
            <a:ext cx="8745812" cy="4002465"/>
          </a:xfr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2F297D8-2201-601E-FB74-C4064AB88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71976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7B0F2E-D494-7498-D94E-90DFC1340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chemeClr val="accent6">
                    <a:lumMod val="50000"/>
                  </a:schemeClr>
                </a:solidFill>
              </a:rPr>
              <a:t>GŁOSY WAŻNE 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4842C4C2-A6A8-6FFB-79F7-35A6F2FC9A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329" t="22581" r="14538" b="14845"/>
          <a:stretch/>
        </p:blipFill>
        <p:spPr>
          <a:xfrm>
            <a:off x="101600" y="1690688"/>
            <a:ext cx="5505321" cy="3448579"/>
          </a:xfr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1EF6C40-D0DC-D893-F004-02779E021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34911"/>
            <a:ext cx="2743200" cy="365125"/>
          </a:xfrm>
        </p:spPr>
        <p:txBody>
          <a:bodyPr/>
          <a:lstStyle/>
          <a:p>
            <a:fld id="{F6FB121D-0A76-44F0-B8B6-05EB5644524C}" type="slidenum">
              <a:rPr lang="pl-PL" smtClean="0"/>
              <a:t>44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54155C6-2A5D-2DD9-9164-25E09CBB08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50" t="24653" r="14027" b="14814"/>
          <a:stretch/>
        </p:blipFill>
        <p:spPr>
          <a:xfrm>
            <a:off x="5700054" y="1563687"/>
            <a:ext cx="6142826" cy="3655225"/>
          </a:xfrm>
          <a:prstGeom prst="rect">
            <a:avLst/>
          </a:prstGeom>
        </p:spPr>
      </p:pic>
      <p:pic>
        <p:nvPicPr>
          <p:cNvPr id="2050" name="Picture 2" descr="Fajka (znak wyboru) – Wikipedia, wolna encyklopedia">
            <a:extLst>
              <a:ext uri="{FF2B5EF4-FFF2-40B4-BE49-F238E27FC236}">
                <a16:creationId xmlns:a16="http://schemas.microsoft.com/office/drawing/2014/main" id="{17792CB6-D8DB-C693-68A8-389431E2F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988" y="1481138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ajka (znak wyboru) – Wikipedia, wolna encyklopedia">
            <a:extLst>
              <a:ext uri="{FF2B5EF4-FFF2-40B4-BE49-F238E27FC236}">
                <a16:creationId xmlns:a16="http://schemas.microsoft.com/office/drawing/2014/main" id="{5EDB2AED-055D-8019-7A2F-B1162EC2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624" y="130690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5836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7242BE-5892-2378-4B47-0104EE800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rgbClr val="FF0000"/>
                </a:solidFill>
              </a:rPr>
              <a:t>GŁOS NIEWAŻNY </a:t>
            </a:r>
            <a:br>
              <a:rPr lang="pl-PL" b="1" dirty="0">
                <a:solidFill>
                  <a:srgbClr val="FF0000"/>
                </a:solidFill>
              </a:rPr>
            </a:br>
            <a:r>
              <a:rPr lang="pl-PL" b="1" dirty="0">
                <a:solidFill>
                  <a:srgbClr val="FF0000"/>
                </a:solidFill>
              </a:rPr>
              <a:t>W WYBORACH DO RADY GMINY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AA5BF00-1001-967B-B334-8F7636588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l-PL" sz="1800" b="1" i="0" u="none" strike="noStrike" baseline="0" dirty="0">
                <a:latin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l-PL" sz="1800" b="1" i="0" u="sng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wyborca mo</a:t>
            </a:r>
            <a:r>
              <a:rPr lang="pl-PL" sz="1800" b="1" i="0" u="sng" strike="noStrike" baseline="0" dirty="0">
                <a:solidFill>
                  <a:srgbClr val="FF0000"/>
                </a:solidFill>
                <a:latin typeface="Arial,Bold"/>
              </a:rPr>
              <a:t>ż</a:t>
            </a:r>
            <a:r>
              <a:rPr lang="pl-PL" sz="1800" b="1" i="0" u="sng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e głosowa</a:t>
            </a:r>
            <a:r>
              <a:rPr lang="pl-PL" sz="1800" b="1" i="0" u="sng" strike="noStrike" baseline="0" dirty="0">
                <a:solidFill>
                  <a:srgbClr val="FF0000"/>
                </a:solidFill>
                <a:latin typeface="Arial,Bold"/>
              </a:rPr>
              <a:t>ć </a:t>
            </a:r>
            <a:r>
              <a:rPr lang="pl-PL" sz="1800" b="1" i="0" u="sng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na jednego kandydata.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pl-PL" sz="1800" b="1" i="0" u="sng" strike="noStrike" baseline="0" dirty="0">
                <a:solidFill>
                  <a:srgbClr val="FF0000"/>
                </a:solidFill>
                <a:latin typeface="ArialBlack"/>
              </a:rPr>
              <a:t>Za nieważny </a:t>
            </a:r>
            <a:r>
              <a:rPr lang="pl-PL" sz="18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uznaje si</a:t>
            </a:r>
            <a:r>
              <a:rPr lang="pl-PL" sz="1800" b="1" i="0" u="none" strike="noStrike" baseline="0" dirty="0">
                <a:solidFill>
                  <a:srgbClr val="FF0000"/>
                </a:solidFill>
                <a:latin typeface="Arial,Bold"/>
              </a:rPr>
              <a:t>ę </a:t>
            </a:r>
            <a:r>
              <a:rPr lang="pl-PL" sz="18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głos</a:t>
            </a:r>
            <a:r>
              <a:rPr lang="pl-PL" sz="1800" b="1" i="0" u="none" strike="noStrike" baseline="0" dirty="0">
                <a:latin typeface="Arial" panose="020B0604020202020204" pitchFamily="34" charset="0"/>
              </a:rPr>
              <a:t>, gdy wyborca w kratce na karcie do głosowania: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pl-PL" sz="1800" b="0" i="0" u="none" strike="noStrike" baseline="0" dirty="0">
                <a:latin typeface="Wingdings" panose="05000000000000000000" pitchFamily="2" charset="2"/>
              </a:rPr>
              <a:t> </a:t>
            </a:r>
            <a:r>
              <a:rPr lang="pl-PL" sz="1800" b="1" i="0" u="none" strike="noStrike" baseline="0" dirty="0">
                <a:latin typeface="Arial" panose="020B0604020202020204" pitchFamily="34" charset="0"/>
              </a:rPr>
              <a:t>postawił znak „x”  przy nazwisku wi</a:t>
            </a:r>
            <a:r>
              <a:rPr lang="pl-PL" sz="1800" b="1" i="0" u="none" strike="noStrike" baseline="0" dirty="0">
                <a:latin typeface="Arial,Bold"/>
              </a:rPr>
              <a:t>ę</a:t>
            </a:r>
            <a:r>
              <a:rPr lang="pl-PL" sz="1800" b="1" i="0" u="none" strike="noStrike" baseline="0" dirty="0">
                <a:latin typeface="Arial" panose="020B0604020202020204" pitchFamily="34" charset="0"/>
              </a:rPr>
              <a:t>cej ni</a:t>
            </a:r>
            <a:r>
              <a:rPr lang="pl-PL" sz="1800" b="1" i="0" u="none" strike="noStrike" baseline="0" dirty="0">
                <a:latin typeface="Arial,Bold"/>
              </a:rPr>
              <a:t>ż </a:t>
            </a:r>
            <a:r>
              <a:rPr lang="pl-PL" sz="1800" b="1" i="0" u="none" strike="noStrike" baseline="0" dirty="0">
                <a:latin typeface="Arial" panose="020B0604020202020204" pitchFamily="34" charset="0"/>
              </a:rPr>
              <a:t>jednego kandydata;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pl-PL" sz="1800" b="0" i="0" u="none" strike="noStrike" baseline="0" dirty="0">
                <a:latin typeface="Wingdings" panose="05000000000000000000" pitchFamily="2" charset="2"/>
              </a:rPr>
              <a:t> </a:t>
            </a:r>
            <a:r>
              <a:rPr lang="pl-PL" sz="1800" b="1" i="0" u="none" strike="noStrike" baseline="0" dirty="0">
                <a:latin typeface="Arial" panose="020B0604020202020204" pitchFamily="34" charset="0"/>
              </a:rPr>
              <a:t>nie postawił znaku „x”  przy nazwisku </a:t>
            </a:r>
            <a:r>
              <a:rPr lang="pl-PL" sz="1800" b="1" i="0" u="none" strike="noStrike" baseline="0" dirty="0">
                <a:latin typeface="Arial,Bold"/>
              </a:rPr>
              <a:t>ż</a:t>
            </a:r>
            <a:r>
              <a:rPr lang="pl-PL" sz="1800" b="1" i="0" u="none" strike="noStrike" baseline="0" dirty="0">
                <a:latin typeface="Arial" panose="020B0604020202020204" pitchFamily="34" charset="0"/>
              </a:rPr>
              <a:t>adnego kandydata;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pl-PL" sz="1800" b="0" i="0" u="none" strike="noStrike" baseline="0" dirty="0">
                <a:latin typeface="Wingdings" panose="05000000000000000000" pitchFamily="2" charset="2"/>
              </a:rPr>
              <a:t> </a:t>
            </a:r>
            <a:r>
              <a:rPr lang="pl-PL" sz="1800" b="1" i="0" u="none" strike="noStrike" baseline="0" dirty="0">
                <a:latin typeface="Arial" panose="020B0604020202020204" pitchFamily="34" charset="0"/>
              </a:rPr>
              <a:t>postawił znak „x”  tylko przy nazwisku kandydata skre</a:t>
            </a:r>
            <a:r>
              <a:rPr lang="pl-PL" sz="1800" b="1" i="0" u="none" strike="noStrike" baseline="0" dirty="0">
                <a:latin typeface="Arial,Bold"/>
              </a:rPr>
              <a:t>ś</a:t>
            </a:r>
            <a:r>
              <a:rPr lang="pl-PL" sz="1800" b="1" i="0" u="none" strike="noStrike" baseline="0" dirty="0">
                <a:latin typeface="Arial" panose="020B0604020202020204" pitchFamily="34" charset="0"/>
              </a:rPr>
              <a:t>lonego przez gminn</a:t>
            </a:r>
            <a:r>
              <a:rPr lang="pl-PL" sz="1800" b="1" i="0" u="none" strike="noStrike" baseline="0" dirty="0">
                <a:latin typeface="Arial,Bold"/>
              </a:rPr>
              <a:t>ą </a:t>
            </a:r>
            <a:r>
              <a:rPr lang="pl-PL" sz="1800" b="1" i="0" u="none" strike="noStrike" baseline="0" dirty="0">
                <a:latin typeface="Arial" panose="020B0604020202020204" pitchFamily="34" charset="0"/>
              </a:rPr>
              <a:t>komisj</a:t>
            </a:r>
            <a:r>
              <a:rPr lang="pl-PL" sz="1800" b="1" i="0" u="none" strike="noStrike" baseline="0" dirty="0">
                <a:latin typeface="Arial,Bold"/>
              </a:rPr>
              <a:t>ę </a:t>
            </a:r>
            <a:r>
              <a:rPr lang="pl-PL" sz="1800" b="1" i="0" u="none" strike="noStrike" baseline="0" dirty="0">
                <a:latin typeface="Arial" panose="020B0604020202020204" pitchFamily="34" charset="0"/>
              </a:rPr>
              <a:t>wyborcz</a:t>
            </a:r>
            <a:r>
              <a:rPr lang="pl-PL" sz="1800" b="1" i="0" u="none" strike="noStrike" baseline="0" dirty="0">
                <a:latin typeface="Arial,Bold"/>
              </a:rPr>
              <a:t>ą</a:t>
            </a:r>
            <a:r>
              <a:rPr lang="pl-PL" sz="1800" b="1" i="0" u="none" strike="noStrike" baseline="0" dirty="0">
                <a:latin typeface="Arial" panose="020B0604020202020204" pitchFamily="34" charset="0"/>
              </a:rPr>
              <a:t>.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D97212A-9737-0F4F-87EA-2489228B8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45</a:t>
            </a:fld>
            <a:endParaRPr lang="pl-PL"/>
          </a:p>
        </p:txBody>
      </p:sp>
      <p:pic>
        <p:nvPicPr>
          <p:cNvPr id="5" name="Picture 2" descr="Wybory samorządowe 2018: ważny znak X - Infor.pl">
            <a:extLst>
              <a:ext uri="{FF2B5EF4-FFF2-40B4-BE49-F238E27FC236}">
                <a16:creationId xmlns:a16="http://schemas.microsoft.com/office/drawing/2014/main" id="{4004B84D-63BD-C2D0-2E02-0406EEF49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668" y="564357"/>
            <a:ext cx="1193800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6113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E145D7-85DD-EF3D-8341-91B89EA1F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pl-P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GŁOS NIEWAŻNY </a:t>
            </a:r>
            <a:br>
              <a:rPr kumimoji="0" lang="pl-P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pl-P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 WYBORACH BURMISTRZA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1BC4E32-F7BB-8CDA-5583-261701E6F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b="1" u="sng" dirty="0">
                <a:solidFill>
                  <a:srgbClr val="FF0000"/>
                </a:solidFill>
              </a:rPr>
              <a:t>Za nieważny uznaje się głos</a:t>
            </a:r>
            <a:r>
              <a:rPr lang="pl-PL" dirty="0"/>
              <a:t>, </a:t>
            </a:r>
          </a:p>
          <a:p>
            <a:pPr marL="0" indent="0" algn="ctr">
              <a:buNone/>
            </a:pPr>
            <a:r>
              <a:rPr lang="pl-PL" dirty="0"/>
              <a:t>gdy wyborca w kratce na karcie do głosowania: </a:t>
            </a:r>
          </a:p>
          <a:p>
            <a:pPr marL="514350" indent="-514350">
              <a:buFont typeface="+mj-lt"/>
              <a:buAutoNum type="arabicPeriod"/>
            </a:pPr>
            <a:r>
              <a:rPr lang="pl-PL" b="1" dirty="0"/>
              <a:t>postawił znak „x” obok nazwiska dwóch lub większej liczby kandydatów</a:t>
            </a:r>
            <a:r>
              <a:rPr lang="pl-PL" dirty="0"/>
              <a:t>;  </a:t>
            </a:r>
          </a:p>
          <a:p>
            <a:pPr marL="514350" indent="-514350">
              <a:buFont typeface="+mj-lt"/>
              <a:buAutoNum type="arabicPeriod"/>
            </a:pPr>
            <a:r>
              <a:rPr lang="pl-PL" b="1" dirty="0"/>
              <a:t>nie postawił znaku „x” obok nazwiska żadnego kandydata</a:t>
            </a:r>
            <a:r>
              <a:rPr lang="pl-PL" dirty="0"/>
              <a:t>; </a:t>
            </a:r>
          </a:p>
          <a:p>
            <a:pPr marL="514350" indent="-514350">
              <a:buFont typeface="+mj-lt"/>
              <a:buAutoNum type="arabicPeriod"/>
            </a:pPr>
            <a:r>
              <a:rPr lang="pl-PL" b="1" dirty="0"/>
              <a:t>postawił znak „x” wyłącznie obok nazwiska skreślonego kandydata</a:t>
            </a:r>
            <a:r>
              <a:rPr lang="pl-PL" dirty="0"/>
              <a:t>.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FD831BC-716C-5C90-E089-B88AA7D8A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46</a:t>
            </a:fld>
            <a:endParaRPr lang="pl-PL"/>
          </a:p>
        </p:txBody>
      </p:sp>
      <p:pic>
        <p:nvPicPr>
          <p:cNvPr id="5" name="Picture 2" descr="Wybory samorządowe 2018: ważny znak X - Infor.pl">
            <a:extLst>
              <a:ext uri="{FF2B5EF4-FFF2-40B4-BE49-F238E27FC236}">
                <a16:creationId xmlns:a16="http://schemas.microsoft.com/office/drawing/2014/main" id="{D6F9FBEA-5593-AA15-F929-FB56289F8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868" y="757237"/>
            <a:ext cx="1193800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8184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AE4821-0674-E2B0-F68C-820D294A8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kumimoji="0" lang="pl-P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GŁOS NIEWAŻNY </a:t>
            </a:r>
            <a:br>
              <a:rPr kumimoji="0" lang="pl-P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lang="pl-PL" sz="1800" b="1" i="0" u="none" strike="noStrike" baseline="0" dirty="0">
                <a:solidFill>
                  <a:srgbClr val="C10000"/>
                </a:solidFill>
                <a:latin typeface="Arial" panose="020B0604020202020204" pitchFamily="34" charset="0"/>
              </a:rPr>
              <a:t> </a:t>
            </a:r>
            <a:br>
              <a:rPr lang="pl-PL" sz="1800" b="1" i="0" u="none" strike="noStrike" baseline="0" dirty="0">
                <a:solidFill>
                  <a:srgbClr val="C10000"/>
                </a:solidFill>
                <a:latin typeface="Arial" panose="020B0604020202020204" pitchFamily="34" charset="0"/>
              </a:rPr>
            </a:br>
            <a:r>
              <a:rPr lang="pl-PL" sz="28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Rady Powiatu, Sejmiku Województwa</a:t>
            </a:r>
            <a:endParaRPr lang="pl-PL" sz="2800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1DA8C33-167F-6FB2-A0DB-40B7C5EF7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pl-PL" b="1" u="sng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pl-PL" b="1" u="sng" dirty="0">
                <a:solidFill>
                  <a:srgbClr val="FF0000"/>
                </a:solidFill>
              </a:rPr>
              <a:t>Za nieważny uznaje się głos</a:t>
            </a:r>
            <a:r>
              <a:rPr lang="pl-PL" dirty="0"/>
              <a:t>, gdy wyborca w kratce na karcie do głosowania: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pl-PL" dirty="0"/>
              <a:t>postawił znak „x” przy nazwiskach dwóch lub większej liczby kandydatów </a:t>
            </a:r>
            <a:r>
              <a:rPr lang="pl-PL" b="1" u="sng" dirty="0"/>
              <a:t>z różnych list</a:t>
            </a:r>
            <a:r>
              <a:rPr lang="pl-PL" dirty="0"/>
              <a:t>;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pl-PL" dirty="0"/>
              <a:t>nie postawił znaku „x” przy nazwisku żadnego kandydata;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pl-PL" dirty="0"/>
              <a:t>postawił znak „x” wyłącznie przy nazwisku kandydata z listy, której rejestrację unieważniono.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C696198-0E35-D527-76E7-348C88373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47</a:t>
            </a:fld>
            <a:endParaRPr lang="pl-PL"/>
          </a:p>
        </p:txBody>
      </p:sp>
      <p:pic>
        <p:nvPicPr>
          <p:cNvPr id="3074" name="Picture 2" descr="Wybory samorządowe 2018: ważny znak X - Infor.pl">
            <a:extLst>
              <a:ext uri="{FF2B5EF4-FFF2-40B4-BE49-F238E27FC236}">
                <a16:creationId xmlns:a16="http://schemas.microsoft.com/office/drawing/2014/main" id="{F10867B6-90DC-DAFA-3A16-D112E14CD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134" y="681037"/>
            <a:ext cx="1193800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0597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8F92A884-38B9-A93A-83F1-3FB7C48DEF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061" t="12527" r="9285" b="10811"/>
          <a:stretch/>
        </p:blipFill>
        <p:spPr>
          <a:xfrm>
            <a:off x="2046514" y="333828"/>
            <a:ext cx="8519886" cy="6022521"/>
          </a:xfr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68996D1-33B7-9013-DDE5-39F9146B7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69461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B43FDF-8C9F-443F-650E-743D54EAD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6741FE9-1464-9038-3E43-9970E99B8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49</a:t>
            </a:fld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92A8DC3-D4D7-941E-B146-9275E1FF09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347" t="13580" r="17014" b="12592"/>
          <a:stretch/>
        </p:blipFill>
        <p:spPr>
          <a:xfrm>
            <a:off x="1408923" y="365125"/>
            <a:ext cx="8954278" cy="587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06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</a:rPr>
              <a:t>Zadania Obwodowych Komisji Wyborczych: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b="1" dirty="0">
                <a:solidFill>
                  <a:srgbClr val="FF0000"/>
                </a:solidFill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</a:rPr>
              <a:t>SOBOTA – 6 kwietnia 2024 r.</a:t>
            </a:r>
            <a:endParaRPr lang="pl-PL" sz="2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pl-PL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Komisje od obwodu </a:t>
            </a:r>
          </a:p>
          <a:p>
            <a:pPr marL="0" indent="0">
              <a:buNone/>
            </a:pPr>
            <a:r>
              <a:rPr lang="pl-PL" b="1" u="sng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1-7 o godzinie. 7:00</a:t>
            </a:r>
            <a:r>
              <a:rPr lang="pl-PL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,</a:t>
            </a:r>
            <a:r>
              <a:rPr lang="pl-PL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pl-PL" b="1" u="sng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8-14 o godzinie 9:00,</a:t>
            </a:r>
          </a:p>
          <a:p>
            <a:pPr marL="0" indent="0">
              <a:buNone/>
            </a:pPr>
            <a:r>
              <a:rPr lang="pl-PL" b="1" u="sng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15-22 o godzinie 11:00 </a:t>
            </a:r>
            <a:r>
              <a:rPr lang="pl-PL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stawiają się w Urzędzie Gminy w Gniewkowie, I piętro( sala sesyjna ) w celu: </a:t>
            </a:r>
          </a:p>
          <a:p>
            <a:pPr marL="0" indent="0">
              <a:buNone/>
            </a:pPr>
            <a:r>
              <a:rPr lang="pl-PL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- przeliczenia kart do głosowania, </a:t>
            </a:r>
          </a:p>
          <a:p>
            <a:pPr>
              <a:buFontTx/>
              <a:buChar char="-"/>
            </a:pPr>
            <a:r>
              <a:rPr lang="pl-PL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odbioru materiałów wyborczych.</a:t>
            </a:r>
          </a:p>
          <a:p>
            <a:pPr marL="0" indent="0">
              <a:buNone/>
            </a:pPr>
            <a:r>
              <a:rPr lang="pl-PL" b="1" dirty="0">
                <a:solidFill>
                  <a:srgbClr val="FF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Po przeliczeniu kart komisje zabierają kosze z materiałami biurowymi i obwieszczenia urzędowe. W depozycie w Urzędzie Miejskim zostają karty do głosowania, spis wyborców i pieczątka. </a:t>
            </a:r>
          </a:p>
          <a:p>
            <a:pPr marL="0" indent="0">
              <a:buNone/>
            </a:pPr>
            <a:r>
              <a:rPr lang="pl-PL" sz="23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Do wykonania zadania niezbędna jest co najmniej ½ pełnego składu komisji.</a:t>
            </a:r>
          </a:p>
          <a:p>
            <a:pPr marL="0" indent="0">
              <a:buNone/>
            </a:pPr>
            <a:r>
              <a:rPr lang="pl-PL" sz="23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Komisja 5 osobowa– musi wykonywać czynności w składzie 3 osoby;</a:t>
            </a:r>
          </a:p>
          <a:p>
            <a:pPr marL="0" indent="0">
              <a:buNone/>
            </a:pPr>
            <a:r>
              <a:rPr lang="pl-PL" sz="23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Komisja 7 osobowa– musi wykonywać czynności w składzie 4 osoby;</a:t>
            </a:r>
          </a:p>
          <a:p>
            <a:pPr marL="0" indent="0">
              <a:buNone/>
            </a:pPr>
            <a:r>
              <a:rPr lang="pl-PL" sz="23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Komisja 9 osobowa– musi wykonywać czynności w składzie 5 osób.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5C083B8-63BE-787B-2C28-10ABC8CFC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16158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B62E75-3ADE-2AB1-455B-4313AEB2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657" y="365125"/>
            <a:ext cx="5689600" cy="1325563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1868062-CBF6-1752-AFF1-014BD67AC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33229" cy="4351338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379DBA2-22A0-981D-8A62-882F9C9E2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50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4189542-D4A0-4331-57F0-E2A8AD10C3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22" t="11853" r="14167" b="19382"/>
          <a:stretch/>
        </p:blipFill>
        <p:spPr>
          <a:xfrm>
            <a:off x="838200" y="365125"/>
            <a:ext cx="9510486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669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BC3DE2-3339-0732-5EF9-6359076A9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SPORZĄDZENIE PROTOKOŁÓW GŁOSOWANIA</a:t>
            </a:r>
            <a:br>
              <a:rPr lang="pl-P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PODANIE ICH DO PUBLICZNEJ WIADOMOŚCI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AC00B07-34C3-EE2C-2D40-3428F382D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Komisja po ustaleniu wyników </a:t>
            </a:r>
            <a:r>
              <a:rPr kumimoji="0" lang="pl-PL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 pomocą obsługi informatycznej 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 wprowadzeniu wyników do systemu drukuje: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egzemplarze </a:t>
            </a: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PROTOKOŁU </a:t>
            </a:r>
            <a:r>
              <a:rPr lang="pl-PL" sz="2200" b="1" dirty="0"/>
              <a:t>do rady gminy;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egzemplarze </a:t>
            </a: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PROTOKOŁU do</a:t>
            </a:r>
            <a:r>
              <a:rPr lang="pl-PL" sz="2200" b="1" dirty="0"/>
              <a:t> rady powiatu;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egzemplarze </a:t>
            </a: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PROTOKOŁU do rady </a:t>
            </a:r>
            <a:r>
              <a:rPr lang="pl-PL" sz="2200" b="1" dirty="0"/>
              <a:t> sejmiku województwa;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200" b="1" dirty="0"/>
              <a:t> </a:t>
            </a: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egzemplarze </a:t>
            </a: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PROTOKOŁU wyboru burmistrza</a:t>
            </a:r>
            <a:r>
              <a:rPr lang="pl-PL" sz="2200" b="1" dirty="0"/>
              <a:t> 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pl-PL" sz="1700" b="1" dirty="0"/>
              <a:t>Oraz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pl-PL" sz="1700" b="1" dirty="0">
                <a:solidFill>
                  <a:schemeClr val="accent6"/>
                </a:solidFill>
              </a:rPr>
              <a:t> po 2 egzemplarze</a:t>
            </a:r>
            <a:r>
              <a:rPr lang="pl-PL" sz="1700" dirty="0">
                <a:solidFill>
                  <a:schemeClr val="accent6"/>
                </a:solidFill>
              </a:rPr>
              <a:t> </a:t>
            </a:r>
            <a:r>
              <a:rPr lang="pl-PL" sz="1700" dirty="0"/>
              <a:t>z każdych wyborów</a:t>
            </a:r>
            <a:r>
              <a:rPr lang="pl-PL" sz="1700" b="1" dirty="0">
                <a:solidFill>
                  <a:schemeClr val="accent6"/>
                </a:solidFill>
              </a:rPr>
              <a:t> </a:t>
            </a:r>
            <a:r>
              <a:rPr lang="pl-PL" sz="1700" b="1" dirty="0"/>
              <a:t>raportu ostrzeżeń </a:t>
            </a:r>
            <a:r>
              <a:rPr lang="pl-PL" sz="1700" b="1" u="sng" dirty="0">
                <a:solidFill>
                  <a:srgbClr val="FF0000"/>
                </a:solidFill>
              </a:rPr>
              <a:t>jeśli komisja je sporządziła !!!</a:t>
            </a:r>
            <a:endParaRPr lang="pl-PL" sz="1700" b="1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Wydrukowany protokoły głosowania , </a:t>
            </a:r>
            <a:r>
              <a:rPr kumimoji="0" lang="pl-PL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podpisują wszyscy członkowie komisji 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obecni przy jego sporządzeniu, Protokoły </a:t>
            </a:r>
            <a:r>
              <a:rPr kumimoji="0" lang="pl-PL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opatruje się pieczęcią komisji w wyznaczonym miejscu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 Wszyscy członkowie komisji obecni przy sporządzeniu protokołów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parafują 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wszystkie strony  egzemplarzy protokołów, za wyjątkiem strony z podpisami członków komisji i stron pustych (dotyczy to przypadku drukowania dwustronnego).  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70E34C3-5423-5F93-1966-96AFEA2AF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26440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AE730B8-DD22-EC03-76A8-D9C76FDC2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52</a:t>
            </a:fld>
            <a:endParaRPr lang="pl-PL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4F8580FF-2942-3B03-8E23-306EBE82B6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249" t="12915" r="9833" b="5947"/>
          <a:stretch/>
        </p:blipFill>
        <p:spPr>
          <a:xfrm>
            <a:off x="2065868" y="600597"/>
            <a:ext cx="7696200" cy="5495403"/>
          </a:xfrm>
        </p:spPr>
      </p:pic>
    </p:spTree>
    <p:extLst>
      <p:ext uri="{BB962C8B-B14F-4D97-AF65-F5344CB8AC3E}">
        <p14:creationId xmlns:p14="http://schemas.microsoft.com/office/powerpoint/2010/main" val="9323917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8807"/>
          </a:xfrm>
        </p:spPr>
        <p:txBody>
          <a:bodyPr/>
          <a:lstStyle/>
          <a:p>
            <a:pPr algn="ctr"/>
            <a:r>
              <a:rPr lang="pl-PL" sz="3600" b="1" u="sng" dirty="0">
                <a:solidFill>
                  <a:srgbClr val="FF0000"/>
                </a:solidFill>
              </a:rPr>
              <a:t>PROTOKOŁY USTALENIA WYNIKÓW GŁOSOWANIA-koperty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28133" y="1553932"/>
            <a:ext cx="11184467" cy="463149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dirty="0"/>
              <a:t>1 koperta – Rada Gminy </a:t>
            </a:r>
          </a:p>
          <a:p>
            <a:pPr marL="0" indent="0">
              <a:buNone/>
            </a:pPr>
            <a:r>
              <a:rPr lang="pl-PL" sz="1900" dirty="0"/>
              <a:t>Opis na kopercie: </a:t>
            </a:r>
          </a:p>
          <a:p>
            <a:pPr marL="0" indent="0">
              <a:buNone/>
            </a:pPr>
            <a:r>
              <a:rPr lang="pl-PL" sz="1900" dirty="0"/>
              <a:t>„Wybory do Rady Gminy ……………………….. Okręg wyborczy nr ........ Obwód głosowania nr ........  </a:t>
            </a:r>
          </a:p>
          <a:p>
            <a:pPr marL="0" indent="0">
              <a:buNone/>
            </a:pPr>
            <a:r>
              <a:rPr lang="pl-PL" sz="1900" dirty="0"/>
              <a:t>Adres siedziby Obwodowej Komisji Wyborczej ...................................................................................... .”. </a:t>
            </a:r>
          </a:p>
          <a:p>
            <a:pPr marL="0" indent="0">
              <a:buNone/>
            </a:pPr>
            <a:r>
              <a:rPr lang="pl-PL" dirty="0"/>
              <a:t>2 koperta – Rada Powiatu</a:t>
            </a:r>
          </a:p>
          <a:p>
            <a:pPr marL="0" indent="0">
              <a:buNone/>
            </a:pPr>
            <a:r>
              <a:rPr lang="pl-PL" sz="1900" dirty="0"/>
              <a:t>Opis na kopercie: </a:t>
            </a:r>
          </a:p>
          <a:p>
            <a:pPr marL="0" indent="0">
              <a:buNone/>
            </a:pPr>
            <a:r>
              <a:rPr lang="pl-PL" sz="1900" dirty="0"/>
              <a:t>„Wybory do Rady Powiatu ……………………….. Okręg wyborczy nr ........ Obwód głosowania nr ........ </a:t>
            </a:r>
          </a:p>
          <a:p>
            <a:pPr marL="0" indent="0">
              <a:buNone/>
            </a:pPr>
            <a:r>
              <a:rPr lang="pl-PL" sz="1900" dirty="0"/>
              <a:t>Gmina ............................... Adres siedziby Obwodowej Komisji Wyborczej ...................................................................................... .”, </a:t>
            </a:r>
          </a:p>
          <a:p>
            <a:pPr marL="0" indent="0">
              <a:buNone/>
            </a:pPr>
            <a:r>
              <a:rPr lang="pl-PL" dirty="0"/>
              <a:t>3 koperta – Sejmik Województwa</a:t>
            </a:r>
          </a:p>
          <a:p>
            <a:pPr marL="0" indent="0">
              <a:buNone/>
            </a:pPr>
            <a:r>
              <a:rPr lang="pl-PL" sz="1900" dirty="0"/>
              <a:t>Opis na kopercie: </a:t>
            </a:r>
          </a:p>
          <a:p>
            <a:pPr marL="0" indent="0">
              <a:buNone/>
            </a:pPr>
            <a:r>
              <a:rPr lang="pl-PL" sz="1900" dirty="0"/>
              <a:t>„Wybory do Sejmiku Województwa ……………………….. Okręg wyborczy nr ........ Obwód głosowania nr ........ </a:t>
            </a:r>
          </a:p>
          <a:p>
            <a:pPr marL="0" indent="0">
              <a:buNone/>
            </a:pPr>
            <a:r>
              <a:rPr lang="pl-PL" sz="1900" dirty="0"/>
              <a:t>Gmina ............................... Adres siedziby Obwodowej Komisji Wyborczej ...................................................................................... .”, </a:t>
            </a:r>
          </a:p>
          <a:p>
            <a:pPr marL="0" indent="0">
              <a:buNone/>
            </a:pPr>
            <a:r>
              <a:rPr lang="pl-PL" dirty="0"/>
              <a:t>4 koperta – wybory Burmistrza</a:t>
            </a:r>
          </a:p>
          <a:p>
            <a:pPr marL="0" indent="0">
              <a:buNone/>
            </a:pPr>
            <a:r>
              <a:rPr lang="pl-PL" sz="1900" dirty="0"/>
              <a:t>Opis na kopercie: </a:t>
            </a:r>
          </a:p>
          <a:p>
            <a:pPr marL="0" indent="0">
              <a:buNone/>
            </a:pPr>
            <a:r>
              <a:rPr lang="pl-PL" sz="1900" dirty="0"/>
              <a:t>„Wybory Burmistrza………………………..  Obwód głosowania nr ........  </a:t>
            </a:r>
          </a:p>
          <a:p>
            <a:pPr marL="0" indent="0">
              <a:buNone/>
            </a:pPr>
            <a:r>
              <a:rPr lang="pl-PL" sz="1900" dirty="0"/>
              <a:t>Adres siedziby Obwodowej Komisji Wyborczej ...................................................................................... .”, </a:t>
            </a:r>
          </a:p>
          <a:p>
            <a:pPr marL="0" indent="0">
              <a:buNone/>
            </a:pPr>
            <a:endParaRPr lang="pl-PL" sz="1900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3B5CAFF-2B00-0373-D330-2014DA53D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44989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B7B9B9-638F-E554-0DF6-CA1397996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b="1" u="sng" dirty="0">
                <a:solidFill>
                  <a:srgbClr val="FF0000"/>
                </a:solidFill>
              </a:rPr>
              <a:t>PROTOKOŁY USTALENIA WYNIKÓW GŁOSOWANIA - KOPERTY</a:t>
            </a:r>
            <a:endParaRPr lang="pl-PL" sz="36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D8A1715-2071-DEBF-5D8D-9BC0CFCCB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5 koperta - po jednej kopii każdego rodzaju protokołu głosowania, wraz ze wszystkimi załącznikami, ale bez strony z kodem QR. </a:t>
            </a:r>
          </a:p>
          <a:p>
            <a:pPr marL="0" indent="0">
              <a:buNone/>
            </a:pPr>
            <a:r>
              <a:rPr lang="pl-PL" sz="1100" dirty="0"/>
              <a:t>Opis na kopercie: </a:t>
            </a:r>
          </a:p>
          <a:p>
            <a:pPr marL="0" indent="0">
              <a:buNone/>
            </a:pPr>
            <a:r>
              <a:rPr lang="pl-PL" sz="1100" dirty="0"/>
              <a:t>„Kopie protokołów głosowania w wyborach …………………………………...”, </a:t>
            </a:r>
          </a:p>
          <a:p>
            <a:pPr marL="0" indent="0">
              <a:buNone/>
            </a:pPr>
            <a:r>
              <a:rPr lang="pl-PL" sz="1100" dirty="0"/>
              <a:t>		</a:t>
            </a:r>
            <a:r>
              <a:rPr lang="pl-PL" sz="800" dirty="0"/>
              <a:t>wymienić każdy rodzaj przeprowadzanych wyborów </a:t>
            </a:r>
          </a:p>
          <a:p>
            <a:pPr marL="0" indent="0">
              <a:buNone/>
            </a:pPr>
            <a:r>
              <a:rPr lang="pl-PL" dirty="0"/>
              <a:t>6 koperta - raport lub raporty ostrzeżeń do rady gminy lub wyborami burmistrza</a:t>
            </a:r>
          </a:p>
          <a:p>
            <a:pPr marL="0" indent="0">
              <a:buNone/>
            </a:pPr>
            <a:r>
              <a:rPr lang="pl-PL" sz="1100" dirty="0"/>
              <a:t>Opis na kopercie: </a:t>
            </a:r>
          </a:p>
          <a:p>
            <a:pPr marL="0" indent="0">
              <a:buNone/>
            </a:pPr>
            <a:r>
              <a:rPr lang="pl-PL" sz="1100" dirty="0"/>
              <a:t>„ Raport/raporty ostrzeżeń w wyborach do Rady Gminy Pakość i w wyborach na Burmistrza Pakości”</a:t>
            </a:r>
          </a:p>
          <a:p>
            <a:pPr marL="0" indent="0">
              <a:buNone/>
            </a:pPr>
            <a:r>
              <a:rPr lang="pl-PL" dirty="0"/>
              <a:t>7 koperta - raport lub raporty ostrzeżeń do rady powiatu i do sejmiku</a:t>
            </a:r>
          </a:p>
          <a:p>
            <a:pPr marL="0" indent="0">
              <a:buNone/>
            </a:pPr>
            <a:r>
              <a:rPr lang="pl-PL" sz="1200" dirty="0"/>
              <a:t>Opis na kopercie: </a:t>
            </a:r>
          </a:p>
          <a:p>
            <a:pPr marL="0" indent="0">
              <a:buNone/>
            </a:pPr>
            <a:r>
              <a:rPr lang="pl-PL" sz="1100" dirty="0"/>
              <a:t>„ Raport/raporty ostrzeżeń w wyborach do Rady Powiatu Inowrocławskiego i w wyborach do Sejmiku Województwa Kujawsko-Pomorskiego”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AFFDD26-6E04-5963-0226-B8AA54AF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54</a:t>
            </a:fld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F15755FE-BA69-74D5-EEAE-FB9C998D90B0}"/>
              </a:ext>
            </a:extLst>
          </p:cNvPr>
          <p:cNvSpPr txBox="1"/>
          <p:nvPr/>
        </p:nvSpPr>
        <p:spPr>
          <a:xfrm>
            <a:off x="5689600" y="2650067"/>
            <a:ext cx="2319867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Koperta </a:t>
            </a:r>
            <a:r>
              <a:rPr lang="pl-PL" b="1" u="sng" dirty="0">
                <a:solidFill>
                  <a:srgbClr val="FF0000"/>
                </a:solidFill>
              </a:rPr>
              <a:t>6 i 7 </a:t>
            </a:r>
            <a:r>
              <a:rPr lang="pl-PL" b="1" dirty="0"/>
              <a:t>tylko</a:t>
            </a:r>
            <a:r>
              <a:rPr lang="pl-PL" dirty="0"/>
              <a:t>, </a:t>
            </a:r>
          </a:p>
          <a:p>
            <a:pPr algn="ctr"/>
            <a:r>
              <a:rPr lang="pl-PL" dirty="0"/>
              <a:t>jeśli komisja je sporządziła !!!</a:t>
            </a:r>
          </a:p>
        </p:txBody>
      </p:sp>
    </p:spTree>
    <p:extLst>
      <p:ext uri="{BB962C8B-B14F-4D97-AF65-F5344CB8AC3E}">
        <p14:creationId xmlns:p14="http://schemas.microsoft.com/office/powerpoint/2010/main" val="17501137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CF070C-CE93-C252-29D6-6239902D2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kumimoji="0" lang="pl-PL" sz="27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pl-PL" sz="27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KOMISJA PO SPORZĄDZENIU I PODPISANIU PROTOKOŁÓW:</a:t>
            </a:r>
            <a:br>
              <a:rPr kumimoji="0" lang="pl-PL" sz="27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pl-PL" sz="27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KONTAKTUJE SIĘ TELEFONICZNIE Z</a:t>
            </a:r>
            <a:r>
              <a:rPr kumimoji="0" lang="pl-PL" sz="27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 OSOBĄ WYZNACZONĄ PRZEZ POWIATOWĄ KOMISJĘ WYBORCZA W INOWROCŁAWIU</a:t>
            </a:r>
            <a:br>
              <a:rPr kumimoji="0" lang="pl-PL" sz="27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pl-PL" sz="27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pl-PL" sz="27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O GOTOWOŚCI PRZEKAZANIA PROTOKOŁÓW!</a:t>
            </a:r>
            <a:br>
              <a:rPr kumimoji="0" lang="pl-PL" sz="27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pl-PL" sz="27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br>
              <a:rPr kumimoji="0" lang="pl-PL" sz="44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82AAA74-DCA0-0EFB-D578-F92DFEF02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/>
              <a:t>Osoba wyznaczona przez powiatową Komisję Wyborczą </a:t>
            </a:r>
            <a:r>
              <a:rPr lang="pl-PL" dirty="0"/>
              <a:t>przyjeżdża do lokalu wyborczego, a obwodowa komisja wyborcza przekazuje jej :</a:t>
            </a:r>
          </a:p>
          <a:p>
            <a:pPr marL="0" indent="0">
              <a:buNone/>
            </a:pPr>
            <a:endParaRPr lang="pl-PL" dirty="0"/>
          </a:p>
          <a:p>
            <a:r>
              <a:rPr lang="pl-PL" b="1" u="sng" dirty="0"/>
              <a:t>KOPERTĘ Z PROTOKOŁEM DO  RADA POWIATU</a:t>
            </a:r>
          </a:p>
          <a:p>
            <a:r>
              <a:rPr lang="pl-PL" b="1" u="sng" dirty="0"/>
              <a:t>KOPERTĘ Z PROTOKOŁEM DO -SEJMIKU WOJ.</a:t>
            </a:r>
          </a:p>
          <a:p>
            <a:r>
              <a:rPr lang="pl-PL" sz="2000" b="1" u="sng" dirty="0"/>
              <a:t>KOPERTĘ W KTÓREJ ZNAJDUJE SIĘ   RAPORT LUB RAPORTY OSTRZEŻEŃ DO RADY POWIATU I DO SEJMIKU -</a:t>
            </a:r>
            <a:r>
              <a:rPr lang="pl-PL" sz="2000" b="1" u="sng" dirty="0">
                <a:solidFill>
                  <a:srgbClr val="FF0000"/>
                </a:solidFill>
              </a:rPr>
              <a:t>jeśli komisja je sporządziła !!!</a:t>
            </a:r>
          </a:p>
          <a:p>
            <a:endParaRPr lang="pl-PL" sz="2000" b="1" u="sng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1FFE730-9308-D948-BAC0-8E3CDDAC0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55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95843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7260FC2-95C4-1842-CAF7-84B8F92EC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KOMISJA PO SPORZĄDZENIU I PODPISANIU PROTOKOŁÓW:</a:t>
            </a:r>
            <a:b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KONTAKTUJE SIĘ TELEFONICZNIE Z KOMISJĄ MIEJSKĄ GNIEWKOWA O GOTOWOŚCI PRZEKAZANIA PROTOKOŁÓW! </a:t>
            </a: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lang="pl-PL" sz="2000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C78E507-E64F-7984-075E-FE8AD0A26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7743" cy="4351338"/>
          </a:xfrm>
        </p:spPr>
        <p:txBody>
          <a:bodyPr/>
          <a:lstStyle/>
          <a:p>
            <a:pPr marL="0" indent="0">
              <a:buNone/>
            </a:pPr>
            <a:r>
              <a:rPr kumimoji="0" lang="pl-PL" sz="280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Do lokalu WYSYŁANY JEST KIEROWCA, który zabiera PRZEWODNICZACEGO I JEGO Z-CE do Urzędu Miejskiego w Gniewkowie gdzie przekazują Komisji Miejskiej:</a:t>
            </a:r>
            <a:endParaRPr lang="pl-PL" b="1" u="sng" dirty="0"/>
          </a:p>
          <a:p>
            <a:pPr marL="0" indent="0">
              <a:buNone/>
            </a:pPr>
            <a:r>
              <a:rPr lang="pl-PL" b="1" u="sng" dirty="0"/>
              <a:t>-KOPERTĘ Z PROTOKOŁEM </a:t>
            </a:r>
            <a:r>
              <a:rPr lang="pl-PL" b="1" dirty="0"/>
              <a:t>- WYBORU BURMISTRZA</a:t>
            </a:r>
          </a:p>
          <a:p>
            <a:pPr marL="0" indent="0">
              <a:buNone/>
            </a:pPr>
            <a:r>
              <a:rPr lang="pl-PL" b="1" u="sng" dirty="0"/>
              <a:t>-KOPERTĘ Z PROTOKOŁEM</a:t>
            </a:r>
            <a:r>
              <a:rPr lang="pl-PL" b="1" dirty="0"/>
              <a:t>– RADA GMINY</a:t>
            </a:r>
          </a:p>
          <a:p>
            <a:pPr marL="0" indent="0">
              <a:buNone/>
            </a:pPr>
            <a:r>
              <a:rPr lang="pl-PL" sz="1800" b="1" u="sng" dirty="0"/>
              <a:t>KOPERTĘ W KTÓREJ ZNAJDUJE SIĘ   RAPORT LUB RAPORTY OSTRZEŻEŃ </a:t>
            </a:r>
            <a:r>
              <a:rPr lang="pl-PL" sz="1800" b="1" dirty="0"/>
              <a:t>DO RADY GMINY LUB WYBORAMI Burmistrza</a:t>
            </a:r>
            <a:r>
              <a:rPr lang="pl-PL" sz="1800" b="1" u="sng" dirty="0"/>
              <a:t>-</a:t>
            </a:r>
            <a:r>
              <a:rPr lang="pl-PL" sz="1800" b="1" u="sng" dirty="0">
                <a:solidFill>
                  <a:srgbClr val="FF0000"/>
                </a:solidFill>
              </a:rPr>
              <a:t>jeśli komisja je sporządziła !!!</a:t>
            </a:r>
          </a:p>
          <a:p>
            <a:pPr marL="0" indent="0">
              <a:buNone/>
            </a:pPr>
            <a:r>
              <a:rPr lang="pl-PL" sz="2400" dirty="0"/>
              <a:t>Do koordynatora Wyborczego  Pani Jadwiga Stefańska :</a:t>
            </a:r>
          </a:p>
          <a:p>
            <a:pPr marL="0" indent="0">
              <a:buNone/>
            </a:pPr>
            <a:r>
              <a:rPr lang="pl-PL" sz="2400" b="1" dirty="0"/>
              <a:t>-KOPERTĘ z KAŻDEGO RODZAJU PROTOKOŁU GŁOSOWANIA, WRAZ ZE WSZYSTKIMI ZAŁĄCZNIKAMI, ALE BEZ STRONY Z KODEM QR</a:t>
            </a:r>
            <a:endParaRPr lang="pl-PL" sz="2400" b="1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kumimoji="0" lang="pl-PL" sz="28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indent="0">
              <a:buNone/>
            </a:pPr>
            <a:endParaRPr kumimoji="0" lang="pl-PL" sz="28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indent="0">
              <a:buNone/>
            </a:pPr>
            <a:endParaRPr lang="pl-PL" b="1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05C60D7-4B1B-E791-EBBD-0924D5363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56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69118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B7C7BD-D9AA-CAF5-B0B7-9605189D2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SPORZĄDZENIE PROTOKOŁÓW GŁOSOWANIA</a:t>
            </a:r>
            <a:br>
              <a:rPr lang="pl-PL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PODANIE ICH DO PUBLICZNEJ WIADOMOŚCI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990CB68-D21C-7C94-C890-F23881A49A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OKW </a:t>
            </a:r>
            <a:r>
              <a:rPr lang="pl-PL" b="1" dirty="0"/>
              <a:t>wywiesza</a:t>
            </a:r>
            <a:r>
              <a:rPr lang="pl-PL" dirty="0"/>
              <a:t> w miejscu łatwo dostępnym dla zainteresowanych i widocznym po zamknięciu lokalu po jednym egzemplarzu :</a:t>
            </a:r>
          </a:p>
          <a:p>
            <a:pPr marL="0" indent="0">
              <a:buNone/>
            </a:pPr>
            <a:r>
              <a:rPr lang="pl-PL" b="1" dirty="0"/>
              <a:t>- </a:t>
            </a:r>
            <a:r>
              <a:rPr lang="pl-PL" b="1" dirty="0">
                <a:solidFill>
                  <a:srgbClr val="FF0000"/>
                </a:solidFill>
              </a:rPr>
              <a:t>kopii protokołów z każdego rodzaju wyborów. </a:t>
            </a:r>
            <a:r>
              <a:rPr lang="pl-PL" dirty="0"/>
              <a:t>(Jako kopie można wykorzystać wydruki protokołu. W tytule formularza należy  wykreślić wyraz „protokół” i wpisać wyraz „kopia protokołu. Kopie poświadczają za zgodność z oryginałem członkowie komisji obecni przy ich sporządzeniu)</a:t>
            </a:r>
          </a:p>
          <a:p>
            <a:pPr marL="0" indent="0">
              <a:buNone/>
            </a:pP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Wywieszenie protokołów głosowania winno nastąpić niezwłocznie po sporządzeniu protokołu.</a:t>
            </a: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 wywiesza się strony zawierającej kod QR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FEE0AB1-B2F2-595E-0149-4DCF0CAE6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57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20141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EB86CB-7435-B08A-F1EE-30E29E07A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3" y="365125"/>
            <a:ext cx="11548534" cy="1325563"/>
          </a:xfrm>
        </p:spPr>
        <p:txBody>
          <a:bodyPr/>
          <a:lstStyle/>
          <a:p>
            <a:r>
              <a:rPr kumimoji="0" lang="pl-PL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Przekazywanie protokołów – Drugie </a:t>
            </a:r>
            <a:r>
              <a:rPr kumimoji="0" lang="pl-PL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egz.oryginałów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81A7B1F-25DC-3896-9596-F9BBFB9BF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7850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dirty="0"/>
              <a:t>Oraz koperta z raportem ostrzeżeń z każdego rodzaju wyborów –jeśli Komisja takie sporządziła </a:t>
            </a:r>
          </a:p>
          <a:p>
            <a:pPr marL="0" indent="0" algn="ctr">
              <a:buNone/>
            </a:pPr>
            <a:r>
              <a:rPr lang="pl-PL" dirty="0"/>
              <a:t>Każda Obwodowa Komisja </a:t>
            </a:r>
            <a:r>
              <a:rPr lang="pl-PL" b="1" dirty="0"/>
              <a:t>zdaje do urzędnika wyborczego  w depozyt wraz z materiałami wyborczymi</a:t>
            </a:r>
            <a:r>
              <a:rPr lang="pl-PL" dirty="0"/>
              <a:t> – </a:t>
            </a:r>
            <a:r>
              <a:rPr lang="pl-PL" b="1" u="sng" dirty="0">
                <a:solidFill>
                  <a:srgbClr val="FF0000"/>
                </a:solidFill>
              </a:rPr>
              <a:t>po pozytywnym zatwierdzeniu protokołów w Komisji Miejskiej i Powiatowej!!!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A6BF0BC-C874-4E9D-ADBA-B9396DF01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58</a:t>
            </a:fld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789DF96E-0B56-4182-1D22-7BB91988854E}"/>
              </a:ext>
            </a:extLst>
          </p:cNvPr>
          <p:cNvSpPr txBox="1"/>
          <p:nvPr/>
        </p:nvSpPr>
        <p:spPr>
          <a:xfrm>
            <a:off x="1239244" y="1971214"/>
            <a:ext cx="2494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PROTOKÓŁ – WYBORU BURMISTRZA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0E706474-7874-0FFF-9C3F-8B64862EFFA2}"/>
              </a:ext>
            </a:extLst>
          </p:cNvPr>
          <p:cNvSpPr txBox="1"/>
          <p:nvPr/>
        </p:nvSpPr>
        <p:spPr>
          <a:xfrm>
            <a:off x="3601773" y="1971214"/>
            <a:ext cx="2494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PROTOKÓŁ – RADA GMINY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F2E1B6A-5FD9-B6A6-50FC-BBBEB887F810}"/>
              </a:ext>
            </a:extLst>
          </p:cNvPr>
          <p:cNvSpPr txBox="1"/>
          <p:nvPr/>
        </p:nvSpPr>
        <p:spPr>
          <a:xfrm>
            <a:off x="6116373" y="1971214"/>
            <a:ext cx="2494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PROTOKÓŁ - RADA POWIATU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3D73B77-9019-A92C-3B0F-0C9F9E14018F}"/>
              </a:ext>
            </a:extLst>
          </p:cNvPr>
          <p:cNvSpPr txBox="1"/>
          <p:nvPr/>
        </p:nvSpPr>
        <p:spPr>
          <a:xfrm>
            <a:off x="8630973" y="1971214"/>
            <a:ext cx="2494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PROTOKÓŁ - SEJMIKU WOJ.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E17B937A-849D-37F7-1338-6BFC2C76E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908" y="2506867"/>
            <a:ext cx="1844265" cy="184426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627EF21-58C7-C82D-6B0A-55EE01DEA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8767" y="2509594"/>
            <a:ext cx="1844265" cy="184426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F9650B2-7A95-D3F3-4709-4D4DCE207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506867"/>
            <a:ext cx="1844265" cy="184426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9E846738-786F-791E-7A32-E70528316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6903" y="2506866"/>
            <a:ext cx="1844265" cy="1844265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54727E2B-E922-D4E2-ECD3-E1D3F0A3E76E}"/>
              </a:ext>
            </a:extLst>
          </p:cNvPr>
          <p:cNvSpPr txBox="1"/>
          <p:nvPr/>
        </p:nvSpPr>
        <p:spPr>
          <a:xfrm>
            <a:off x="1662012" y="2925926"/>
            <a:ext cx="16486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/>
              <a:t>Drugi egz. oryginału protokołu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AC2EFFDF-D729-89DC-F21F-E1FD47F2CA02}"/>
              </a:ext>
            </a:extLst>
          </p:cNvPr>
          <p:cNvSpPr txBox="1"/>
          <p:nvPr/>
        </p:nvSpPr>
        <p:spPr>
          <a:xfrm>
            <a:off x="6537595" y="2972644"/>
            <a:ext cx="16158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/>
              <a:t>Drugi egz. oryginału protokołu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5D0B1498-66A6-2E3B-D91B-9B33BEABA3A4}"/>
              </a:ext>
            </a:extLst>
          </p:cNvPr>
          <p:cNvSpPr txBox="1"/>
          <p:nvPr/>
        </p:nvSpPr>
        <p:spPr>
          <a:xfrm>
            <a:off x="9039181" y="2925926"/>
            <a:ext cx="17112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/>
              <a:t>Drugi egz. oryginału protokołu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03A6530F-6383-783A-CDC1-C017478B6B55}"/>
              </a:ext>
            </a:extLst>
          </p:cNvPr>
          <p:cNvSpPr txBox="1"/>
          <p:nvPr/>
        </p:nvSpPr>
        <p:spPr>
          <a:xfrm>
            <a:off x="4046350" y="2965525"/>
            <a:ext cx="16525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/>
              <a:t>Drugi egz. oryginału protokołu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27FAE83B-76D9-57C7-9C98-F34005BD81DF}"/>
              </a:ext>
            </a:extLst>
          </p:cNvPr>
          <p:cNvSpPr txBox="1"/>
          <p:nvPr/>
        </p:nvSpPr>
        <p:spPr>
          <a:xfrm>
            <a:off x="4428846" y="3710705"/>
            <a:ext cx="16671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/>
              <a:t>Drugi  egz. oryginału protokołu</a:t>
            </a:r>
          </a:p>
        </p:txBody>
      </p:sp>
    </p:spTree>
    <p:extLst>
      <p:ext uri="{BB962C8B-B14F-4D97-AF65-F5344CB8AC3E}">
        <p14:creationId xmlns:p14="http://schemas.microsoft.com/office/powerpoint/2010/main" val="19897412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000" b="1" dirty="0">
                <a:solidFill>
                  <a:prstClr val="black"/>
                </a:solidFill>
                <a:effectLst>
                  <a:outerShdw blurRad="12700" dist="38100" dir="2700000" algn="tl">
                    <a:prstClr val="white">
                      <a:lumMod val="50000"/>
                    </a:prstClr>
                  </a:outerShdw>
                </a:effectLst>
              </a:rPr>
              <a:t>Zadania Obwodowych Komisji Wyborczych</a:t>
            </a:r>
            <a:br>
              <a:rPr lang="pl-PL" sz="4000" b="1" dirty="0">
                <a:solidFill>
                  <a:prstClr val="black"/>
                </a:solidFill>
                <a:effectLst>
                  <a:outerShdw blurRad="12700" dist="38100" dir="2700000" algn="tl">
                    <a:prstClr val="white">
                      <a:lumMod val="50000"/>
                    </a:prstClr>
                  </a:outerShdw>
                </a:effectLst>
              </a:rPr>
            </a:br>
            <a:r>
              <a:rPr lang="pl-PL" sz="2800" b="1" u="sng" dirty="0">
                <a:solidFill>
                  <a:srgbClr val="FF0000"/>
                </a:solidFill>
              </a:rPr>
              <a:t>Przekazywanie protokołów.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97C6D3D-F4ED-D1A1-7D29-5CBD1B99DB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45" t="10864" r="18125" b="7531"/>
          <a:stretch/>
        </p:blipFill>
        <p:spPr>
          <a:xfrm>
            <a:off x="2800350" y="1592372"/>
            <a:ext cx="6591300" cy="4659732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1C615A9-66E6-8AEB-41CB-3C217739C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59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6224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61065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pl-PL" b="1" dirty="0"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pl-PL" b="1" dirty="0"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</a:rPr>
              <a:t>Zadania Obwodowych Komisji Wyborczych</a:t>
            </a:r>
            <a:br>
              <a:rPr lang="pl-PL" b="1" dirty="0"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pl-PL" b="1" u="sng" dirty="0">
                <a:solidFill>
                  <a:srgbClr val="FF0000"/>
                </a:solidFill>
              </a:rPr>
              <a:t>DZIEŃ WYBORÓW – 7 .04.2024r.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62296"/>
          </a:xfrm>
        </p:spPr>
        <p:txBody>
          <a:bodyPr/>
          <a:lstStyle/>
          <a:p>
            <a:pPr marL="0" indent="0" algn="ctr">
              <a:buNone/>
            </a:pPr>
            <a:endParaRPr lang="pl-PL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pl-PL" dirty="0"/>
              <a:t>W dniu wyborów 7 kwietnia 2024 r. Przewodniczący i Z-ca oraz pozostali członkowie Obwodowej Komisji Wyborczej stawiają się o </a:t>
            </a:r>
            <a:r>
              <a:rPr lang="pl-PL" u="sng" dirty="0">
                <a:solidFill>
                  <a:srgbClr val="FF0000"/>
                </a:solidFill>
              </a:rPr>
              <a:t>godz. </a:t>
            </a:r>
            <a:r>
              <a:rPr lang="pl-PL" b="1" u="sng" dirty="0">
                <a:solidFill>
                  <a:srgbClr val="FF0000"/>
                </a:solidFill>
              </a:rPr>
              <a:t>5:30</a:t>
            </a:r>
            <a:r>
              <a:rPr lang="pl-PL" u="sng" dirty="0">
                <a:solidFill>
                  <a:srgbClr val="FF0000"/>
                </a:solidFill>
              </a:rPr>
              <a:t> </a:t>
            </a:r>
            <a:r>
              <a:rPr lang="pl-PL" dirty="0"/>
              <a:t>pod swoją siedzibą.</a:t>
            </a:r>
          </a:p>
          <a:p>
            <a:pPr marL="0" indent="0" algn="ctr">
              <a:buNone/>
            </a:pPr>
            <a:r>
              <a:rPr lang="pl-PL" dirty="0"/>
              <a:t>Karty do głosowania oraz pozostałe materiały zostaną dostarczone do lokali przez wyznaczone osoby z Urzędu Miejskiego w Gniewkowie.</a:t>
            </a:r>
          </a:p>
          <a:p>
            <a:pPr marL="0" indent="0" algn="ctr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C66A852-5DA0-508B-AE0D-9C63D951C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25975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5CEBE0ED-5F29-853D-70B3-A8895CBFCF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687" t="43733" r="10051" b="6725"/>
          <a:stretch/>
        </p:blipFill>
        <p:spPr>
          <a:xfrm>
            <a:off x="1543971" y="418394"/>
            <a:ext cx="9341126" cy="4114800"/>
          </a:xfr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37DB7DB-478B-B656-6724-14F6E3275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60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AEB8FAD-2C0A-1C24-87EA-701BE33A1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608" y="4272844"/>
            <a:ext cx="2049992" cy="136666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9803DB2-73FF-9657-9D56-4E9DF3F773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907" y="5243959"/>
            <a:ext cx="2051995" cy="1366661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BB3B1882-7CFF-593B-43B3-C30149B2DD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667" y="3367617"/>
            <a:ext cx="1837267" cy="1837267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7BB7895C-BDFB-FD27-7E1B-ED8B5E88DF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902" y="5217454"/>
            <a:ext cx="1380596" cy="138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425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52D2FF-9C8C-F084-D65D-9B5008F4D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9D032A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WYDAWANIE ZAŚWIADCZEŃ CZŁONKOM KOMISJI I MĘŻOM ZAUFANIA</a:t>
            </a:r>
            <a:endParaRPr lang="pl-PL" sz="2400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2C7EA43-F8AC-E794-829E-048EDAB87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61</a:t>
            </a:fld>
            <a:endParaRPr lang="pl-PL"/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BFD985A2-CC70-75DA-86E3-19D7171AE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01867" cy="435133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pl-PL" sz="8000" dirty="0"/>
              <a:t>Przewodniczący komisji lub jego zastępca, wobec mężów zaufania oraz członków komisji, zobowiązany jest do: </a:t>
            </a:r>
          </a:p>
          <a:p>
            <a:pPr marL="0" indent="0">
              <a:buNone/>
            </a:pPr>
            <a:r>
              <a:rPr lang="pl-PL" sz="8000" dirty="0"/>
              <a:t>1) wydania mężowi zaufania zaświadczenia: </a:t>
            </a:r>
          </a:p>
          <a:p>
            <a:pPr marL="514350" indent="-514350" algn="just">
              <a:buAutoNum type="alphaLcParenR"/>
            </a:pPr>
            <a:r>
              <a:rPr lang="pl-PL" sz="8000" dirty="0"/>
              <a:t>niezbędnego do wypłaty diety dla mężów zaufania, </a:t>
            </a:r>
          </a:p>
          <a:p>
            <a:pPr marL="514350" indent="-514350" algn="just">
              <a:buAutoNum type="alphaLcParenR" startAt="2"/>
            </a:pPr>
            <a:r>
              <a:rPr lang="pl-PL" sz="8000" dirty="0"/>
              <a:t>usprawiedliwiającego nieobecność w pracy wykonywaniem zadań męża zaufania </a:t>
            </a:r>
          </a:p>
          <a:p>
            <a:pPr marL="0" indent="0" algn="just">
              <a:buNone/>
            </a:pPr>
            <a:r>
              <a:rPr lang="pl-PL" sz="8000" dirty="0"/>
              <a:t>2) wydania członkom komisji zaświadczenia (lub zaświadczeń) usprawiedliwiającego nieobecność w pracy: </a:t>
            </a:r>
          </a:p>
          <a:p>
            <a:pPr marL="514350" indent="-514350" algn="just">
              <a:buAutoNum type="alphaLcParenR"/>
            </a:pPr>
            <a:r>
              <a:rPr lang="pl-PL" sz="8000" dirty="0"/>
              <a:t>na dzień głosowania oraz liczenia głosów, a także na dzień następujący po dniu,  w którym zakończono liczenie głosów, z zachowaniem prawa do świadczeń z ubezpieczenia społecznego oraz uprawnień ze stosunku pracy, o którym mowa w art. 154 § 4 pkt 1 Kodeksu wyborczego,  </a:t>
            </a:r>
          </a:p>
          <a:p>
            <a:pPr marL="514350" indent="-514350" algn="just">
              <a:buAutoNum type="alphaLcParenR"/>
            </a:pPr>
            <a:r>
              <a:rPr lang="pl-PL" sz="8000" dirty="0"/>
              <a:t>w związku z wykonywaniem innych niż wskazanych zadań członka komisji do 5 dni z zachowaniem prawa do świadczeń z ubezpieczenia społecznego oraz uprawnień ze stosunku pracy, z wyjątkiem prawa do wynagrodzenia </a:t>
            </a:r>
          </a:p>
          <a:p>
            <a:pPr marL="0" indent="0" algn="just">
              <a:buNone/>
            </a:pPr>
            <a:r>
              <a:rPr lang="pl-PL" sz="8000" b="1" spc="300" dirty="0">
                <a:solidFill>
                  <a:srgbClr val="FF0000"/>
                </a:solidFill>
              </a:rPr>
              <a:t>Zaświadczenia sporządza się w dwóch egzemplarzach. Jeden egzemplarz wydawany jest zainteresowanemu, a drugi stanowi depozyt z wyborów, który przekazywany jest urzędnikowi wyborczemu razem z materiałami wyborczymi </a:t>
            </a:r>
          </a:p>
          <a:p>
            <a:pPr marL="514350" indent="-514350" algn="just">
              <a:buAutoNum type="alphaLcParenR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688812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b="1" dirty="0">
                <a:solidFill>
                  <a:prstClr val="black"/>
                </a:solidFill>
                <a:effectLst>
                  <a:outerShdw blurRad="12700" dist="38100" dir="2700000" algn="tl">
                    <a:prstClr val="white">
                      <a:lumMod val="50000"/>
                    </a:prstClr>
                  </a:outerShdw>
                </a:effectLst>
              </a:rPr>
              <a:t>Zadania Obwodowych Komisji Wyborczych</a:t>
            </a:r>
            <a:br>
              <a:rPr lang="pl-PL" sz="4000" b="1" dirty="0">
                <a:solidFill>
                  <a:prstClr val="black"/>
                </a:solidFill>
                <a:effectLst>
                  <a:outerShdw blurRad="12700" dist="38100" dir="2700000" algn="tl">
                    <a:prstClr val="white">
                      <a:lumMod val="50000"/>
                    </a:prstClr>
                  </a:outerShdw>
                </a:effectLst>
              </a:rPr>
            </a:br>
            <a:r>
              <a:rPr lang="pl-PL" sz="2800" b="1" u="sng" dirty="0">
                <a:solidFill>
                  <a:srgbClr val="FF0000"/>
                </a:solidFill>
              </a:rPr>
              <a:t>Postępowanie z dokumentami z wyborów.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986" y="1825625"/>
            <a:ext cx="5800028" cy="4351338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978A043-4C45-5C2A-2F7F-C2F1F560C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62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79934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FD76EE29-A977-6B87-65B4-AD46F57F40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1" t="21015" r="8997" b="1919"/>
          <a:stretch/>
        </p:blipFill>
        <p:spPr>
          <a:xfrm>
            <a:off x="2971799" y="3203902"/>
            <a:ext cx="4334933" cy="3152448"/>
          </a:xfr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F3FC72E-D76C-E6A9-2CAB-C3C528472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63</a:t>
            </a:fld>
            <a:endParaRPr lang="pl-PL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076C8D4E-B0DD-6D1F-569A-4F849515C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702" y="362315"/>
            <a:ext cx="10678098" cy="862541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38100" dir="2700000" algn="tl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Zadania Obwodowych Komisji Wyborczych</a:t>
            </a:r>
            <a:b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38100" dir="2700000" algn="tl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pl-PL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7 kwietnia 2024r. – Postępowanie z dokumentami z wyborów</a:t>
            </a:r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3731AF8-31E8-99B8-6401-07498BB605C1}"/>
              </a:ext>
            </a:extLst>
          </p:cNvPr>
          <p:cNvSpPr txBox="1"/>
          <p:nvPr/>
        </p:nvSpPr>
        <p:spPr>
          <a:xfrm>
            <a:off x="4148667" y="1485824"/>
            <a:ext cx="74083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Komisja segreguje karty do głosowania: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ważne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nieważne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niewykorzystane karty do głosowania we wszystkich przeprowadzanych wyborach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600" dirty="0"/>
          </a:p>
          <a:p>
            <a:r>
              <a:rPr lang="pl-PL" sz="1600" dirty="0"/>
              <a:t>Worek lub worki zamyka plombą strunową.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34C4595-7535-CA52-1447-ADA582F7CA4A}"/>
              </a:ext>
            </a:extLst>
          </p:cNvPr>
          <p:cNvSpPr txBox="1"/>
          <p:nvPr/>
        </p:nvSpPr>
        <p:spPr>
          <a:xfrm>
            <a:off x="1388534" y="2035636"/>
            <a:ext cx="252306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0000"/>
                </a:solidFill>
              </a:rPr>
              <a:t>Pierwsze</a:t>
            </a:r>
            <a:r>
              <a:rPr lang="pl-PL" dirty="0"/>
              <a:t> opakowanie zbiorcze – worek/worki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EA390595-9E06-11AA-FE8F-B7B2B67A2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72" y="3078037"/>
            <a:ext cx="1672494" cy="167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070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E6CBC2E-4CF5-D592-A847-58AD4C285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64</a:t>
            </a:fld>
            <a:endParaRPr lang="pl-PL"/>
          </a:p>
        </p:txBody>
      </p:sp>
      <p:sp>
        <p:nvSpPr>
          <p:cNvPr id="13" name="Symbol zastępczy zawartości 12">
            <a:extLst>
              <a:ext uri="{FF2B5EF4-FFF2-40B4-BE49-F238E27FC236}">
                <a16:creationId xmlns:a16="http://schemas.microsoft.com/office/drawing/2014/main" id="{93FF842A-FD04-412D-D0D9-44569FA4232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60399" y="284841"/>
            <a:ext cx="11269133" cy="3777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dirty="0"/>
              <a:t>drugie egzemplarze protokołów głosowania ze wszystkich przeprowadzanych wyborów; </a:t>
            </a:r>
          </a:p>
          <a:p>
            <a:pPr algn="just"/>
            <a:r>
              <a:rPr lang="pl-PL" sz="1600" dirty="0"/>
              <a:t>spis wyborców (w tym dodatkowe formularze spisu) wraz z dołączonymi do niego aktami pełnomocnictwa; </a:t>
            </a:r>
          </a:p>
          <a:p>
            <a:pPr algn="just"/>
            <a:r>
              <a:rPr lang="pl-PL" sz="1600" dirty="0"/>
              <a:t>ewentualnie:</a:t>
            </a:r>
          </a:p>
          <a:p>
            <a:pPr marL="0" indent="0" algn="just">
              <a:buNone/>
            </a:pPr>
            <a:r>
              <a:rPr lang="pl-PL" sz="1600" dirty="0"/>
              <a:t>-nieuwzględnione w obliczeniach karty do głosowania w wyborach do rad lub wyborach burmistrza niewrzucone do urny wyborczej: − znalezione przez komisję, o ile komisja takie karty odnalazła w lokalu wyborczym lub budynku, w którym znajduje się lokal, </a:t>
            </a:r>
          </a:p>
          <a:p>
            <a:pPr algn="just"/>
            <a:r>
              <a:rPr lang="pl-PL" sz="1600" dirty="0"/>
              <a:t>nośniki z zarejestrowanym przez mężów zaufania wyznaczonych przez komitety wyborcze przebiegiem czynności komisji, o ile zostały dołączone jako dokument z wyborów,; </a:t>
            </a:r>
          </a:p>
          <a:p>
            <a:pPr algn="just"/>
            <a:r>
              <a:rPr lang="pl-PL" sz="1600" dirty="0"/>
              <a:t>drugi egzemplarz ewidencji czasu przebywania mężów zaufania w lokalu wyborczym, </a:t>
            </a:r>
          </a:p>
          <a:p>
            <a:pPr algn="just"/>
            <a:r>
              <a:rPr lang="pl-PL" sz="1600" dirty="0"/>
              <a:t>drugie egzemplarze zaświadczeń wydanych mężom zaufania oraz członkom komisji;</a:t>
            </a:r>
          </a:p>
          <a:p>
            <a:pPr algn="just"/>
            <a:r>
              <a:rPr lang="pl-PL" sz="1600" dirty="0"/>
              <a:t> wszystkie arkusze pomocnicze i niewykorzystane formularze protokołów głosowania w wyborach do rad oraz w wyborach wójta (także błędnie wypełnione) oraz wadliwie sporządzone protokoły głosowania, </a:t>
            </a:r>
          </a:p>
          <a:p>
            <a:pPr algn="just"/>
            <a:r>
              <a:rPr lang="pl-PL" sz="1600" u="sng" dirty="0"/>
              <a:t>drugie egzemplarze raportu ostrzeżeń dotyczące protokołów głosowania.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514631C3-1FA8-7440-2159-E7010791B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817" y="5010573"/>
            <a:ext cx="1957495" cy="1345777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AD9888BC-F2D7-70DD-916B-FB7B1C1232D6}"/>
              </a:ext>
            </a:extLst>
          </p:cNvPr>
          <p:cNvSpPr txBox="1"/>
          <p:nvPr/>
        </p:nvSpPr>
        <p:spPr>
          <a:xfrm rot="16200000">
            <a:off x="-2089948" y="3152522"/>
            <a:ext cx="497576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0000"/>
                </a:solidFill>
              </a:rPr>
              <a:t>Drugie</a:t>
            </a:r>
            <a:r>
              <a:rPr lang="pl-PL" dirty="0"/>
              <a:t> opakowanie zbiorcze - paczka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BEE8BB6-C2B4-4D04-C845-50B63DEFF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393"/>
            <a:ext cx="729488" cy="72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510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96BD13E9-77ED-E3EA-B2EC-F45274B5C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2388" y="1966383"/>
            <a:ext cx="4068155" cy="4351338"/>
          </a:xfr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0A2BB5D-7F0C-432A-251C-56C79E9E7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65</a:t>
            </a:fld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C42FD78-6BDF-EED3-E92C-23932486AD73}"/>
              </a:ext>
            </a:extLst>
          </p:cNvPr>
          <p:cNvSpPr txBox="1"/>
          <p:nvPr/>
        </p:nvSpPr>
        <p:spPr>
          <a:xfrm>
            <a:off x="2650331" y="2629604"/>
            <a:ext cx="331046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0000"/>
                </a:solidFill>
              </a:rPr>
              <a:t>Trzecie</a:t>
            </a:r>
            <a:r>
              <a:rPr lang="pl-PL" dirty="0"/>
              <a:t> opakowanie zbiorcze – koperta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AACDD182-F717-6BE6-059E-FAA786D6A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219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38100" dir="2700000" algn="tl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Zadania Obwodowych Komisji Wyborczych</a:t>
            </a:r>
            <a:b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38100" dir="2700000" algn="tl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pl-PL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7 kwietnia 2024r. – Postępowanie z dokumentami z wyborów</a:t>
            </a:r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4689ED33-B36B-4130-27DF-E34715BBBDD5}"/>
              </a:ext>
            </a:extLst>
          </p:cNvPr>
          <p:cNvSpPr txBox="1"/>
          <p:nvPr/>
        </p:nvSpPr>
        <p:spPr>
          <a:xfrm>
            <a:off x="1354666" y="3530688"/>
            <a:ext cx="48429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Dokumentacja komisji: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protokoły posiedzeń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 uchwały,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urzędowe obwieszczenia, komunikaty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inne dokumenty dotyczące obsługi obwodowej komisji wyborczej. 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143F6FB7-BC7F-F1FD-2BC9-C21E8FB1DF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310" y="2639571"/>
            <a:ext cx="1231107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436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3A57B4-CD85-3AF0-E6AD-17F68F531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38100" dir="2700000" algn="tl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Zadania Obwodowych Komisji Wyborczych</a:t>
            </a:r>
            <a:b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38100" dir="2700000" algn="tl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pl-PL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7 kwietnia 2024r. – Postępowanie z dokumentami z wyborów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C73E2B1-6A2C-C5D1-20D4-194DD0DD6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UWAGA!!!!! Nie pakujemy 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Oddzielnie  oddajemy Urzędnikowi Wyborczemu :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Lista wyborców, którzy udzielili pełnomocnictwa do głosowania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Ewidencja czasu przebywania mężów zaufania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Lista obecności komisji wyborczej.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5FBF33E-E628-81D0-D42C-B4BE1C1DF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66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72657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4290CE-4848-AA1D-8D49-E4130502B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rgbClr val="FF0000"/>
                </a:solidFill>
              </a:rPr>
              <a:t>PONOWNE GŁOSOWANIE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58E920-C2AC-3791-8C39-7579863B3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633" y="1588559"/>
            <a:ext cx="11624733" cy="435133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dirty="0"/>
              <a:t>Ponowne głosowanie w wyborach BURMISTRZA odbywa się 14. dnia po pierwszym głosowaniu, tj. </a:t>
            </a:r>
            <a:r>
              <a:rPr lang="pl-PL" b="1" u="sng" dirty="0">
                <a:solidFill>
                  <a:srgbClr val="FF0000"/>
                </a:solidFill>
              </a:rPr>
              <a:t>w dniu 21 kwietnia 2024 r., </a:t>
            </a:r>
            <a:r>
              <a:rPr lang="pl-PL" dirty="0"/>
              <a:t>jeżeli w pierwszym głosowaniu żaden z kandydatów nie uzyskał więcej niż połowy ważnie oddanych głosów. </a:t>
            </a:r>
          </a:p>
          <a:p>
            <a:pPr marL="0" indent="0" algn="just">
              <a:buNone/>
            </a:pPr>
            <a:r>
              <a:rPr lang="pl-PL" dirty="0"/>
              <a:t>Ponowne głosowanie przeprowadza i ustala jego wyniki w obwodzie ta sama komisja, która przeprowadziła głosowanie w dniu 7 kwietnia 2024 r. </a:t>
            </a:r>
          </a:p>
          <a:p>
            <a:pPr marL="0" indent="0" algn="just">
              <a:buNone/>
            </a:pPr>
            <a:r>
              <a:rPr lang="pl-PL" dirty="0"/>
              <a:t>Zadania komisji w zakresie przygotowania i przeprowadzenia ponownego głosowania, ustalenia jego wyników, sporządzenia protokołów głosowania, podania ich do publicznej wiadomości i przekazania właściwym terytorialnym komisjom wyborczym są analogiczne jak te związane z przeprowadzeniem głosowania w dniu 7 kwietnia 2024 r., z zastrzeżeniem pkt 203-209 wytycznych.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022F75C-C86D-9916-C055-53984C244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67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01249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B83BADE-BC4D-BE6D-8B15-31CD8FB60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933" y="1224491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dirty="0"/>
              <a:t>Dziękuję za uwagę.</a:t>
            </a:r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b="0" i="0" dirty="0">
                <a:solidFill>
                  <a:srgbClr val="1F1F1F"/>
                </a:solidFill>
                <a:effectLst/>
                <a:latin typeface="Google Sans"/>
              </a:rPr>
              <a:t>„Sami możemy zrobić niewiele, razem tak dużo.”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93CBD77-9499-3E6C-B52B-D5F1FD4D7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68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18E809C-0F20-085D-2654-1675C480DE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" t="3663" r="3446" b="8518"/>
          <a:stretch/>
        </p:blipFill>
        <p:spPr>
          <a:xfrm>
            <a:off x="4792133" y="3400160"/>
            <a:ext cx="2607733" cy="179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02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</a:rPr>
              <a:t>Zadania Obwodowych Komisji Wyborczych</a:t>
            </a:r>
            <a:br>
              <a:rPr lang="pl-PL" b="1" dirty="0"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65201" y="1332963"/>
            <a:ext cx="10515600" cy="46879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b="1" dirty="0">
                <a:solidFill>
                  <a:srgbClr val="FF0000"/>
                </a:solidFill>
              </a:rPr>
              <a:t>Po godzinie 5:30 </a:t>
            </a:r>
            <a:r>
              <a:rPr lang="pl-PL" b="1" dirty="0"/>
              <a:t>kiedy komisja otrzyma</a:t>
            </a:r>
            <a:r>
              <a:rPr lang="pl-PL" dirty="0"/>
              <a:t> karty do głosowania oraz pozostałe materiały wyborcze:</a:t>
            </a:r>
            <a:endParaRPr lang="pl-PL" b="1" dirty="0"/>
          </a:p>
          <a:p>
            <a:pPr algn="just">
              <a:buFontTx/>
              <a:buChar char="-"/>
            </a:pPr>
            <a:r>
              <a:rPr lang="pl-PL" b="1" u="sng" dirty="0"/>
              <a:t>ponownie przelicza otrzymane karty do głosowania i wszystkie ostemplowuje</a:t>
            </a:r>
            <a:r>
              <a:rPr lang="pl-PL" dirty="0"/>
              <a:t>,</a:t>
            </a:r>
          </a:p>
          <a:p>
            <a:pPr algn="just">
              <a:buFontTx/>
              <a:buChar char="-"/>
            </a:pPr>
            <a:r>
              <a:rPr lang="pl-PL" dirty="0"/>
              <a:t>rozkłada spisy wyborców wraz z osłoną,</a:t>
            </a:r>
          </a:p>
          <a:p>
            <a:pPr algn="just">
              <a:buFontTx/>
              <a:buChar char="-"/>
            </a:pPr>
            <a:r>
              <a:rPr lang="pl-PL" dirty="0"/>
              <a:t>sprawdza czy w lokalu wywieszone są wszystkie urzędowe obwieszczenia i informacje,</a:t>
            </a:r>
          </a:p>
          <a:p>
            <a:pPr algn="just">
              <a:buFontTx/>
              <a:buChar char="-"/>
            </a:pPr>
            <a:r>
              <a:rPr lang="pl-PL" dirty="0"/>
              <a:t>sprawdza czy urna jest pusta. Zamyka ją, plombuje urnę oraz jej wlot i opieczętowuje. Numer ten wpisuje w protokole wewnętrznym zużycia plomb.</a:t>
            </a:r>
          </a:p>
          <a:p>
            <a:pPr algn="just">
              <a:buFontTx/>
              <a:buChar char="-"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E111004-2AC3-5821-3906-73D4C878E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9357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</a:rPr>
              <a:t>Zadania Obwodowych Komisji Wyborczych</a:t>
            </a:r>
            <a:br>
              <a:rPr lang="pl-PL" b="1" dirty="0"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pl-PL" b="1" u="sng" dirty="0">
                <a:solidFill>
                  <a:srgbClr val="FF0000"/>
                </a:solidFill>
              </a:rPr>
              <a:t>DZIEŃ WYBORÓW – 7 .04.2024r.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28" y="1825624"/>
            <a:ext cx="9594761" cy="4781237"/>
          </a:xfr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2A21C5A-5F81-9718-0ABA-958A728C0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9908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6FD23935-756F-2DC5-C19B-978AF0477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39" y="1004358"/>
            <a:ext cx="6675967" cy="5006975"/>
          </a:xfr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F4D47F8-83ED-09BB-5FD8-A6987DDA6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121D-0A76-44F0-B8B6-05EB5644524C}" type="slidenum">
              <a:rPr lang="pl-PL" smtClean="0"/>
              <a:t>9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397B68F-00D0-4ADA-F36E-E46FAFD9A8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50168" y="1283096"/>
            <a:ext cx="5616576" cy="421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3739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2060</TotalTime>
  <Words>4084</Words>
  <Application>Microsoft Office PowerPoint</Application>
  <PresentationFormat>Panoramiczny</PresentationFormat>
  <Paragraphs>400</Paragraphs>
  <Slides>68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68</vt:i4>
      </vt:variant>
    </vt:vector>
  </HeadingPairs>
  <TitlesOfParts>
    <vt:vector size="83" baseType="lpstr">
      <vt:lpstr>Arial</vt:lpstr>
      <vt:lpstr>Arial,Bold</vt:lpstr>
      <vt:lpstr>Arial,BoldItalic</vt:lpstr>
      <vt:lpstr>ArialBlack</vt:lpstr>
      <vt:lpstr>Arial-Black</vt:lpstr>
      <vt:lpstr>Arial-BoldMT</vt:lpstr>
      <vt:lpstr>ArialMT</vt:lpstr>
      <vt:lpstr>Bahnschrift SemiBold Condensed</vt:lpstr>
      <vt:lpstr>Calibri</vt:lpstr>
      <vt:lpstr>Calibri Light</vt:lpstr>
      <vt:lpstr>Calibri-Light</vt:lpstr>
      <vt:lpstr>Calibri-LightItalic</vt:lpstr>
      <vt:lpstr>Google Sans</vt:lpstr>
      <vt:lpstr>Wingdings</vt:lpstr>
      <vt:lpstr>Motyw pakietu Office</vt:lpstr>
      <vt:lpstr>Wybory Samorządowe 2024 r.</vt:lpstr>
      <vt:lpstr>NALEŻNOŚCI PIENIĘŻNE</vt:lpstr>
      <vt:lpstr>NALEŻNOŚCI PIENIĘŻNE</vt:lpstr>
      <vt:lpstr>Zadania Obwodowych Komisji Wyborczych:</vt:lpstr>
      <vt:lpstr>Zadania Obwodowych Komisji Wyborczych:</vt:lpstr>
      <vt:lpstr> Zadania Obwodowych Komisji Wyborczych DZIEŃ WYBORÓW – 7 .04.2024r.</vt:lpstr>
      <vt:lpstr>Zadania Obwodowych Komisji Wyborczych </vt:lpstr>
      <vt:lpstr>Zadania Obwodowych Komisji Wyborczych DZIEŃ WYBORÓW – 7 .04.2024r.</vt:lpstr>
      <vt:lpstr>Prezentacja programu PowerPoint</vt:lpstr>
      <vt:lpstr>Prezentacja programu PowerPoint</vt:lpstr>
      <vt:lpstr>Zadania Obwodowych Komisji Wyborczych</vt:lpstr>
      <vt:lpstr>Zadania Obwodowych Komisji Wyborczych</vt:lpstr>
      <vt:lpstr>Zadania Obwodowych Komisji Wyborczych</vt:lpstr>
      <vt:lpstr>Zadania Obwodowych Komisji Wyborczych </vt:lpstr>
      <vt:lpstr>Zadania Obwodowych Komisji Wyborczych DZIEŃ WYBORÓW – 7 .04.2024r.</vt:lpstr>
      <vt:lpstr>Prezentacja programu PowerPoint</vt:lpstr>
      <vt:lpstr>Zadania Obwodowych Komisji Wyborczych</vt:lpstr>
      <vt:lpstr>Zadania Obwodowych Komisji Wyborczych DZIEŃ WYBORÓW – 7 .04.2024r.</vt:lpstr>
      <vt:lpstr>Zadania Obwodowych Komisji Wyborczych DZIEŃ WYBORÓW – 7 .04.2024r.</vt:lpstr>
      <vt:lpstr>Zadania Obwodowych Komisji Wyborczych DZIEŃ WYBORÓW – 7 .04.2024r.– dopisywanie.</vt:lpstr>
      <vt:lpstr>Zadania Obwodowych Komisji Wyborczych DZIEŃ WYBORÓW – 7 .04.2024r.– dopisywanie.</vt:lpstr>
      <vt:lpstr>Zadania Obwodowych Komisji Wyborczych DZIEŃ WYBORÓW – 7 .04.2024r. - dopisywanie</vt:lpstr>
      <vt:lpstr>Zadania Obwodowych Komisji Wyborczych odmówienie przyjęcia kart do głosowania</vt:lpstr>
      <vt:lpstr>Zadania Obwodowych Komisji Wyborczych odmówienie przyjęcia kart/y i zmiana decyzji wyborcy</vt:lpstr>
      <vt:lpstr>Zadania Obwodowych Komisji Wyborczych DZIEŃ WYBORÓW – 7 .04.2024r.– wydawanie kart.</vt:lpstr>
      <vt:lpstr>Prezentacja programu PowerPoint</vt:lpstr>
      <vt:lpstr>Zadania Obwodowych Komisji Wyborczych podpis w nieprawidłowym miejscu spisu</vt:lpstr>
      <vt:lpstr>Zadania Obwodowych Komisji Wyborczych głosowanie przez pełnomocnika</vt:lpstr>
      <vt:lpstr>Zadania Obwodowych Komisji Wyborczych - pełnomocnictwa-</vt:lpstr>
      <vt:lpstr>Zadania Obwodowych Komisji Wyborczych </vt:lpstr>
      <vt:lpstr>Zadania Obwodowych Komisji Wyborczych             </vt:lpstr>
      <vt:lpstr>Zadania Obwodowych Komisji Wyborczych WYNOSZENIE KART</vt:lpstr>
      <vt:lpstr>Zadania Obwodowych Komisji Wyborczych REZERWA KART DO GŁOSOWANIA – MIEJSKA KOMISJA WYBORCZA</vt:lpstr>
      <vt:lpstr>Zadania Obwodowych Komisji Wyborczych</vt:lpstr>
      <vt:lpstr>Zadania Obwodowych Komisji Wyborczych PRZERWA W GŁOSOWANIU</vt:lpstr>
      <vt:lpstr>TWORZENIE SIĘ KOLEJEK WYBORCÓW</vt:lpstr>
      <vt:lpstr>Zadania Obwodowych Komisji Wyborczych ZAKOŃCZENIE GŁOSOWANIA</vt:lpstr>
      <vt:lpstr>Zadania Obwodowych Komisji Wyborczych ZAKOŃCZENIE GŁOSOWANIA</vt:lpstr>
      <vt:lpstr>Zadania Obwodowych Komisji Wyborczych ZAKOŃCZENIE GŁOSOWANIA</vt:lpstr>
      <vt:lpstr>Prezentacja programu PowerPoint</vt:lpstr>
      <vt:lpstr>Zadania Obwodowych Komisji Wyborczych Ustalenie wyników głosowania </vt:lpstr>
      <vt:lpstr>Zadania Obwodowych Komisji Wyborczych Ustalenie ważności głosu</vt:lpstr>
      <vt:lpstr>USTALENIE WYNIKÓW GŁOSOWANIA</vt:lpstr>
      <vt:lpstr>GŁOSY WAŻNE </vt:lpstr>
      <vt:lpstr>GŁOS NIEWAŻNY  W WYBORACH DO RADY GMINY</vt:lpstr>
      <vt:lpstr>GŁOS NIEWAŻNY  W WYBORACH BURMISTRZA</vt:lpstr>
      <vt:lpstr>GŁOS NIEWAŻNY    Rady Powiatu, Sejmiku Województwa</vt:lpstr>
      <vt:lpstr>Prezentacja programu PowerPoint</vt:lpstr>
      <vt:lpstr>Prezentacja programu PowerPoint</vt:lpstr>
      <vt:lpstr>Prezentacja programu PowerPoint</vt:lpstr>
      <vt:lpstr>SPORZĄDZENIE PROTOKOŁÓW GŁOSOWANIA I PODANIE ICH DO PUBLICZNEJ WIADOMOŚCI</vt:lpstr>
      <vt:lpstr>Prezentacja programu PowerPoint</vt:lpstr>
      <vt:lpstr>PROTOKOŁY USTALENIA WYNIKÓW GŁOSOWANIA-koperty</vt:lpstr>
      <vt:lpstr>PROTOKOŁY USTALENIA WYNIKÓW GŁOSOWANIA - KOPERTY</vt:lpstr>
      <vt:lpstr> KOMISJA PO SPORZĄDZENIU I PODPISANIU PROTOKOŁÓW: KONTAKTUJE SIĘ TELEFONICZNIE Z OSOBĄ WYZNACZONĄ PRZEZ POWIATOWĄ KOMISJĘ WYBORCZA W INOWROCŁAWIU  O GOTOWOŚCI PRZEKAZANIA PROTOKOŁÓW!   </vt:lpstr>
      <vt:lpstr>KOMISJA PO SPORZĄDZENIU I PODPISANIU PROTOKOŁÓW: KONTAKTUJE SIĘ TELEFONICZNIE Z KOMISJĄ MIEJSKĄ GNIEWKOWA O GOTOWOŚCI PRZEKAZANIA PROTOKOŁÓW!  </vt:lpstr>
      <vt:lpstr>SPORZĄDZENIE PROTOKOŁÓW GŁOSOWANIA I PODANIE ICH DO PUBLICZNEJ WIADOMOŚCI</vt:lpstr>
      <vt:lpstr>Przekazywanie protokołów – Drugie egz.oryginałów</vt:lpstr>
      <vt:lpstr>Zadania Obwodowych Komisji Wyborczych Przekazywanie protokołów.</vt:lpstr>
      <vt:lpstr>Prezentacja programu PowerPoint</vt:lpstr>
      <vt:lpstr>WYDAWANIE ZAŚWIADCZEŃ CZŁONKOM KOMISJI I MĘŻOM ZAUFANIA</vt:lpstr>
      <vt:lpstr>Zadania Obwodowych Komisji Wyborczych Postępowanie z dokumentami z wyborów.</vt:lpstr>
      <vt:lpstr>Zadania Obwodowych Komisji Wyborczych 7 kwietnia 2024r. – Postępowanie z dokumentami z wyborów</vt:lpstr>
      <vt:lpstr>Prezentacja programu PowerPoint</vt:lpstr>
      <vt:lpstr>Zadania Obwodowych Komisji Wyborczych 7 kwietnia 2024r. – Postępowanie z dokumentami z wyborów</vt:lpstr>
      <vt:lpstr>Zadania Obwodowych Komisji Wyborczych 7 kwietnia 2024r. – Postępowanie z dokumentami z wyborów</vt:lpstr>
      <vt:lpstr>PONOWNE GŁOSOWANIE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Wybory do Parlamentu Europejskiego</dc:title>
  <dc:creator>Fujitsu</dc:creator>
  <cp:lastModifiedBy>ZRP ZRP</cp:lastModifiedBy>
  <cp:revision>139</cp:revision>
  <cp:lastPrinted>2024-03-21T14:20:47Z</cp:lastPrinted>
  <dcterms:created xsi:type="dcterms:W3CDTF">2019-05-11T10:20:12Z</dcterms:created>
  <dcterms:modified xsi:type="dcterms:W3CDTF">2024-04-02T06:34:01Z</dcterms:modified>
</cp:coreProperties>
</file>