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9"/>
  </p:notesMasterIdLst>
  <p:sldIdLst>
    <p:sldId id="256" r:id="rId2"/>
    <p:sldId id="283" r:id="rId3"/>
    <p:sldId id="257" r:id="rId4"/>
    <p:sldId id="260" r:id="rId5"/>
    <p:sldId id="261" r:id="rId6"/>
    <p:sldId id="258" r:id="rId7"/>
    <p:sldId id="262" r:id="rId8"/>
    <p:sldId id="263" r:id="rId9"/>
    <p:sldId id="25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6" r:id="rId30"/>
    <p:sldId id="287" r:id="rId31"/>
    <p:sldId id="288" r:id="rId32"/>
    <p:sldId id="282" r:id="rId33"/>
    <p:sldId id="285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9" autoAdjust="0"/>
    <p:restoredTop sz="94660"/>
  </p:normalViewPr>
  <p:slideViewPr>
    <p:cSldViewPr>
      <p:cViewPr varScale="1">
        <p:scale>
          <a:sx n="108" d="100"/>
          <a:sy n="108" d="100"/>
        </p:scale>
        <p:origin x="18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BD0CE-B270-4562-8AA0-10920B942ED7}" type="datetimeFigureOut">
              <a:rPr lang="pl-PL" smtClean="0"/>
              <a:pPr/>
              <a:t>20.01.2022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E1D7C-E6AB-4EAF-9BF0-5D2D67FC61D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E1D7C-E6AB-4EAF-9BF0-5D2D67FC61D5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4B9B3DF-A4F0-4617-9552-2349B38ECBF8}" type="datetimeFigureOut">
              <a:rPr lang="pl-PL" smtClean="0"/>
              <a:pPr/>
              <a:t>20.01.2022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688CFFD-6D56-4741-8E74-8B5C9470DC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B3DF-A4F0-4617-9552-2349B38ECBF8}" type="datetimeFigureOut">
              <a:rPr lang="pl-PL" smtClean="0"/>
              <a:pPr/>
              <a:t>20.01.2022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CFFD-6D56-4741-8E74-8B5C9470DC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B3DF-A4F0-4617-9552-2349B38ECBF8}" type="datetimeFigureOut">
              <a:rPr lang="pl-PL" smtClean="0"/>
              <a:pPr/>
              <a:t>20.01.2022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CFFD-6D56-4741-8E74-8B5C9470DC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4B9B3DF-A4F0-4617-9552-2349B38ECBF8}" type="datetimeFigureOut">
              <a:rPr lang="pl-PL" smtClean="0"/>
              <a:pPr/>
              <a:t>20.01.2022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CFFD-6D56-4741-8E74-8B5C9470DC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4B9B3DF-A4F0-4617-9552-2349B38ECBF8}" type="datetimeFigureOut">
              <a:rPr lang="pl-PL" smtClean="0"/>
              <a:pPr/>
              <a:t>20.01.2022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688CFFD-6D56-4741-8E74-8B5C9470DC21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4B9B3DF-A4F0-4617-9552-2349B38ECBF8}" type="datetimeFigureOut">
              <a:rPr lang="pl-PL" smtClean="0"/>
              <a:pPr/>
              <a:t>20.01.2022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688CFFD-6D56-4741-8E74-8B5C9470DC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4B9B3DF-A4F0-4617-9552-2349B38ECBF8}" type="datetimeFigureOut">
              <a:rPr lang="pl-PL" smtClean="0"/>
              <a:pPr/>
              <a:t>20.01.2022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688CFFD-6D56-4741-8E74-8B5C9470DC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B3DF-A4F0-4617-9552-2349B38ECBF8}" type="datetimeFigureOut">
              <a:rPr lang="pl-PL" smtClean="0"/>
              <a:pPr/>
              <a:t>20.01.2022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CFFD-6D56-4741-8E74-8B5C9470DC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4B9B3DF-A4F0-4617-9552-2349B38ECBF8}" type="datetimeFigureOut">
              <a:rPr lang="pl-PL" smtClean="0"/>
              <a:pPr/>
              <a:t>20.01.2022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688CFFD-6D56-4741-8E74-8B5C9470DC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4B9B3DF-A4F0-4617-9552-2349B38ECBF8}" type="datetimeFigureOut">
              <a:rPr lang="pl-PL" smtClean="0"/>
              <a:pPr/>
              <a:t>20.01.2022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688CFFD-6D56-4741-8E74-8B5C9470DC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4B9B3DF-A4F0-4617-9552-2349B38ECBF8}" type="datetimeFigureOut">
              <a:rPr lang="pl-PL" smtClean="0"/>
              <a:pPr/>
              <a:t>20.01.2022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688CFFD-6D56-4741-8E74-8B5C9470DC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4B9B3DF-A4F0-4617-9552-2349B38ECBF8}" type="datetimeFigureOut">
              <a:rPr lang="pl-PL" smtClean="0"/>
              <a:pPr/>
              <a:t>20.01.2022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688CFFD-6D56-4741-8E74-8B5C9470DC2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naszesmieci.mos.gov.pl/pytania-i-odpowiedzi/segregacj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naszesmieci.mos.gov.pl/pytania-i-odpowiedzi/segregacj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naszesmieci.mos.gov.pl/pytania-i-odpowiedzi/segregacj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naszesmieci.mos.gov.pl/pytania-i-odpowiedzi/segregacj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naszesmieci.mos.gov.pl/pytania-i-odpowiedzi/segregacj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naszesmieci.mos.gov.pl/pytania-i-odpowiedzi/segregacj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naszesmieci.mos.gov.pl/pytania-i-odpowiedzi/segregacj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naszesmieci.mos.gov.pl/pytania-i-odpowiedzi/segregacj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2857496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pl-PL" sz="4800" dirty="0">
                <a:solidFill>
                  <a:srgbClr val="00B050"/>
                </a:solidFill>
              </a:rPr>
              <a:t>Zasady segregacji odpadów komunalnych na terenie gminy Gniewkowo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tx1"/>
                </a:solidFill>
              </a:rPr>
              <a:t>PAPIER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sz="3200" b="1" dirty="0">
                <a:solidFill>
                  <a:srgbClr val="00B0F0"/>
                </a:solidFill>
              </a:rPr>
              <a:t>    Należy wrzucać:</a:t>
            </a:r>
          </a:p>
          <a:p>
            <a:r>
              <a:rPr lang="pl-PL" dirty="0"/>
              <a:t>opakowania z papieru, karton, tekturę (także falistą)</a:t>
            </a:r>
          </a:p>
          <a:p>
            <a:r>
              <a:rPr lang="pl-PL" dirty="0"/>
              <a:t>katalogi, ulotki, prospekty</a:t>
            </a:r>
          </a:p>
          <a:p>
            <a:r>
              <a:rPr lang="pl-PL" dirty="0"/>
              <a:t>gazety i czasopisma</a:t>
            </a:r>
          </a:p>
          <a:p>
            <a:r>
              <a:rPr lang="pl-PL" dirty="0"/>
              <a:t>papier szkolny i biurowy, zadrukowane kartki</a:t>
            </a:r>
          </a:p>
          <a:p>
            <a:r>
              <a:rPr lang="pl-PL" dirty="0"/>
              <a:t>zeszyty i książki</a:t>
            </a:r>
          </a:p>
          <a:p>
            <a:r>
              <a:rPr lang="pl-PL" dirty="0"/>
              <a:t>papier pakowy</a:t>
            </a:r>
          </a:p>
          <a:p>
            <a:r>
              <a:rPr lang="pl-PL" dirty="0"/>
              <a:t>torby i worki papierowe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tx1"/>
                </a:solidFill>
              </a:rPr>
              <a:t>PAPIER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609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sz="3200" b="1" dirty="0">
                <a:solidFill>
                  <a:schemeClr val="bg1"/>
                </a:solidFill>
              </a:rPr>
              <a:t>    Nie należy wrzucać:</a:t>
            </a:r>
          </a:p>
          <a:p>
            <a:r>
              <a:rPr lang="pl-PL" dirty="0"/>
              <a:t>ręczników papierowych i zużytych chusteczek higienicznych</a:t>
            </a:r>
          </a:p>
          <a:p>
            <a:r>
              <a:rPr lang="pl-PL" dirty="0"/>
              <a:t>papieru lakierowanego i powleczonego folią</a:t>
            </a:r>
          </a:p>
          <a:p>
            <a:r>
              <a:rPr lang="pl-PL" dirty="0"/>
              <a:t>papieru zatłuszczonego lub mocno zabrudzonego</a:t>
            </a:r>
          </a:p>
          <a:p>
            <a:r>
              <a:rPr lang="pl-PL" dirty="0"/>
              <a:t>kartonów po mleku i napojach</a:t>
            </a:r>
          </a:p>
          <a:p>
            <a:r>
              <a:rPr lang="pl-PL" dirty="0"/>
              <a:t>papierowych worków po nawozach, cemencie i innych materiałach budowlanych</a:t>
            </a:r>
          </a:p>
          <a:p>
            <a:r>
              <a:rPr lang="pl-PL" dirty="0"/>
              <a:t>tapet</a:t>
            </a:r>
          </a:p>
          <a:p>
            <a:r>
              <a:rPr lang="pl-PL" dirty="0"/>
              <a:t>pieluch jednorazowych i innych materiałów higienicznych</a:t>
            </a:r>
          </a:p>
          <a:p>
            <a:r>
              <a:rPr lang="pl-PL" dirty="0"/>
              <a:t>zatłuszczonych jednorazowych opakowań z papieru i naczyń jednorazowych</a:t>
            </a:r>
          </a:p>
          <a:p>
            <a:r>
              <a:rPr lang="pl-PL" dirty="0"/>
              <a:t>ubrań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tx1"/>
                </a:solidFill>
              </a:rPr>
              <a:t>BIOODPADY</a:t>
            </a:r>
          </a:p>
        </p:txBody>
      </p:sp>
      <p:pic>
        <p:nvPicPr>
          <p:cNvPr id="12" name="Symbol zastępczy zawartości 11" descr="575a699bad0017b14c33b39c5c4cfd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2014747"/>
            <a:ext cx="3429023" cy="484325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tx1"/>
                </a:solidFill>
              </a:rPr>
              <a:t>BIOODPADY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2800" b="1" dirty="0"/>
              <a:t>    </a:t>
            </a:r>
            <a:r>
              <a:rPr lang="pl-PL" sz="3600" b="1" dirty="0">
                <a:solidFill>
                  <a:srgbClr val="996633"/>
                </a:solidFill>
              </a:rPr>
              <a:t>Należy wrzucać:</a:t>
            </a:r>
          </a:p>
          <a:p>
            <a:r>
              <a:rPr lang="pl-PL" dirty="0"/>
              <a:t>odpadki warzywne i owocowe (w tym obierki itp.)</a:t>
            </a:r>
          </a:p>
          <a:p>
            <a:r>
              <a:rPr lang="pl-PL" dirty="0"/>
              <a:t>gałęzie drzew i krzewów</a:t>
            </a:r>
          </a:p>
          <a:p>
            <a:r>
              <a:rPr lang="pl-PL" dirty="0"/>
              <a:t>skoszoną trawę, liście, kwiaty</a:t>
            </a:r>
          </a:p>
          <a:p>
            <a:r>
              <a:rPr lang="pl-PL" dirty="0"/>
              <a:t>trociny i korę drzew</a:t>
            </a:r>
          </a:p>
          <a:p>
            <a:r>
              <a:rPr lang="pl-PL" dirty="0"/>
              <a:t>niezaimpregnowane drewno</a:t>
            </a:r>
          </a:p>
          <a:p>
            <a:r>
              <a:rPr lang="pl-PL" dirty="0"/>
              <a:t>resztki jedzenia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tx1"/>
                </a:solidFill>
              </a:rPr>
              <a:t>BIOODPADY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2800" b="1" dirty="0">
                <a:solidFill>
                  <a:schemeClr val="bg1"/>
                </a:solidFill>
              </a:rPr>
              <a:t>    </a:t>
            </a:r>
            <a:r>
              <a:rPr lang="pl-PL" sz="3800" b="1" dirty="0">
                <a:solidFill>
                  <a:schemeClr val="bg1"/>
                </a:solidFill>
              </a:rPr>
              <a:t>Nie należy wrzucać:</a:t>
            </a:r>
          </a:p>
          <a:p>
            <a:r>
              <a:rPr lang="pl-PL" dirty="0"/>
              <a:t>kości zwierząt</a:t>
            </a:r>
          </a:p>
          <a:p>
            <a:r>
              <a:rPr lang="pl-PL" dirty="0"/>
              <a:t>oleju jadalnego</a:t>
            </a:r>
          </a:p>
          <a:p>
            <a:r>
              <a:rPr lang="pl-PL" dirty="0"/>
              <a:t>odchodów zwierząt</a:t>
            </a:r>
          </a:p>
          <a:p>
            <a:r>
              <a:rPr lang="pl-PL" dirty="0"/>
              <a:t>popiołu z węgla kamiennego</a:t>
            </a:r>
          </a:p>
          <a:p>
            <a:r>
              <a:rPr lang="pl-PL" dirty="0"/>
              <a:t>leków</a:t>
            </a:r>
          </a:p>
          <a:p>
            <a:r>
              <a:rPr lang="pl-PL" dirty="0"/>
              <a:t>drewna impregnowanego</a:t>
            </a:r>
          </a:p>
          <a:p>
            <a:r>
              <a:rPr lang="pl-PL" dirty="0"/>
              <a:t>płyt wiórowych i pilśniowych MDF</a:t>
            </a:r>
          </a:p>
          <a:p>
            <a:r>
              <a:rPr lang="pl-PL" dirty="0"/>
              <a:t>ziemi i kamieni</a:t>
            </a:r>
          </a:p>
          <a:p>
            <a:r>
              <a:rPr lang="pl-PL" dirty="0"/>
              <a:t>innych odpadów komunalnych (w tym niebezpiecznych)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tx1"/>
                </a:solidFill>
              </a:rPr>
              <a:t>ODPADY ZMIESZANE </a:t>
            </a:r>
          </a:p>
        </p:txBody>
      </p:sp>
      <p:pic>
        <p:nvPicPr>
          <p:cNvPr id="8" name="Symbol zastępczy zawartości 7" descr="366dc9eddea478e92d803c90a23a6b5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0" y="1882775"/>
            <a:ext cx="3429000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accent1"/>
                </a:solidFill>
              </a:rPr>
              <a:t>ODPADY ZMIESZANE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3600" dirty="0"/>
              <a:t>   Do pojemnika z odpadami zmieszanymi należy wrzucać wszystko to, czego nie można odzyskać w procesie recyklingu,   z wyłączeniem odpadów niebezpiecznych.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>
                <a:solidFill>
                  <a:schemeClr val="accent1"/>
                </a:solidFill>
              </a:rPr>
              <a:t>PUNKT SELEKTYWNEJ ZBIÓRKI ODPADÓW KOMUNALNYCH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latin typeface="+mj-lt"/>
              </a:rPr>
              <a:t>Znajduje się w Gniewkowie przy ul. 17 Stycznia 22. Świadczy usługi o</a:t>
            </a:r>
            <a:r>
              <a:rPr lang="pl-PL" b="0" dirty="0">
                <a:effectLst/>
                <a:latin typeface="+mj-lt"/>
                <a:ea typeface="Times New Roman" panose="02020603050405020304" pitchFamily="18" charset="0"/>
              </a:rPr>
              <a:t>d poniedziałku do   piątku w  godzinach  od 7.00  do 15.00 i w okresie od pierwszego marca do trzydziestego listopada w każdą sobotę  w godzinach od 9.00 do 13.00 oraz w okresie od pierwszego grudnia do ostatniego dnia lutego  dwie soboty  w miesiącu w godzinach od 9.00 do 13.00. </a:t>
            </a:r>
            <a:endParaRPr lang="pl-PL" b="1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dirty="0">
                <a:latin typeface="+mj-lt"/>
              </a:rPr>
              <a:t>Planuje się zmianę lokalizacji PSZOK-u. Będzie znajdował się w Kaczkowie w miejscu starego składowiska odpadów.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232812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</a:rPr>
              <a:t>PSZOK przyjmuje bezpłatnie od właścicieli nieruchomości zamieszkałych następujące odpady komunalne: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421481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papier i tekturę;</a:t>
            </a:r>
          </a:p>
          <a:p>
            <a:r>
              <a:rPr lang="pl-PL" dirty="0"/>
              <a:t>metale;</a:t>
            </a:r>
          </a:p>
          <a:p>
            <a:r>
              <a:rPr lang="pl-PL" dirty="0"/>
              <a:t>tworzywa sztuczne;</a:t>
            </a:r>
          </a:p>
          <a:p>
            <a:r>
              <a:rPr lang="pl-PL" dirty="0"/>
              <a:t>szkło;</a:t>
            </a:r>
          </a:p>
          <a:p>
            <a:r>
              <a:rPr lang="pl-PL" dirty="0"/>
              <a:t>opakowania </a:t>
            </a:r>
            <a:r>
              <a:rPr lang="pl-PL" dirty="0" err="1"/>
              <a:t>wielomateriałowe</a:t>
            </a:r>
            <a:r>
              <a:rPr lang="pl-PL" dirty="0"/>
              <a:t>;</a:t>
            </a:r>
          </a:p>
          <a:p>
            <a:r>
              <a:rPr lang="pl-PL" dirty="0"/>
              <a:t>bioodpady;</a:t>
            </a:r>
          </a:p>
          <a:p>
            <a:r>
              <a:rPr lang="pl-PL" dirty="0"/>
              <a:t>odpady niebezpieczne;</a:t>
            </a:r>
          </a:p>
          <a:p>
            <a:r>
              <a:rPr lang="pl-PL" dirty="0"/>
              <a:t>przeterminowane leki;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chemikalia;</a:t>
            </a:r>
          </a:p>
          <a:p>
            <a:r>
              <a:rPr lang="pl-PL" dirty="0"/>
              <a:t>odpady niekwalifikujące się do odpadów medycznych powstałych    w gospodarstwie domowym w wyniku przyjmowania produktów leczniczych w formie iniekcji i prowadzenia monitoringu poziomu substancji we krwi, w szczególności igieł   i strzykawek;</a:t>
            </a:r>
          </a:p>
          <a:p>
            <a:r>
              <a:rPr lang="pl-PL" dirty="0"/>
              <a:t>zużyte baterie i akumulatory;</a:t>
            </a:r>
          </a:p>
          <a:p>
            <a:r>
              <a:rPr lang="pl-PL" dirty="0"/>
              <a:t>zużyty sprzęt elektryczny i elektroniczny;</a:t>
            </a:r>
          </a:p>
          <a:p>
            <a:r>
              <a:rPr lang="pl-PL" dirty="0"/>
              <a:t>meble i inne odpady wielkogabarytowe;</a:t>
            </a:r>
          </a:p>
          <a:p>
            <a:r>
              <a:rPr lang="pl-PL" dirty="0"/>
              <a:t>zużyte opony – w liczbie </a:t>
            </a:r>
            <a:r>
              <a:rPr lang="pl-PL"/>
              <a:t>4 sztuk </a:t>
            </a:r>
            <a:r>
              <a:rPr lang="pl-PL" dirty="0"/>
              <a:t>na rok;</a:t>
            </a:r>
          </a:p>
          <a:p>
            <a:r>
              <a:rPr lang="pl-PL" dirty="0"/>
              <a:t>odpady budowlane i rozbiórkowe – w ilości 1m</a:t>
            </a:r>
            <a:r>
              <a:rPr lang="pl-PL" baseline="30000" dirty="0"/>
              <a:t>3</a:t>
            </a:r>
            <a:r>
              <a:rPr lang="pl-PL" dirty="0"/>
              <a:t> na rok;</a:t>
            </a:r>
          </a:p>
          <a:p>
            <a:r>
              <a:rPr lang="pl-PL" dirty="0"/>
              <a:t>odpady  tekstyliów i odzieży.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 </a:t>
            </a:r>
            <a:r>
              <a:rPr lang="pl-PL" sz="3600" b="1" dirty="0"/>
              <a:t>Jednolity System Segregacji Odpadów (JSSO) obowiązujący na terenie całego kraju</a:t>
            </a:r>
            <a:br>
              <a:rPr lang="pl-PL" b="1" dirty="0"/>
            </a:br>
            <a:endParaRPr lang="pl-PL" dirty="0"/>
          </a:p>
        </p:txBody>
      </p:sp>
      <p:pic>
        <p:nvPicPr>
          <p:cNvPr id="4" name="Symbol zastępczy zawartości 3" descr="JSS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904" y="1882775"/>
            <a:ext cx="6462191" cy="4572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400" dirty="0"/>
              <a:t>NAJCZĘŚCIEJ ZADAWANE PYTANIA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>
                <a:hlinkClick r:id="rId2"/>
              </a:rPr>
              <a:t>Czy przed wyrzuceniem należy myć zużyte opakowania?</a:t>
            </a:r>
            <a:endParaRPr lang="pl-PL" dirty="0"/>
          </a:p>
          <a:p>
            <a:r>
              <a:rPr lang="pl-PL" dirty="0"/>
              <a:t>Nie powinno się myć opakowań. Pamiętajmy, że mycie opakowań powoduje zwiększone zużycie wody.</a:t>
            </a:r>
          </a:p>
          <a:p>
            <a:r>
              <a:rPr lang="pl-PL" dirty="0"/>
              <a:t>Opakowania należy jednak opróżniać (nie wyrzucajmy do śmieci w połowie pełnego słoika z dżemem).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/>
              <a:t>NAJCZĘŚCIEJ ZADAWANE PYTANIA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>
                <a:hlinkClick r:id="rId2"/>
              </a:rPr>
              <a:t>Czy przed wyrzuceniem należy usuwać etykiety z butelek i słoików?</a:t>
            </a:r>
            <a:endParaRPr lang="pl-PL" dirty="0"/>
          </a:p>
          <a:p>
            <a:r>
              <a:rPr lang="pl-PL" dirty="0"/>
              <a:t>Nie powinno się usuwać etykiet, jeśli wymaga to użycia wody.</a:t>
            </a:r>
          </a:p>
          <a:p>
            <a:r>
              <a:rPr lang="pl-PL" dirty="0"/>
              <a:t>Jeśli na etykiecie znajduje się informacja, że etykieta wykonana jest z folii termokurczliwej (PVC) należy ją zdjąć. Zdjęta folia PVC nie nadaje się do recyclingu, należy ją wrzucić do śmieci zmieszanych.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dirty="0"/>
              <a:t>NAJCZĘŚCIEJ ZADAWANE PYTANIA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b="1" dirty="0">
              <a:hlinkClick r:id="rId2"/>
            </a:endParaRPr>
          </a:p>
          <a:p>
            <a:pPr>
              <a:buNone/>
            </a:pPr>
            <a:r>
              <a:rPr lang="pl-PL" b="1" dirty="0">
                <a:hlinkClick r:id="rId2"/>
              </a:rPr>
              <a:t>Do którego pojemnika należy wrzucić opakowanie (kartonik) po mleku?</a:t>
            </a:r>
            <a:endParaRPr lang="pl-PL" dirty="0"/>
          </a:p>
          <a:p>
            <a:r>
              <a:rPr lang="pl-PL" dirty="0"/>
              <a:t>Do pojemnika na odpady z metali i tworzyw sztucznych.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/>
              <a:t>NAJCZĘŚCIEJ ZADAWANE PYTANIA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>
                <a:hlinkClick r:id="rId2"/>
              </a:rPr>
              <a:t>Jak należy postępować z odpadami składającymi się z różnych elementów, a trudnymi do samodzielnego rozdzielenia np. z zepsutymi wózkami dziecięcymi?</a:t>
            </a:r>
            <a:endParaRPr lang="pl-PL" dirty="0"/>
          </a:p>
          <a:p>
            <a:r>
              <a:rPr lang="pl-PL" dirty="0"/>
              <a:t>Takie przedmioty, jak np. wózki dziecięce, należy traktować jak odpady gabarytowe i oddawać je do punktu zbiórki selektywnej.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/>
              <a:t>NAJCZĘŚCIEJ ZADAWANE PYTANIA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>
                <a:hlinkClick r:id="rId2"/>
              </a:rPr>
              <a:t>Co należy zrobić w sytuacji, gdy do jednego pojemnika trafiają odpady składające się z kilku różnych surowców?</a:t>
            </a:r>
            <a:endParaRPr lang="pl-PL" dirty="0"/>
          </a:p>
          <a:p>
            <a:r>
              <a:rPr lang="pl-PL" dirty="0"/>
              <a:t>W miarę możliwości należy je rozdzielić. Przykładem jest aluminiowe wieczko od jogurtu, które powinno być oderwane od plastikowego kubeczka przed wyrzuceniem obu elementów do kosza na plastik i metal.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/>
              <a:t>NAJCZĘŚCIEJ ZADAWANE PYTANIA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>
                <a:hlinkClick r:id="rId2"/>
              </a:rPr>
              <a:t>Czy wyrzucając odpady papierowe należy usuwać zszywki do papieru, okładki od bindowania itp.?</a:t>
            </a:r>
            <a:endParaRPr lang="pl-PL" dirty="0"/>
          </a:p>
          <a:p>
            <a:r>
              <a:rPr lang="pl-PL" dirty="0"/>
              <a:t>Małe elementy takie jak zszywki można pozostawić – w papierni, gdzie odpady są przetwarzane w formę płynną, nie będzie to stanowiło problemu. Duże elementy jak np. okładki, ramki od kalendarzy itp. powinny zostać oddzielone.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dirty="0"/>
              <a:t>NAJCZĘŚCIEJ ZADAWANE PYTANIA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>
                <a:hlinkClick r:id="rId2"/>
              </a:rPr>
              <a:t>Czy wyrzucając odpady papierowe należy usuwać zszywki do papieru, okładki od bindowania itp.?</a:t>
            </a:r>
            <a:endParaRPr lang="pl-PL" dirty="0"/>
          </a:p>
          <a:p>
            <a:r>
              <a:rPr lang="pl-PL" dirty="0"/>
              <a:t>Małe elementy takie jak zszywki można pozostawić – w papierni, gdzie odpady są przetwarzane w formę płynną, nie będzie to stanowiło problemu. Duże elementy jak np. okładki, ramki od kalendarzy itp. powinny zostać oddzielone.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dirty="0"/>
              <a:t>NAJCZĘŚCIEJ ZADAWANE PYTANIA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>
                <a:hlinkClick r:id="rId2"/>
              </a:rPr>
              <a:t>Do którego pojemnika należy wyrzucić odpad wykonany z gumy, kauczuku itp.?</a:t>
            </a:r>
            <a:endParaRPr lang="pl-PL" dirty="0"/>
          </a:p>
          <a:p>
            <a:r>
              <a:rPr lang="pl-PL" dirty="0"/>
              <a:t>Śmieci wykonane z gumy czy z kauczuku należy wyrzucać do pojemników na tworzywa sztuczne.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543824" cy="138079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5" name="Symbol zastępczy zawartości 4" descr="29d275f02899478feead2984cd082e51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8858312" cy="616904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9d275f02899478feead2984cd082e5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643998" cy="628654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cap="all" dirty="0">
                <a:solidFill>
                  <a:schemeClr val="tx1"/>
                </a:solidFill>
              </a:rPr>
              <a:t>Tworzywa sztuczne i metale</a:t>
            </a:r>
            <a:br>
              <a:rPr lang="pl-PL" b="1" cap="al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8" name="Symbol zastępczy zawartości 17" descr="065aff07660c50c9640198698472d3e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25" y="1882775"/>
            <a:ext cx="3714750" cy="4572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9d275f02899478feead2984cd082e51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8858312" cy="6432679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9d275f02899478feead2984cd082e51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8858280" cy="650083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8215370" cy="428628"/>
          </a:xfrm>
        </p:spPr>
        <p:txBody>
          <a:bodyPr>
            <a:normAutofit fontScale="90000"/>
          </a:bodyPr>
          <a:lstStyle/>
          <a:p>
            <a:r>
              <a:rPr lang="pl-PL" dirty="0"/>
              <a:t>    KOMPOSTOWANIE</a:t>
            </a:r>
          </a:p>
        </p:txBody>
      </p:sp>
      <p:pic>
        <p:nvPicPr>
          <p:cNvPr id="4" name="Symbol zastępczy zawartości 3" descr="kompostowani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24" y="1000084"/>
            <a:ext cx="8547418" cy="528643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 descr="MS_daj_odpadom__drugie_zycie_metale_i_tworzywa_sztuczn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85728"/>
            <a:ext cx="8858312" cy="6143636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MS_daj_odpadom_drugie_zycie_szkl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285728"/>
            <a:ext cx="8643998" cy="642942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MS_daj_odpadom_drugie_zycie_papi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501122" cy="635798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MS_daj_odpadom_drugie_zycie_odpady_biodegradowaln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572560" cy="631192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8000" dirty="0"/>
              <a:t>Dziękuję za uwagę</a:t>
            </a:r>
          </a:p>
          <a:p>
            <a:pPr algn="ctr">
              <a:buNone/>
            </a:pPr>
            <a:endParaRPr lang="pl-PL" sz="6600" dirty="0"/>
          </a:p>
          <a:p>
            <a:pPr algn="ctr">
              <a:buNone/>
            </a:pPr>
            <a:r>
              <a:rPr lang="pl-PL" sz="3200" dirty="0"/>
              <a:t>   </a:t>
            </a:r>
            <a:r>
              <a:rPr lang="pl-PL" sz="3200" dirty="0">
                <a:solidFill>
                  <a:srgbClr val="00B0F0"/>
                </a:solidFill>
              </a:rPr>
              <a:t>W prezentacji wykorzystano materiał ze strony Ministerstwa Klimatu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399032"/>
          </a:xfrm>
        </p:spPr>
        <p:txBody>
          <a:bodyPr>
            <a:normAutofit/>
          </a:bodyPr>
          <a:lstStyle/>
          <a:p>
            <a:r>
              <a:rPr lang="pl-PL" sz="4000" b="1" cap="all" dirty="0">
                <a:solidFill>
                  <a:schemeClr val="tx1"/>
                </a:solidFill>
              </a:rPr>
              <a:t>Tworzywa sztuczne i metale</a:t>
            </a:r>
            <a:endParaRPr lang="pl-PL" sz="40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3800" dirty="0"/>
              <a:t>       </a:t>
            </a:r>
            <a:r>
              <a:rPr lang="pl-PL" sz="5900" b="1" dirty="0">
                <a:solidFill>
                  <a:srgbClr val="FFFF00"/>
                </a:solidFill>
              </a:rPr>
              <a:t>Należy wrzucać:</a:t>
            </a:r>
          </a:p>
          <a:p>
            <a:r>
              <a:rPr lang="pl-PL" sz="4200" dirty="0"/>
              <a:t>odkręcone i zgniecione plastikowe butelki po napojach</a:t>
            </a:r>
          </a:p>
          <a:p>
            <a:r>
              <a:rPr lang="pl-PL" sz="4200" dirty="0"/>
              <a:t>nakrętki, o ile nie zbieramy ich osobno w ramach akcji dobroczynnych</a:t>
            </a:r>
          </a:p>
          <a:p>
            <a:r>
              <a:rPr lang="pl-PL" sz="4200" dirty="0"/>
              <a:t>plastikowe opakowania po produktach spożywczych</a:t>
            </a:r>
          </a:p>
          <a:p>
            <a:r>
              <a:rPr lang="pl-PL" sz="4200" dirty="0"/>
              <a:t>opakowania </a:t>
            </a:r>
            <a:r>
              <a:rPr lang="pl-PL" sz="4200" dirty="0" err="1"/>
              <a:t>wielomateriałowe</a:t>
            </a:r>
            <a:r>
              <a:rPr lang="pl-PL" sz="4200" dirty="0"/>
              <a:t> (np. kartony po mleku i sokach)</a:t>
            </a:r>
          </a:p>
          <a:p>
            <a:r>
              <a:rPr lang="pl-PL" sz="4200" dirty="0"/>
              <a:t>opakowania po środkach czystości (np. proszkach do prania), kosmetykach (np. szamponach, paście do zębów) itp.</a:t>
            </a:r>
          </a:p>
          <a:p>
            <a:r>
              <a:rPr lang="pl-PL" sz="4200" dirty="0"/>
              <a:t>plastikowe torby, worki, reklamówki, inne folie</a:t>
            </a:r>
          </a:p>
          <a:p>
            <a:r>
              <a:rPr lang="pl-PL" sz="4200" dirty="0"/>
              <a:t>aluminiowe puszki po napojach i sokach</a:t>
            </a:r>
          </a:p>
          <a:p>
            <a:r>
              <a:rPr lang="pl-PL" sz="4200" dirty="0"/>
              <a:t>puszki po konserwach</a:t>
            </a:r>
          </a:p>
          <a:p>
            <a:r>
              <a:rPr lang="pl-PL" sz="4200" dirty="0"/>
              <a:t>folię aluminiową</a:t>
            </a:r>
          </a:p>
          <a:p>
            <a:r>
              <a:rPr lang="pl-PL" sz="4200" dirty="0"/>
              <a:t>metale kolorowe</a:t>
            </a:r>
          </a:p>
          <a:p>
            <a:r>
              <a:rPr lang="pl-PL" sz="4200" dirty="0"/>
              <a:t>kapsle, zakrętki od słoików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cap="all" dirty="0">
                <a:solidFill>
                  <a:schemeClr val="tx1"/>
                </a:solidFill>
              </a:rPr>
              <a:t>Tworzywa sztuczne i metale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3500" b="1" dirty="0"/>
              <a:t>   </a:t>
            </a:r>
            <a:r>
              <a:rPr lang="pl-PL" sz="3500" b="1" dirty="0">
                <a:solidFill>
                  <a:schemeClr val="bg1"/>
                </a:solidFill>
              </a:rPr>
              <a:t>Nie należy wrzucać:</a:t>
            </a:r>
          </a:p>
          <a:p>
            <a:r>
              <a:rPr lang="pl-PL" sz="2800" dirty="0"/>
              <a:t>butelek i pojemników z zawartością</a:t>
            </a:r>
          </a:p>
          <a:p>
            <a:r>
              <a:rPr lang="pl-PL" sz="2800" dirty="0"/>
              <a:t>plastikowych zabawek</a:t>
            </a:r>
          </a:p>
          <a:p>
            <a:r>
              <a:rPr lang="pl-PL" sz="2800" dirty="0"/>
              <a:t>opakowań po lekach i zużytych artykułów medycznych</a:t>
            </a:r>
          </a:p>
          <a:p>
            <a:r>
              <a:rPr lang="pl-PL" sz="2800" dirty="0"/>
              <a:t>opakowań po olejach silnikowych</a:t>
            </a:r>
          </a:p>
          <a:p>
            <a:r>
              <a:rPr lang="pl-PL" sz="2800" dirty="0"/>
              <a:t>części samochodowych</a:t>
            </a:r>
          </a:p>
          <a:p>
            <a:r>
              <a:rPr lang="pl-PL" sz="2800" dirty="0"/>
              <a:t>zużytych baterii i akumulatorów</a:t>
            </a:r>
          </a:p>
          <a:p>
            <a:r>
              <a:rPr lang="pl-PL" sz="2800" dirty="0"/>
              <a:t>puszek i pojemników po farbach i lakierach</a:t>
            </a:r>
          </a:p>
          <a:p>
            <a:r>
              <a:rPr lang="pl-PL" sz="2800" dirty="0"/>
              <a:t>zużytego sprzętu elektronicznego i AGD</a:t>
            </a:r>
          </a:p>
          <a:p>
            <a:endParaRPr lang="pl-PL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>
                <a:solidFill>
                  <a:schemeClr val="tx1"/>
                </a:solidFill>
              </a:rPr>
              <a:t>SZKŁO</a:t>
            </a:r>
          </a:p>
        </p:txBody>
      </p:sp>
      <p:pic>
        <p:nvPicPr>
          <p:cNvPr id="10" name="Symbol zastępczy zawartości 9" descr="b0e074860f750ff212ac914fa02f25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25" y="1882775"/>
            <a:ext cx="3714750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tx1"/>
                </a:solidFill>
              </a:rPr>
              <a:t>SZKŁO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   </a:t>
            </a:r>
            <a:r>
              <a:rPr lang="pl-PL" sz="3600" b="1" dirty="0">
                <a:solidFill>
                  <a:srgbClr val="00B050"/>
                </a:solidFill>
              </a:rPr>
              <a:t>Należy wrzucać: </a:t>
            </a:r>
          </a:p>
          <a:p>
            <a:r>
              <a:rPr lang="pl-PL" dirty="0"/>
              <a:t>butelki i słoiki po napojach i żywności (w tym butelki po napojach alkoholowych i olejach roślinnych)</a:t>
            </a:r>
          </a:p>
          <a:p>
            <a:r>
              <a:rPr lang="pl-PL" dirty="0"/>
              <a:t>szklane opakowania po kosmetykach (jeżeli nie są wykonane z trwale połączonych kilku surowców)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tx1"/>
                </a:solidFill>
              </a:rPr>
              <a:t>SZKŁO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8323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sz="4100" b="1" dirty="0"/>
              <a:t>    </a:t>
            </a:r>
            <a:r>
              <a:rPr lang="pl-PL" sz="4100" b="1" dirty="0">
                <a:solidFill>
                  <a:schemeClr val="bg1"/>
                </a:solidFill>
              </a:rPr>
              <a:t>Nie należy wrzucać:</a:t>
            </a:r>
          </a:p>
          <a:p>
            <a:r>
              <a:rPr lang="pl-PL" dirty="0"/>
              <a:t>ceramiki, doniczek, porcelany, fajansu, kryształów</a:t>
            </a:r>
          </a:p>
          <a:p>
            <a:r>
              <a:rPr lang="pl-PL" dirty="0"/>
              <a:t>szkła okularowego</a:t>
            </a:r>
          </a:p>
          <a:p>
            <a:r>
              <a:rPr lang="pl-PL" dirty="0"/>
              <a:t>szkła żaroodpornego</a:t>
            </a:r>
          </a:p>
          <a:p>
            <a:r>
              <a:rPr lang="pl-PL" dirty="0"/>
              <a:t>Zniczy z zawartością wosku</a:t>
            </a:r>
          </a:p>
          <a:p>
            <a:r>
              <a:rPr lang="pl-PL" dirty="0"/>
              <a:t>żarówek i świetlówek</a:t>
            </a:r>
          </a:p>
          <a:p>
            <a:r>
              <a:rPr lang="pl-PL" dirty="0"/>
              <a:t>reflektorów</a:t>
            </a:r>
          </a:p>
          <a:p>
            <a:r>
              <a:rPr lang="pl-PL" dirty="0"/>
              <a:t>opakowań po lekach, rozpuszczalnikach, olejach silnikowych</a:t>
            </a:r>
          </a:p>
          <a:p>
            <a:r>
              <a:rPr lang="pl-PL" dirty="0"/>
              <a:t>luster</a:t>
            </a:r>
          </a:p>
          <a:p>
            <a:r>
              <a:rPr lang="pl-PL" dirty="0"/>
              <a:t>szyb okiennych i zbrojonych</a:t>
            </a:r>
          </a:p>
          <a:p>
            <a:r>
              <a:rPr lang="pl-PL" dirty="0"/>
              <a:t>monitorów i lamp telewizyjnych</a:t>
            </a:r>
          </a:p>
          <a:p>
            <a:r>
              <a:rPr lang="pl-PL" dirty="0"/>
              <a:t>termometrów i strzykawek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tx1"/>
                </a:solidFill>
              </a:rPr>
              <a:t>PAPIER</a:t>
            </a:r>
          </a:p>
        </p:txBody>
      </p:sp>
      <p:pic>
        <p:nvPicPr>
          <p:cNvPr id="4" name="Symbol zastępczy zawartości 3" descr="ce65870595f55da5c6f6bef7d51adb3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25" y="1882775"/>
            <a:ext cx="3714750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371</TotalTime>
  <Words>1033</Words>
  <Application>Microsoft Office PowerPoint</Application>
  <PresentationFormat>Pokaz na ekranie (4:3)</PresentationFormat>
  <Paragraphs>140</Paragraphs>
  <Slides>37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2" baseType="lpstr">
      <vt:lpstr>Calibri</vt:lpstr>
      <vt:lpstr>Century Gothic</vt:lpstr>
      <vt:lpstr>Verdana</vt:lpstr>
      <vt:lpstr>Wingdings 2</vt:lpstr>
      <vt:lpstr>Energetyczny</vt:lpstr>
      <vt:lpstr>Zasady segregacji odpadów komunalnych na terenie gminy Gniewkowo</vt:lpstr>
      <vt:lpstr> Jednolity System Segregacji Odpadów (JSSO) obowiązujący na terenie całego kraju </vt:lpstr>
      <vt:lpstr>Tworzywa sztuczne i metale </vt:lpstr>
      <vt:lpstr>Tworzywa sztuczne i metale</vt:lpstr>
      <vt:lpstr>Tworzywa sztuczne i metale</vt:lpstr>
      <vt:lpstr>SZKŁO</vt:lpstr>
      <vt:lpstr>SZKŁO</vt:lpstr>
      <vt:lpstr>SZKŁO</vt:lpstr>
      <vt:lpstr>PAPIER</vt:lpstr>
      <vt:lpstr>PAPIER</vt:lpstr>
      <vt:lpstr>PAPIER</vt:lpstr>
      <vt:lpstr>BIOODPADY</vt:lpstr>
      <vt:lpstr>BIOODPADY</vt:lpstr>
      <vt:lpstr>BIOODPADY</vt:lpstr>
      <vt:lpstr>ODPADY ZMIESZANE </vt:lpstr>
      <vt:lpstr>ODPADY ZMIESZANE </vt:lpstr>
      <vt:lpstr>PUNKT SELEKTYWNEJ ZBIÓRKI ODPADÓW KOMUNALNYCH</vt:lpstr>
      <vt:lpstr>PSZOK przyjmuje bezpłatnie od właścicieli nieruchomości zamieszkałych następujące odpady komunalne:</vt:lpstr>
      <vt:lpstr>Prezentacja programu PowerPoint</vt:lpstr>
      <vt:lpstr>NAJCZĘŚCIEJ ZADAWANE PYTANIA</vt:lpstr>
      <vt:lpstr>NAJCZĘŚCIEJ ZADAWANE PYTANIA</vt:lpstr>
      <vt:lpstr>NAJCZĘŚCIEJ ZADAWANE PYTANIA</vt:lpstr>
      <vt:lpstr>NAJCZĘŚCIEJ ZADAWANE PYTANIA</vt:lpstr>
      <vt:lpstr>NAJCZĘŚCIEJ ZADAWANE PYTANIA</vt:lpstr>
      <vt:lpstr>NAJCZĘŚCIEJ ZADAWANE PYTANIA</vt:lpstr>
      <vt:lpstr>NAJCZĘŚCIEJ ZADAWANE PYTANIA</vt:lpstr>
      <vt:lpstr>NAJCZĘŚCIEJ ZADAWANE PYTANIA</vt:lpstr>
      <vt:lpstr>Prezentacja programu PowerPoint</vt:lpstr>
      <vt:lpstr>Prezentacja programu PowerPoint</vt:lpstr>
      <vt:lpstr>Prezentacja programu PowerPoint</vt:lpstr>
      <vt:lpstr>Prezentacja programu PowerPoint</vt:lpstr>
      <vt:lpstr>    KOMPOSTOWANIE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śmieci</dc:title>
  <dc:creator>jarek</dc:creator>
  <cp:lastModifiedBy>AleksandraSidorowicz</cp:lastModifiedBy>
  <cp:revision>39</cp:revision>
  <dcterms:created xsi:type="dcterms:W3CDTF">2020-01-03T15:28:51Z</dcterms:created>
  <dcterms:modified xsi:type="dcterms:W3CDTF">2022-01-20T13:06:16Z</dcterms:modified>
</cp:coreProperties>
</file>