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304.64</c:v>
                </c:pt>
                <c:pt idx="1">
                  <c:v>240.97</c:v>
                </c:pt>
                <c:pt idx="2">
                  <c:v>307.64999999999998</c:v>
                </c:pt>
                <c:pt idx="3">
                  <c:v>285.39</c:v>
                </c:pt>
                <c:pt idx="4">
                  <c:v>283.98</c:v>
                </c:pt>
                <c:pt idx="5">
                  <c:v>256.43</c:v>
                </c:pt>
                <c:pt idx="6">
                  <c:v>254.16</c:v>
                </c:pt>
                <c:pt idx="7">
                  <c:v>297.14</c:v>
                </c:pt>
                <c:pt idx="8">
                  <c:v>258.63</c:v>
                </c:pt>
                <c:pt idx="9">
                  <c:v>335.8</c:v>
                </c:pt>
                <c:pt idx="10">
                  <c:v>299.63</c:v>
                </c:pt>
                <c:pt idx="11">
                  <c:v>310.52999999999997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267.20999999999998</c:v>
                </c:pt>
                <c:pt idx="1">
                  <c:v>285.72000000000003</c:v>
                </c:pt>
                <c:pt idx="2">
                  <c:v>249.1</c:v>
                </c:pt>
                <c:pt idx="3">
                  <c:v>310.85000000000002</c:v>
                </c:pt>
                <c:pt idx="4">
                  <c:v>273.49</c:v>
                </c:pt>
                <c:pt idx="5">
                  <c:v>218.52</c:v>
                </c:pt>
                <c:pt idx="6">
                  <c:v>281.48</c:v>
                </c:pt>
                <c:pt idx="7">
                  <c:v>251.52</c:v>
                </c:pt>
                <c:pt idx="8">
                  <c:v>252.49</c:v>
                </c:pt>
                <c:pt idx="9">
                  <c:v>289.54000000000002</c:v>
                </c:pt>
                <c:pt idx="10">
                  <c:v>261.75</c:v>
                </c:pt>
                <c:pt idx="11">
                  <c:v>269.41000000000003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249.18</c:v>
                </c:pt>
                <c:pt idx="1">
                  <c:v>216.92</c:v>
                </c:pt>
                <c:pt idx="2">
                  <c:v>239.44</c:v>
                </c:pt>
                <c:pt idx="3">
                  <c:v>260.36</c:v>
                </c:pt>
                <c:pt idx="4">
                  <c:v>230.72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082312"/>
        <c:axId val="205082704"/>
      </c:barChart>
      <c:catAx>
        <c:axId val="20508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2704"/>
        <c:crosses val="autoZero"/>
        <c:auto val="1"/>
        <c:lblAlgn val="ctr"/>
        <c:lblOffset val="100"/>
        <c:noMultiLvlLbl val="0"/>
      </c:catAx>
      <c:valAx>
        <c:axId val="20508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2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5.3</c:v>
                </c:pt>
                <c:pt idx="1">
                  <c:v>4.53</c:v>
                </c:pt>
                <c:pt idx="2">
                  <c:v>4.4800000000000004</c:v>
                </c:pt>
                <c:pt idx="3">
                  <c:v>4.72</c:v>
                </c:pt>
                <c:pt idx="4">
                  <c:v>4.4000000000000004</c:v>
                </c:pt>
                <c:pt idx="5">
                  <c:v>4.12</c:v>
                </c:pt>
                <c:pt idx="6">
                  <c:v>4.74</c:v>
                </c:pt>
                <c:pt idx="7">
                  <c:v>5.48</c:v>
                </c:pt>
                <c:pt idx="8">
                  <c:v>4.4400000000000004</c:v>
                </c:pt>
                <c:pt idx="9">
                  <c:v>4.4400000000000004</c:v>
                </c:pt>
                <c:pt idx="10">
                  <c:v>1.98</c:v>
                </c:pt>
                <c:pt idx="11">
                  <c:v>3.38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7.56</c:v>
                </c:pt>
                <c:pt idx="1">
                  <c:v>3.14</c:v>
                </c:pt>
                <c:pt idx="2">
                  <c:v>4.74</c:v>
                </c:pt>
                <c:pt idx="3">
                  <c:v>5</c:v>
                </c:pt>
                <c:pt idx="4">
                  <c:v>5.6</c:v>
                </c:pt>
                <c:pt idx="5">
                  <c:v>2.15</c:v>
                </c:pt>
                <c:pt idx="6">
                  <c:v>5.22</c:v>
                </c:pt>
                <c:pt idx="7">
                  <c:v>5.52</c:v>
                </c:pt>
                <c:pt idx="8">
                  <c:v>6.74</c:v>
                </c:pt>
                <c:pt idx="9">
                  <c:v>5.98</c:v>
                </c:pt>
                <c:pt idx="10">
                  <c:v>4.82</c:v>
                </c:pt>
                <c:pt idx="11">
                  <c:v>7.28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8.92</c:v>
                </c:pt>
                <c:pt idx="1">
                  <c:v>7.16</c:v>
                </c:pt>
                <c:pt idx="2">
                  <c:v>7.32</c:v>
                </c:pt>
                <c:pt idx="3">
                  <c:v>8.1</c:v>
                </c:pt>
                <c:pt idx="4">
                  <c:v>9.52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083488"/>
        <c:axId val="205083880"/>
      </c:barChart>
      <c:catAx>
        <c:axId val="20508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3880"/>
        <c:crosses val="autoZero"/>
        <c:auto val="1"/>
        <c:lblAlgn val="ctr"/>
        <c:lblOffset val="100"/>
        <c:noMultiLvlLbl val="0"/>
      </c:catAx>
      <c:valAx>
        <c:axId val="205083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12.62</c:v>
                </c:pt>
                <c:pt idx="1">
                  <c:v>11.46</c:v>
                </c:pt>
                <c:pt idx="2">
                  <c:v>11.52</c:v>
                </c:pt>
                <c:pt idx="3">
                  <c:v>13.66</c:v>
                </c:pt>
                <c:pt idx="4">
                  <c:v>14.11</c:v>
                </c:pt>
                <c:pt idx="5">
                  <c:v>13.38</c:v>
                </c:pt>
                <c:pt idx="6">
                  <c:v>9.8800000000000008</c:v>
                </c:pt>
                <c:pt idx="7">
                  <c:v>15.88</c:v>
                </c:pt>
                <c:pt idx="8">
                  <c:v>14.33</c:v>
                </c:pt>
                <c:pt idx="9">
                  <c:v>11.26</c:v>
                </c:pt>
                <c:pt idx="10">
                  <c:v>14.69</c:v>
                </c:pt>
                <c:pt idx="11">
                  <c:v>12.04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8.51</c:v>
                </c:pt>
                <c:pt idx="1">
                  <c:v>14.5</c:v>
                </c:pt>
                <c:pt idx="2">
                  <c:v>11.54</c:v>
                </c:pt>
                <c:pt idx="3">
                  <c:v>12.71</c:v>
                </c:pt>
                <c:pt idx="4">
                  <c:v>15.73</c:v>
                </c:pt>
                <c:pt idx="5">
                  <c:v>16.579999999999998</c:v>
                </c:pt>
                <c:pt idx="6">
                  <c:v>12.19</c:v>
                </c:pt>
                <c:pt idx="7">
                  <c:v>20.64</c:v>
                </c:pt>
                <c:pt idx="8">
                  <c:v>11.24</c:v>
                </c:pt>
                <c:pt idx="9">
                  <c:v>14.39</c:v>
                </c:pt>
                <c:pt idx="10">
                  <c:v>14.88</c:v>
                </c:pt>
                <c:pt idx="11">
                  <c:v>17.670000000000002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16.52</c:v>
                </c:pt>
                <c:pt idx="1">
                  <c:v>16</c:v>
                </c:pt>
                <c:pt idx="2">
                  <c:v>18.5</c:v>
                </c:pt>
                <c:pt idx="3">
                  <c:v>21.66</c:v>
                </c:pt>
                <c:pt idx="4">
                  <c:v>21.64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084664"/>
        <c:axId val="205085056"/>
      </c:barChart>
      <c:catAx>
        <c:axId val="205084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5056"/>
        <c:crosses val="autoZero"/>
        <c:auto val="1"/>
        <c:lblAlgn val="ctr"/>
        <c:lblOffset val="100"/>
        <c:noMultiLvlLbl val="0"/>
      </c:catAx>
      <c:valAx>
        <c:axId val="20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4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5.8</c:v>
                </c:pt>
                <c:pt idx="1">
                  <c:v>5.44</c:v>
                </c:pt>
                <c:pt idx="2">
                  <c:v>5.98</c:v>
                </c:pt>
                <c:pt idx="3">
                  <c:v>5.86</c:v>
                </c:pt>
                <c:pt idx="4">
                  <c:v>14.2</c:v>
                </c:pt>
                <c:pt idx="5">
                  <c:v>7.72</c:v>
                </c:pt>
                <c:pt idx="6">
                  <c:v>16.14</c:v>
                </c:pt>
                <c:pt idx="7">
                  <c:v>7.32</c:v>
                </c:pt>
                <c:pt idx="8">
                  <c:v>7.04</c:v>
                </c:pt>
                <c:pt idx="9">
                  <c:v>7.64</c:v>
                </c:pt>
                <c:pt idx="10">
                  <c:v>7.64</c:v>
                </c:pt>
                <c:pt idx="11">
                  <c:v>7.56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7.03</c:v>
                </c:pt>
                <c:pt idx="1">
                  <c:v>7.44</c:v>
                </c:pt>
                <c:pt idx="2">
                  <c:v>14.31</c:v>
                </c:pt>
                <c:pt idx="3">
                  <c:v>6.72</c:v>
                </c:pt>
                <c:pt idx="4">
                  <c:v>14.58</c:v>
                </c:pt>
                <c:pt idx="5">
                  <c:v>6.62</c:v>
                </c:pt>
                <c:pt idx="6">
                  <c:v>6.34</c:v>
                </c:pt>
                <c:pt idx="7">
                  <c:v>5.14</c:v>
                </c:pt>
                <c:pt idx="8">
                  <c:v>5.3</c:v>
                </c:pt>
                <c:pt idx="9">
                  <c:v>18.920000000000002</c:v>
                </c:pt>
                <c:pt idx="10">
                  <c:v>15.7</c:v>
                </c:pt>
                <c:pt idx="11">
                  <c:v>12.56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19.23</c:v>
                </c:pt>
                <c:pt idx="1">
                  <c:v>16.04</c:v>
                </c:pt>
                <c:pt idx="2">
                  <c:v>18.04</c:v>
                </c:pt>
                <c:pt idx="3">
                  <c:v>18.899999999999999</c:v>
                </c:pt>
                <c:pt idx="4">
                  <c:v>24.24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5085840"/>
        <c:axId val="389629816"/>
      </c:barChart>
      <c:catAx>
        <c:axId val="20508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629816"/>
        <c:crosses val="autoZero"/>
        <c:auto val="1"/>
        <c:lblAlgn val="ctr"/>
        <c:lblOffset val="100"/>
        <c:noMultiLvlLbl val="0"/>
      </c:catAx>
      <c:valAx>
        <c:axId val="38962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508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Odpady segregowane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23.72</c:v>
                </c:pt>
                <c:pt idx="1">
                  <c:v>21.43</c:v>
                </c:pt>
                <c:pt idx="2">
                  <c:v>21.98</c:v>
                </c:pt>
                <c:pt idx="3">
                  <c:v>24.24</c:v>
                </c:pt>
                <c:pt idx="4">
                  <c:v>32.71</c:v>
                </c:pt>
                <c:pt idx="5">
                  <c:v>25.22</c:v>
                </c:pt>
                <c:pt idx="6">
                  <c:v>30.76</c:v>
                </c:pt>
                <c:pt idx="7">
                  <c:v>28.68</c:v>
                </c:pt>
                <c:pt idx="8">
                  <c:v>25.81</c:v>
                </c:pt>
                <c:pt idx="9">
                  <c:v>23.34</c:v>
                </c:pt>
                <c:pt idx="10">
                  <c:v>23.73</c:v>
                </c:pt>
                <c:pt idx="11">
                  <c:v>22.98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Odpady zmieszane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304.64</c:v>
                </c:pt>
                <c:pt idx="1">
                  <c:v>240.97</c:v>
                </c:pt>
                <c:pt idx="2">
                  <c:v>307.64999999999998</c:v>
                </c:pt>
                <c:pt idx="3">
                  <c:v>285.39</c:v>
                </c:pt>
                <c:pt idx="4">
                  <c:v>283.98</c:v>
                </c:pt>
                <c:pt idx="5">
                  <c:v>256.43</c:v>
                </c:pt>
                <c:pt idx="6">
                  <c:v>254.16</c:v>
                </c:pt>
                <c:pt idx="7">
                  <c:v>297.39999999999998</c:v>
                </c:pt>
                <c:pt idx="8">
                  <c:v>258.63</c:v>
                </c:pt>
                <c:pt idx="9">
                  <c:v>335.8</c:v>
                </c:pt>
                <c:pt idx="10">
                  <c:v>299.63</c:v>
                </c:pt>
                <c:pt idx="11">
                  <c:v>310.52999999999997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89630600"/>
        <c:axId val="389630992"/>
      </c:barChart>
      <c:catAx>
        <c:axId val="389630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630992"/>
        <c:crosses val="autoZero"/>
        <c:auto val="1"/>
        <c:lblAlgn val="ctr"/>
        <c:lblOffset val="100"/>
        <c:noMultiLvlLbl val="0"/>
      </c:catAx>
      <c:valAx>
        <c:axId val="38963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630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Odpady segregowane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23.1</c:v>
                </c:pt>
                <c:pt idx="1">
                  <c:v>25.08</c:v>
                </c:pt>
                <c:pt idx="2">
                  <c:v>30.59</c:v>
                </c:pt>
                <c:pt idx="3">
                  <c:v>24.43</c:v>
                </c:pt>
                <c:pt idx="4">
                  <c:v>35.909999999999997</c:v>
                </c:pt>
                <c:pt idx="5">
                  <c:v>28.32</c:v>
                </c:pt>
                <c:pt idx="6">
                  <c:v>23.75</c:v>
                </c:pt>
                <c:pt idx="7">
                  <c:v>31.3</c:v>
                </c:pt>
                <c:pt idx="8">
                  <c:v>23.28</c:v>
                </c:pt>
                <c:pt idx="9">
                  <c:v>39.29</c:v>
                </c:pt>
                <c:pt idx="10">
                  <c:v>35.4</c:v>
                </c:pt>
                <c:pt idx="11">
                  <c:v>37.51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Odpady zmieszane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267.20999999999998</c:v>
                </c:pt>
                <c:pt idx="1">
                  <c:v>285.72000000000003</c:v>
                </c:pt>
                <c:pt idx="2">
                  <c:v>249.1</c:v>
                </c:pt>
                <c:pt idx="3">
                  <c:v>310.85000000000002</c:v>
                </c:pt>
                <c:pt idx="4">
                  <c:v>273.49</c:v>
                </c:pt>
                <c:pt idx="5">
                  <c:v>218.52</c:v>
                </c:pt>
                <c:pt idx="6">
                  <c:v>281.48</c:v>
                </c:pt>
                <c:pt idx="7">
                  <c:v>251.52</c:v>
                </c:pt>
                <c:pt idx="8">
                  <c:v>252.49</c:v>
                </c:pt>
                <c:pt idx="9">
                  <c:v>289.54000000000002</c:v>
                </c:pt>
                <c:pt idx="10">
                  <c:v>261.75</c:v>
                </c:pt>
                <c:pt idx="11">
                  <c:v>269.41000000000003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89631776"/>
        <c:axId val="389632168"/>
      </c:barChart>
      <c:catAx>
        <c:axId val="38963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632168"/>
        <c:crosses val="autoZero"/>
        <c:auto val="1"/>
        <c:lblAlgn val="ctr"/>
        <c:lblOffset val="100"/>
        <c:noMultiLvlLbl val="0"/>
      </c:catAx>
      <c:valAx>
        <c:axId val="389632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63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Odpady segregowane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44.67</c:v>
                </c:pt>
                <c:pt idx="1">
                  <c:v>39.200000000000003</c:v>
                </c:pt>
                <c:pt idx="2">
                  <c:v>43.86</c:v>
                </c:pt>
                <c:pt idx="3">
                  <c:v>48.66</c:v>
                </c:pt>
                <c:pt idx="4">
                  <c:v>55.4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Odpady zmieszane</c:v>
                </c:pt>
              </c:strCache>
            </c:strRef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249.18</c:v>
                </c:pt>
                <c:pt idx="1">
                  <c:v>216.92</c:v>
                </c:pt>
                <c:pt idx="2">
                  <c:v>239.44</c:v>
                </c:pt>
                <c:pt idx="3">
                  <c:v>260.36</c:v>
                </c:pt>
                <c:pt idx="4">
                  <c:v>230.72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4451304"/>
        <c:axId val="204451696"/>
      </c:barChart>
      <c:catAx>
        <c:axId val="20445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4451696"/>
        <c:crosses val="autoZero"/>
        <c:auto val="1"/>
        <c:lblAlgn val="ctr"/>
        <c:lblOffset val="100"/>
        <c:noMultiLvlLbl val="0"/>
      </c:catAx>
      <c:valAx>
        <c:axId val="20445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445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09522" y="518318"/>
            <a:ext cx="9030803" cy="215008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/>
              <a:t>Wykaz zebranych odpadów komunalnych                            </a:t>
            </a:r>
            <a:br>
              <a:rPr lang="pl-PL" sz="4400" b="1" dirty="0"/>
            </a:br>
            <a:r>
              <a:rPr lang="pl-PL" sz="4400" b="1" dirty="0"/>
              <a:t>w latach 2018 </a:t>
            </a:r>
            <a:r>
              <a:rPr lang="pl-PL" sz="4400" b="1" dirty="0" smtClean="0"/>
              <a:t>– 2020 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1" y="2133599"/>
            <a:ext cx="9034517" cy="4313695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085" y="3345897"/>
            <a:ext cx="1759863" cy="220233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479011" y="5902553"/>
            <a:ext cx="4107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Gniewkowo, czerwiec 2020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5767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9010941" cy="73974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Stosunek odpadów segregowanych do odpadów </a:t>
            </a:r>
            <a:r>
              <a:rPr lang="pl-PL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zmieszanych 2018</a:t>
            </a:r>
            <a:endParaRPr lang="pl-PL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Symbol zastępczy zawartości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644388"/>
              </p:ext>
            </p:extLst>
          </p:nvPr>
        </p:nvGraphicFramePr>
        <p:xfrm>
          <a:off x="2592924" y="1505518"/>
          <a:ext cx="8915400" cy="45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993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9010941" cy="73974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Stosunek odpadów segregowanych do odpadów </a:t>
            </a:r>
            <a:r>
              <a:rPr lang="pl-PL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zmieszanych 2019</a:t>
            </a:r>
            <a:endParaRPr lang="pl-PL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Symbol zastępczy zawartości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62609"/>
              </p:ext>
            </p:extLst>
          </p:nvPr>
        </p:nvGraphicFramePr>
        <p:xfrm>
          <a:off x="2592924" y="1505518"/>
          <a:ext cx="8915400" cy="45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211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9010941" cy="73974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Stosunek odpadów segregowanych do odpadów </a:t>
            </a:r>
            <a:r>
              <a:rPr lang="pl-PL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zmieszanych 2020</a:t>
            </a:r>
            <a:endParaRPr lang="pl-PL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Symbol zastępczy zawartości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315201"/>
              </p:ext>
            </p:extLst>
          </p:nvPr>
        </p:nvGraphicFramePr>
        <p:xfrm>
          <a:off x="2592924" y="1505518"/>
          <a:ext cx="8915400" cy="45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43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2211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zmieszane</a:t>
            </a:r>
            <a:endParaRPr lang="pl-PL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Wykres 8"/>
          <p:cNvGraphicFramePr/>
          <p:nvPr>
            <p:extLst>
              <p:ext uri="{D42A27DB-BD31-4B8C-83A1-F6EECF244321}">
                <p14:modId xmlns:p14="http://schemas.microsoft.com/office/powerpoint/2010/main" val="1704369460"/>
              </p:ext>
            </p:extLst>
          </p:nvPr>
        </p:nvGraphicFramePr>
        <p:xfrm>
          <a:off x="2984767" y="1506828"/>
          <a:ext cx="8128000" cy="47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5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392291"/>
            <a:ext cx="8911687" cy="792566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zmieszane </a:t>
            </a:r>
            <a:b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zestawienie liczbowe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92924" y="1313645"/>
            <a:ext cx="67313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353535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l-PL" sz="17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	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2018</a:t>
            </a:r>
            <a:r>
              <a:rPr lang="pl-PL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  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		2019     			2020 </a:t>
            </a:r>
            <a:endParaRPr lang="pl-PL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304,64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267,21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249,18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240,97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285,72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216,92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307,65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249,1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239,44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285,39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310,85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260,36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283,98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273,49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230,72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256,43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218,52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254,16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281,48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297,14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251,52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258,63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252,49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335,8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289,54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11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299,63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261,75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12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310,53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269,41</a:t>
            </a: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01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34989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– papier, tektura</a:t>
            </a:r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1318821323"/>
              </p:ext>
            </p:extLst>
          </p:nvPr>
        </p:nvGraphicFramePr>
        <p:xfrm>
          <a:off x="2984767" y="1506828"/>
          <a:ext cx="8128000" cy="47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3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8271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– papier, tektura    </a:t>
            </a:r>
            <a:b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zestawienie liczbowe</a:t>
            </a:r>
          </a:p>
        </p:txBody>
      </p:sp>
      <p:sp>
        <p:nvSpPr>
          <p:cNvPr id="3" name="Prostokąt 2"/>
          <p:cNvSpPr/>
          <p:nvPr/>
        </p:nvSpPr>
        <p:spPr>
          <a:xfrm>
            <a:off x="2592924" y="1648496"/>
            <a:ext cx="67313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353535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l-PL" sz="17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	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2018</a:t>
            </a:r>
            <a:r>
              <a:rPr lang="pl-PL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  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	2019     		2020 </a:t>
            </a:r>
            <a:endParaRPr lang="pl-PL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7,56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8,92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4,53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3,14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7,16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4,48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4,74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7,32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4,72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5,0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8,1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4,4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9,52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4,12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5,12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4,74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5,22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5,48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5,52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4,44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6,74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4,44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5,98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11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1,98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4,82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12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3,38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7,28</a:t>
            </a: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45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78806" y="521079"/>
            <a:ext cx="9144000" cy="831203"/>
          </a:xfrm>
        </p:spPr>
        <p:txBody>
          <a:bodyPr>
            <a:normAutofit/>
          </a:bodyPr>
          <a:lstStyle/>
          <a:p>
            <a:pPr algn="ctr"/>
            <a:r>
              <a:rPr lang="pl-PL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– tworzywa sztuczne i metale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19469517"/>
              </p:ext>
            </p:extLst>
          </p:nvPr>
        </p:nvGraphicFramePr>
        <p:xfrm>
          <a:off x="2984767" y="1506828"/>
          <a:ext cx="8128000" cy="47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92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69839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– tworzywa sztuczne i metale – zestawienie liczbowe</a:t>
            </a:r>
          </a:p>
        </p:txBody>
      </p:sp>
      <p:sp>
        <p:nvSpPr>
          <p:cNvPr id="3" name="Prostokąt 2"/>
          <p:cNvSpPr/>
          <p:nvPr/>
        </p:nvSpPr>
        <p:spPr>
          <a:xfrm>
            <a:off x="2592924" y="1648496"/>
            <a:ext cx="67313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353535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l-PL" sz="17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	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2018</a:t>
            </a:r>
            <a:r>
              <a:rPr lang="pl-PL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  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	2019     		2020 </a:t>
            </a:r>
            <a:endParaRPr lang="pl-PL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12,62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8,51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16,52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11,46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14,5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16,0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11,52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11,54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18,5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13,66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12,71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21,66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14,11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15,73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21,64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13,38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16,58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9,88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12,19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15,88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20,64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14,33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11,24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11,26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14,39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11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14,69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14,88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12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12,04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17,67</a:t>
            </a: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59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- szkło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489397398"/>
              </p:ext>
            </p:extLst>
          </p:nvPr>
        </p:nvGraphicFramePr>
        <p:xfrm>
          <a:off x="2984767" y="1506828"/>
          <a:ext cx="8128000" cy="47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57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56960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Odpady komunalne segregowane – szkło </a:t>
            </a:r>
            <a:b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zestawienie liczbowe</a:t>
            </a:r>
          </a:p>
        </p:txBody>
      </p:sp>
      <p:sp>
        <p:nvSpPr>
          <p:cNvPr id="3" name="Prostokąt 2"/>
          <p:cNvSpPr/>
          <p:nvPr/>
        </p:nvSpPr>
        <p:spPr>
          <a:xfrm>
            <a:off x="2592924" y="1648496"/>
            <a:ext cx="67313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353535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l-PL" sz="17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	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2018</a:t>
            </a:r>
            <a:r>
              <a:rPr lang="pl-PL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  </a:t>
            </a:r>
            <a:r>
              <a:rPr lang="pl-PL" sz="1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	2019     		2020 </a:t>
            </a:r>
            <a:endParaRPr lang="pl-PL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7,03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19,23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5,44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7,44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16,04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5,98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14,31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18,04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5,86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6,72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18,9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14,2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14,58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24,24</a:t>
            </a:r>
            <a:endParaRPr lang="pl-PL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7,72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6,62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16,14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6,34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7,32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5,14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9	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7,04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5,3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7,64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18,92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11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7,06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15,7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pPr marL="342900" lvl="0" indent="-342900">
              <a:spcBef>
                <a:spcPts val="1000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12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7,56</a:t>
            </a:r>
            <a:r>
              <a:rPr lang="pl-PL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</a:t>
            </a:r>
            <a:r>
              <a:rPr lang="pl-PL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12,56</a:t>
            </a: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102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299</TotalTime>
  <Words>82</Words>
  <Application>Microsoft Office PowerPoint</Application>
  <PresentationFormat>Panoramiczny</PresentationFormat>
  <Paragraphs>72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Smuga</vt:lpstr>
      <vt:lpstr>Wykaz zebranych odpadów komunalnych                             w latach 2018 – 2020 </vt:lpstr>
      <vt:lpstr>Odpady komunalne zmieszane</vt:lpstr>
      <vt:lpstr>Odpady komunalne zmieszane  – zestawienie liczbowe</vt:lpstr>
      <vt:lpstr>Odpady komunalne segregowane – papier, tektura</vt:lpstr>
      <vt:lpstr>Odpady komunalne segregowane – papier, tektura     – zestawienie liczbowe</vt:lpstr>
      <vt:lpstr>Odpady komunalne segregowane – tworzywa sztuczne i metale</vt:lpstr>
      <vt:lpstr>Odpady komunalne segregowane – tworzywa sztuczne i metale – zestawienie liczbowe</vt:lpstr>
      <vt:lpstr>Odpady komunalne segregowane - szkło</vt:lpstr>
      <vt:lpstr>Odpady komunalne segregowane – szkło  – zestawienie liczbowe</vt:lpstr>
      <vt:lpstr>Stosunek odpadów segregowanych do odpadów zmieszanych 2018</vt:lpstr>
      <vt:lpstr>Stosunek odpadów segregowanych do odpadów zmieszanych 2019</vt:lpstr>
      <vt:lpstr>Stosunek odpadów segregowanych do odpadów zmieszanych 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 KOMUNALNE</dc:title>
  <dc:creator>admin</dc:creator>
  <cp:lastModifiedBy>Lenovo 1</cp:lastModifiedBy>
  <cp:revision>23</cp:revision>
  <cp:lastPrinted>2020-06-24T07:06:12Z</cp:lastPrinted>
  <dcterms:created xsi:type="dcterms:W3CDTF">2020-06-23T07:48:23Z</dcterms:created>
  <dcterms:modified xsi:type="dcterms:W3CDTF">2020-06-24T07:15:30Z</dcterms:modified>
</cp:coreProperties>
</file>